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9"/>
  </p:notesMasterIdLst>
  <p:sldIdLst>
    <p:sldId id="256" r:id="rId2"/>
    <p:sldId id="311" r:id="rId3"/>
    <p:sldId id="336" r:id="rId4"/>
    <p:sldId id="335" r:id="rId5"/>
    <p:sldId id="337" r:id="rId6"/>
    <p:sldId id="340" r:id="rId7"/>
    <p:sldId id="338" r:id="rId8"/>
    <p:sldId id="339" r:id="rId9"/>
    <p:sldId id="342" r:id="rId10"/>
    <p:sldId id="315" r:id="rId11"/>
    <p:sldId id="341" r:id="rId12"/>
    <p:sldId id="343" r:id="rId13"/>
    <p:sldId id="344" r:id="rId14"/>
    <p:sldId id="319" r:id="rId15"/>
    <p:sldId id="346" r:id="rId16"/>
    <p:sldId id="347" r:id="rId17"/>
    <p:sldId id="345" r:id="rId18"/>
    <p:sldId id="310" r:id="rId19"/>
    <p:sldId id="312" r:id="rId20"/>
    <p:sldId id="309" r:id="rId21"/>
    <p:sldId id="313" r:id="rId22"/>
    <p:sldId id="317" r:id="rId23"/>
    <p:sldId id="316" r:id="rId24"/>
    <p:sldId id="348" r:id="rId25"/>
    <p:sldId id="320" r:id="rId26"/>
    <p:sldId id="321" r:id="rId27"/>
    <p:sldId id="322" r:id="rId28"/>
    <p:sldId id="323" r:id="rId29"/>
    <p:sldId id="350" r:id="rId30"/>
    <p:sldId id="352" r:id="rId31"/>
    <p:sldId id="354" r:id="rId32"/>
    <p:sldId id="327" r:id="rId33"/>
    <p:sldId id="328" r:id="rId34"/>
    <p:sldId id="329" r:id="rId35"/>
    <p:sldId id="349" r:id="rId36"/>
    <p:sldId id="324" r:id="rId37"/>
    <p:sldId id="325" r:id="rId38"/>
    <p:sldId id="332" r:id="rId39"/>
    <p:sldId id="326" r:id="rId40"/>
    <p:sldId id="333" r:id="rId41"/>
    <p:sldId id="353" r:id="rId42"/>
    <p:sldId id="356" r:id="rId43"/>
    <p:sldId id="351" r:id="rId44"/>
    <p:sldId id="334" r:id="rId45"/>
    <p:sldId id="330" r:id="rId46"/>
    <p:sldId id="331" r:id="rId47"/>
    <p:sldId id="266" r:id="rId48"/>
  </p:sldIdLst>
  <p:sldSz cx="9144000" cy="5143500" type="screen16x9"/>
  <p:notesSz cx="7077075" cy="9363075"/>
  <p:custDataLst>
    <p:tags r:id="rId50"/>
  </p:custDataLst>
  <p:defaultTextStyle>
    <a:defPPr>
      <a:defRPr lang="de-DE"/>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595959"/>
    <a:srgbClr val="0066FF"/>
    <a:srgbClr val="3366FF"/>
    <a:srgbClr val="953735"/>
    <a:srgbClr val="4B7FBC"/>
    <a:srgbClr val="6666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7364" autoAdjust="0"/>
    <p:restoredTop sz="96296" autoAdjust="0"/>
  </p:normalViewPr>
  <p:slideViewPr>
    <p:cSldViewPr snapToGrid="0">
      <p:cViewPr varScale="1">
        <p:scale>
          <a:sx n="102" d="100"/>
          <a:sy n="102" d="100"/>
        </p:scale>
        <p:origin x="58" y="998"/>
      </p:cViewPr>
      <p:guideLst>
        <p:guide orient="horz" pos="1643"/>
        <p:guide pos="2880"/>
      </p:guideLst>
    </p:cSldViewPr>
  </p:slideViewPr>
  <p:notesTextViewPr>
    <p:cViewPr>
      <p:scale>
        <a:sx n="3" d="2"/>
        <a:sy n="3" d="2"/>
      </p:scale>
      <p:origin x="0" y="0"/>
    </p:cViewPr>
  </p:notesTextViewPr>
  <p:sorterViewPr>
    <p:cViewPr varScale="1">
      <p:scale>
        <a:sx n="100" d="100"/>
        <a:sy n="100" d="100"/>
      </p:scale>
      <p:origin x="0" y="-11534"/>
    </p:cViewPr>
  </p:sorterViewPr>
  <p:notesViewPr>
    <p:cSldViewPr snapToGrid="0">
      <p:cViewPr varScale="1">
        <p:scale>
          <a:sx n="88" d="100"/>
          <a:sy n="88" d="100"/>
        </p:scale>
        <p:origin x="1320" y="82"/>
      </p:cViewPr>
      <p:guideLst>
        <p:guide orient="horz" pos="2949"/>
        <p:guide pos="2229"/>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t" anchorCtr="0" compatLnSpc="1">
            <a:prstTxWarp prst="textNoShape">
              <a:avLst/>
            </a:prstTxWarp>
          </a:bodyPr>
          <a:lstStyle>
            <a:lvl1pPr>
              <a:defRPr sz="1300">
                <a:ea typeface="+mn-ea"/>
              </a:defRPr>
            </a:lvl1pPr>
          </a:lstStyle>
          <a:p>
            <a:pPr>
              <a:defRPr/>
            </a:pPr>
            <a:endParaRPr lang="de-DE"/>
          </a:p>
        </p:txBody>
      </p:sp>
      <p:sp>
        <p:nvSpPr>
          <p:cNvPr id="47107" name="Rectangle 3"/>
          <p:cNvSpPr>
            <a:spLocks noGrp="1" noChangeArrowheads="1"/>
          </p:cNvSpPr>
          <p:nvPr>
            <p:ph type="dt" idx="1"/>
          </p:nvPr>
        </p:nvSpPr>
        <p:spPr bwMode="auto">
          <a:xfrm>
            <a:off x="4008706"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t" anchorCtr="0" compatLnSpc="1">
            <a:prstTxWarp prst="textNoShape">
              <a:avLst/>
            </a:prstTxWarp>
          </a:bodyPr>
          <a:lstStyle>
            <a:lvl1pPr algn="r">
              <a:defRPr sz="1300">
                <a:ea typeface="+mn-ea"/>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7110" name="Rectangle 6"/>
          <p:cNvSpPr>
            <a:spLocks noGrp="1" noChangeArrowheads="1"/>
          </p:cNvSpPr>
          <p:nvPr>
            <p:ph type="ftr" sz="quarter" idx="4"/>
          </p:nvPr>
        </p:nvSpPr>
        <p:spPr bwMode="auto">
          <a:xfrm>
            <a:off x="1" y="8893297"/>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b" anchorCtr="0" compatLnSpc="1">
            <a:prstTxWarp prst="textNoShape">
              <a:avLst/>
            </a:prstTxWarp>
          </a:bodyPr>
          <a:lstStyle>
            <a:lvl1pPr>
              <a:defRPr sz="1300">
                <a:ea typeface="+mn-ea"/>
              </a:defRPr>
            </a:lvl1pPr>
          </a:lstStyle>
          <a:p>
            <a:pPr>
              <a:defRPr/>
            </a:pPr>
            <a:endParaRPr lang="de-DE"/>
          </a:p>
        </p:txBody>
      </p:sp>
      <p:sp>
        <p:nvSpPr>
          <p:cNvPr id="47111" name="Rectangle 7"/>
          <p:cNvSpPr>
            <a:spLocks noGrp="1" noChangeArrowheads="1"/>
          </p:cNvSpPr>
          <p:nvPr>
            <p:ph type="sldNum" sz="quarter" idx="5"/>
          </p:nvPr>
        </p:nvSpPr>
        <p:spPr bwMode="auto">
          <a:xfrm>
            <a:off x="4008706" y="8893297"/>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48" tIns="47924" rIns="95848" bIns="47924" numCol="1" anchor="b" anchorCtr="0" compatLnSpc="1">
            <a:prstTxWarp prst="textNoShape">
              <a:avLst/>
            </a:prstTxWarp>
          </a:bodyPr>
          <a:lstStyle>
            <a:lvl1pPr algn="r">
              <a:defRPr sz="1300">
                <a:ea typeface="+mn-ea"/>
              </a:defRPr>
            </a:lvl1pPr>
          </a:lstStyle>
          <a:p>
            <a:pPr>
              <a:defRPr/>
            </a:pPr>
            <a:fld id="{6FBE9FF4-EEA2-4E48-9B26-1E43896D7217}" type="slidenum">
              <a:rPr lang="de-DE"/>
              <a:pPr>
                <a:defRPr/>
              </a:pPr>
              <a:t>‹#›</a:t>
            </a:fld>
            <a:endParaRPr lang="de-DE"/>
          </a:p>
        </p:txBody>
      </p:sp>
    </p:spTree>
    <p:extLst>
      <p:ext uri="{BB962C8B-B14F-4D97-AF65-F5344CB8AC3E}">
        <p14:creationId xmlns:p14="http://schemas.microsoft.com/office/powerpoint/2010/main" val="544007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info@io-link.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Please</a:t>
            </a:r>
            <a:r>
              <a:rPr lang="de-DE" dirty="0"/>
              <a:t> </a:t>
            </a:r>
            <a:r>
              <a:rPr lang="de-DE" dirty="0" err="1"/>
              <a:t>enter</a:t>
            </a:r>
            <a:r>
              <a:rPr lang="de-DE" dirty="0"/>
              <a:t> at </a:t>
            </a:r>
            <a:r>
              <a:rPr lang="de-DE" dirty="0" err="1"/>
              <a:t>your</a:t>
            </a:r>
            <a:r>
              <a:rPr lang="de-DE" dirty="0"/>
              <a:t> </a:t>
            </a:r>
            <a:r>
              <a:rPr lang="de-DE" dirty="0" err="1"/>
              <a:t>convenience</a:t>
            </a:r>
            <a:r>
              <a:rPr lang="de-DE" dirty="0"/>
              <a:t>:</a:t>
            </a:r>
          </a:p>
          <a:p>
            <a:pPr marL="171450" indent="-171450">
              <a:buFont typeface="Arial" panose="020B0604020202020204" pitchFamily="34" charset="0"/>
              <a:buChar char="•"/>
            </a:pPr>
            <a:r>
              <a:rPr lang="de-DE" dirty="0" err="1"/>
              <a:t>Presenter's</a:t>
            </a:r>
            <a:r>
              <a:rPr lang="de-DE" dirty="0"/>
              <a:t> </a:t>
            </a:r>
            <a:r>
              <a:rPr lang="de-DE" dirty="0" err="1"/>
              <a:t>name</a:t>
            </a:r>
            <a:endParaRPr lang="de-DE" dirty="0"/>
          </a:p>
          <a:p>
            <a:pPr marL="171450" indent="-171450">
              <a:buFont typeface="Arial" panose="020B0604020202020204" pitchFamily="34" charset="0"/>
              <a:buChar char="•"/>
            </a:pPr>
            <a:r>
              <a:rPr lang="de-DE" dirty="0"/>
              <a:t>Date </a:t>
            </a:r>
            <a:r>
              <a:rPr lang="de-DE" dirty="0" err="1"/>
              <a:t>of</a:t>
            </a:r>
            <a:r>
              <a:rPr lang="de-DE" dirty="0"/>
              <a:t> Event</a:t>
            </a:r>
          </a:p>
          <a:p>
            <a:pPr marL="171450" indent="-171450">
              <a:buFont typeface="Arial" panose="020B0604020202020204" pitchFamily="34" charset="0"/>
              <a:buChar char="•"/>
            </a:pPr>
            <a:r>
              <a:rPr lang="de-DE" dirty="0"/>
              <a:t>Event (</a:t>
            </a:r>
            <a:r>
              <a:rPr lang="de-DE" dirty="0" err="1"/>
              <a:t>meeting</a:t>
            </a:r>
            <a:r>
              <a:rPr lang="de-DE" dirty="0"/>
              <a:t>, </a:t>
            </a:r>
            <a:r>
              <a:rPr lang="de-DE" dirty="0" err="1"/>
              <a:t>workshop</a:t>
            </a:r>
            <a:r>
              <a:rPr lang="de-DE" dirty="0"/>
              <a:t>, etc.)</a:t>
            </a:r>
          </a:p>
          <a:p>
            <a:pPr marL="171450" indent="-171450">
              <a:buFont typeface="Arial" panose="020B0604020202020204" pitchFamily="34" charset="0"/>
              <a:buChar char="•"/>
            </a:pPr>
            <a:r>
              <a:rPr lang="de-DE" dirty="0"/>
              <a:t>Location </a:t>
            </a:r>
            <a:r>
              <a:rPr lang="de-DE" dirty="0" err="1"/>
              <a:t>of</a:t>
            </a:r>
            <a:r>
              <a:rPr lang="de-DE" dirty="0"/>
              <a:t> Event</a:t>
            </a:r>
          </a:p>
          <a:p>
            <a:pPr marL="171450" indent="-171450">
              <a:buFont typeface="Arial" panose="020B0604020202020204" pitchFamily="34" charset="0"/>
              <a:buChar char="•"/>
            </a:pPr>
            <a:endParaRPr lang="de-DE" dirty="0"/>
          </a:p>
          <a:p>
            <a:r>
              <a:rPr lang="de-DE" dirty="0" err="1"/>
              <a:t>For</a:t>
            </a:r>
            <a:r>
              <a:rPr lang="de-DE" dirty="0"/>
              <a:t> </a:t>
            </a:r>
            <a:r>
              <a:rPr lang="de-DE" dirty="0" err="1"/>
              <a:t>any</a:t>
            </a:r>
            <a:r>
              <a:rPr lang="de-DE" dirty="0"/>
              <a:t> </a:t>
            </a:r>
            <a:r>
              <a:rPr lang="de-DE" dirty="0" err="1"/>
              <a:t>changes</a:t>
            </a:r>
            <a:r>
              <a:rPr lang="de-DE" dirty="0"/>
              <a:t>, </a:t>
            </a:r>
            <a:r>
              <a:rPr lang="de-DE" dirty="0" err="1"/>
              <a:t>be</a:t>
            </a:r>
            <a:r>
              <a:rPr lang="de-DE" dirty="0"/>
              <a:t> </a:t>
            </a:r>
            <a:r>
              <a:rPr lang="de-DE" dirty="0" err="1"/>
              <a:t>it</a:t>
            </a:r>
            <a:r>
              <a:rPr lang="de-DE" dirty="0"/>
              <a:t> </a:t>
            </a:r>
            <a:r>
              <a:rPr lang="de-DE" dirty="0" err="1"/>
              <a:t>corrections</a:t>
            </a:r>
            <a:r>
              <a:rPr lang="de-DE" dirty="0"/>
              <a:t>, </a:t>
            </a:r>
            <a:r>
              <a:rPr lang="de-DE" dirty="0" err="1"/>
              <a:t>extensions</a:t>
            </a:r>
            <a:r>
              <a:rPr lang="de-DE" dirty="0"/>
              <a:t>, </a:t>
            </a:r>
            <a:r>
              <a:rPr lang="de-DE" dirty="0" err="1"/>
              <a:t>or</a:t>
            </a:r>
            <a:r>
              <a:rPr lang="de-DE" dirty="0"/>
              <a:t> </a:t>
            </a:r>
            <a:r>
              <a:rPr lang="de-DE" dirty="0" err="1"/>
              <a:t>translations</a:t>
            </a:r>
            <a:r>
              <a:rPr lang="de-DE" dirty="0"/>
              <a:t> </a:t>
            </a:r>
            <a:r>
              <a:rPr lang="de-DE" dirty="0" err="1"/>
              <a:t>please</a:t>
            </a:r>
            <a:r>
              <a:rPr lang="de-DE" dirty="0"/>
              <a:t> </a:t>
            </a:r>
            <a:r>
              <a:rPr lang="de-DE" dirty="0" err="1"/>
              <a:t>contact</a:t>
            </a:r>
            <a:r>
              <a:rPr lang="de-DE" dirty="0"/>
              <a:t>:</a:t>
            </a:r>
          </a:p>
          <a:p>
            <a:r>
              <a:rPr lang="de-DE" dirty="0">
                <a:hlinkClick r:id="rId3"/>
              </a:rPr>
              <a:t>info@io-link.com</a:t>
            </a:r>
            <a:endParaRPr lang="de-DE"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1</a:t>
            </a:fld>
            <a:endParaRPr lang="de-DE"/>
          </a:p>
        </p:txBody>
      </p:sp>
    </p:spTree>
    <p:extLst>
      <p:ext uri="{BB962C8B-B14F-4D97-AF65-F5344CB8AC3E}">
        <p14:creationId xmlns:p14="http://schemas.microsoft.com/office/powerpoint/2010/main" val="216677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855" y="4447461"/>
            <a:ext cx="6448924" cy="4213384"/>
          </a:xfrm>
        </p:spPr>
        <p:txBody>
          <a:bodyPr/>
          <a:lstStyle/>
          <a:p>
            <a:pPr marL="228600" indent="-228600">
              <a:buFont typeface="+mj-lt"/>
              <a:buAutoNum type="arabicPeriod"/>
            </a:pPr>
            <a:r>
              <a:rPr lang="de-DE" dirty="0"/>
              <a:t>Power </a:t>
            </a:r>
            <a:r>
              <a:rPr lang="de-DE" dirty="0" err="1"/>
              <a:t>and</a:t>
            </a:r>
            <a:r>
              <a:rPr lang="de-DE" dirty="0"/>
              <a:t> </a:t>
            </a:r>
            <a:r>
              <a:rPr lang="de-DE" dirty="0" err="1"/>
              <a:t>signals</a:t>
            </a:r>
            <a:r>
              <a:rPr lang="de-DE" dirty="0"/>
              <a:t> </a:t>
            </a:r>
            <a:r>
              <a:rPr lang="de-DE" dirty="0" err="1"/>
              <a:t>compliant</a:t>
            </a:r>
            <a:r>
              <a:rPr lang="de-DE" dirty="0"/>
              <a:t> </a:t>
            </a:r>
            <a:r>
              <a:rPr lang="de-DE" dirty="0" err="1"/>
              <a:t>with</a:t>
            </a:r>
            <a:r>
              <a:rPr lang="de-DE" dirty="0"/>
              <a:t> IEC 61131-2</a:t>
            </a:r>
          </a:p>
          <a:p>
            <a:pPr marL="228600" indent="-228600">
              <a:buFont typeface="+mj-lt"/>
              <a:buAutoNum type="arabicPeriod"/>
            </a:pPr>
            <a:r>
              <a:rPr lang="de-DE" dirty="0"/>
              <a:t>Dual </a:t>
            </a:r>
            <a:r>
              <a:rPr lang="de-DE" dirty="0" err="1"/>
              <a:t>mode</a:t>
            </a:r>
            <a:r>
              <a:rPr lang="de-DE" dirty="0"/>
              <a:t> </a:t>
            </a:r>
            <a:r>
              <a:rPr lang="de-DE" dirty="0" err="1"/>
              <a:t>standard</a:t>
            </a:r>
            <a:r>
              <a:rPr lang="de-DE" dirty="0"/>
              <a:t> Devices: SIO (Standard Input Output) </a:t>
            </a:r>
            <a:r>
              <a:rPr lang="de-DE" dirty="0" err="1"/>
              <a:t>or</a:t>
            </a:r>
            <a:r>
              <a:rPr lang="de-DE" dirty="0"/>
              <a:t> IO-Link Communication (</a:t>
            </a:r>
            <a:r>
              <a:rPr lang="de-DE" dirty="0" err="1"/>
              <a:t>migration</a:t>
            </a:r>
            <a:r>
              <a:rPr lang="de-DE" dirty="0"/>
              <a:t> </a:t>
            </a:r>
            <a:r>
              <a:rPr lang="de-DE" dirty="0" err="1"/>
              <a:t>strategy</a:t>
            </a:r>
            <a:r>
              <a:rPr lang="de-DE" dirty="0"/>
              <a:t>)</a:t>
            </a:r>
          </a:p>
          <a:p>
            <a:pPr marL="228600" indent="-228600">
              <a:buFont typeface="+mj-lt"/>
              <a:buAutoNum type="arabicPeriod"/>
            </a:pPr>
            <a:r>
              <a:rPr lang="de-DE" dirty="0"/>
              <a:t>SIO </a:t>
            </a:r>
            <a:r>
              <a:rPr lang="de-DE" dirty="0" err="1"/>
              <a:t>means</a:t>
            </a:r>
            <a:r>
              <a:rPr lang="de-DE" dirty="0"/>
              <a:t> traditional "</a:t>
            </a:r>
            <a:r>
              <a:rPr lang="de-DE" dirty="0" err="1"/>
              <a:t>switching</a:t>
            </a:r>
            <a:r>
              <a:rPr lang="de-DE" dirty="0"/>
              <a:t> </a:t>
            </a:r>
            <a:r>
              <a:rPr lang="de-DE" dirty="0" err="1"/>
              <a:t>signals</a:t>
            </a:r>
            <a:r>
              <a:rPr lang="de-DE" dirty="0"/>
              <a:t>"</a:t>
            </a:r>
          </a:p>
          <a:p>
            <a:pPr marL="228600" indent="-228600">
              <a:buFont typeface="+mj-lt"/>
              <a:buAutoNum type="arabicPeriod"/>
            </a:pPr>
            <a:r>
              <a:rPr lang="de-DE" dirty="0"/>
              <a:t>IOL </a:t>
            </a:r>
            <a:r>
              <a:rPr lang="de-DE" dirty="0" err="1"/>
              <a:t>communication</a:t>
            </a:r>
            <a:r>
              <a:rPr lang="de-DE" dirty="0"/>
              <a:t> </a:t>
            </a:r>
            <a:r>
              <a:rPr lang="de-DE" dirty="0" err="1"/>
              <a:t>means</a:t>
            </a:r>
            <a:r>
              <a:rPr lang="de-DE" dirty="0"/>
              <a:t> "</a:t>
            </a:r>
            <a:r>
              <a:rPr lang="de-DE" dirty="0" err="1"/>
              <a:t>coded</a:t>
            </a:r>
            <a:r>
              <a:rPr lang="de-DE" dirty="0"/>
              <a:t> </a:t>
            </a:r>
            <a:r>
              <a:rPr lang="de-DE" dirty="0" err="1"/>
              <a:t>switching</a:t>
            </a:r>
            <a:r>
              <a:rPr lang="de-DE" dirty="0"/>
              <a:t> </a:t>
            </a:r>
            <a:r>
              <a:rPr lang="de-DE" dirty="0" err="1"/>
              <a:t>signals</a:t>
            </a:r>
            <a:r>
              <a:rPr lang="de-DE" dirty="0"/>
              <a:t>"</a:t>
            </a:r>
          </a:p>
          <a:p>
            <a:pPr marL="228600" indent="-228600">
              <a:buFont typeface="+mj-lt"/>
              <a:buAutoNum type="arabicPeriod"/>
            </a:pPr>
            <a:r>
              <a:rPr lang="de-DE" dirty="0" err="1"/>
              <a:t>Three</a:t>
            </a:r>
            <a:r>
              <a:rPr lang="de-DE" dirty="0"/>
              <a:t> </a:t>
            </a:r>
            <a:r>
              <a:rPr lang="de-DE" dirty="0" err="1"/>
              <a:t>transmission</a:t>
            </a:r>
            <a:r>
              <a:rPr lang="de-DE" dirty="0"/>
              <a:t> </a:t>
            </a:r>
            <a:r>
              <a:rPr lang="de-DE" dirty="0" err="1"/>
              <a:t>rates</a:t>
            </a:r>
            <a:r>
              <a:rPr lang="de-DE" dirty="0"/>
              <a:t>: COM1 = 4,8; COM2 = 38,4; COM3 = 230,4 </a:t>
            </a:r>
            <a:r>
              <a:rPr lang="de-DE" dirty="0" err="1"/>
              <a:t>kbit</a:t>
            </a:r>
            <a:r>
              <a:rPr lang="de-DE" dirty="0"/>
              <a:t>/s</a:t>
            </a:r>
          </a:p>
          <a:p>
            <a:pPr marL="228600" indent="-228600">
              <a:buFont typeface="+mj-lt"/>
              <a:buAutoNum type="arabicPeriod"/>
            </a:pPr>
            <a:r>
              <a:rPr lang="de-DE" dirty="0"/>
              <a:t>Pin </a:t>
            </a:r>
            <a:r>
              <a:rPr lang="de-DE" dirty="0" err="1"/>
              <a:t>layout</a:t>
            </a:r>
            <a:r>
              <a:rPr lang="de-DE" dirty="0"/>
              <a:t> </a:t>
            </a:r>
            <a:r>
              <a:rPr lang="de-DE" dirty="0" err="1"/>
              <a:t>corresponds</a:t>
            </a:r>
            <a:r>
              <a:rPr lang="de-DE" dirty="0"/>
              <a:t> </a:t>
            </a:r>
            <a:r>
              <a:rPr lang="de-DE" dirty="0" err="1"/>
              <a:t>to</a:t>
            </a:r>
            <a:r>
              <a:rPr lang="de-DE" dirty="0"/>
              <a:t> IEC 60947-5-2</a:t>
            </a:r>
            <a:endParaRPr lang="en-US" dirty="0"/>
          </a:p>
          <a:p>
            <a:pPr marL="228600" indent="-228600">
              <a:buFont typeface="+mj-lt"/>
              <a:buAutoNum type="arabicPeriod"/>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855" y="4447461"/>
            <a:ext cx="6459160" cy="4213384"/>
          </a:xfrm>
        </p:spPr>
        <p:txBody>
          <a:bodyPr/>
          <a:lstStyle/>
          <a:p>
            <a:pPr marL="228600" indent="-228600">
              <a:buFont typeface="+mj-lt"/>
              <a:buAutoNum type="arabicPeriod"/>
            </a:pPr>
            <a:r>
              <a:rPr lang="de-DE" dirty="0"/>
              <a:t>Same </a:t>
            </a:r>
            <a:r>
              <a:rPr lang="de-DE" dirty="0" err="1"/>
              <a:t>as</a:t>
            </a:r>
            <a:r>
              <a:rPr lang="de-DE" dirty="0"/>
              <a:t> SIO and IO-Link </a:t>
            </a:r>
            <a:r>
              <a:rPr lang="de-DE" dirty="0" err="1"/>
              <a:t>communication</a:t>
            </a:r>
            <a:endParaRPr lang="de-DE" dirty="0"/>
          </a:p>
          <a:p>
            <a:pPr marL="228600" indent="-228600">
              <a:buFont typeface="+mj-lt"/>
              <a:buAutoNum type="arabicPeriod"/>
            </a:pPr>
            <a:r>
              <a:rPr lang="de-DE" dirty="0"/>
              <a:t>Pin </a:t>
            </a:r>
            <a:r>
              <a:rPr lang="de-DE" dirty="0" err="1"/>
              <a:t>layout</a:t>
            </a:r>
            <a:r>
              <a:rPr lang="de-DE" dirty="0"/>
              <a:t> </a:t>
            </a:r>
            <a:r>
              <a:rPr lang="de-DE" dirty="0" err="1"/>
              <a:t>corresponds</a:t>
            </a:r>
            <a:r>
              <a:rPr lang="de-DE" dirty="0"/>
              <a:t> </a:t>
            </a:r>
            <a:r>
              <a:rPr lang="de-DE" dirty="0" err="1"/>
              <a:t>to</a:t>
            </a:r>
            <a:r>
              <a:rPr lang="de-DE" dirty="0"/>
              <a:t> AIDA </a:t>
            </a:r>
            <a:r>
              <a:rPr lang="de-DE" dirty="0" err="1"/>
              <a:t>position</a:t>
            </a:r>
            <a:r>
              <a:rPr lang="de-DE" dirty="0"/>
              <a:t> </a:t>
            </a:r>
            <a:r>
              <a:rPr lang="de-DE" dirty="0" err="1"/>
              <a:t>paper</a:t>
            </a:r>
            <a:r>
              <a:rPr lang="de-DE" dirty="0"/>
              <a:t> </a:t>
            </a:r>
          </a:p>
          <a:p>
            <a:pPr marL="228600" indent="-228600">
              <a:buFont typeface="+mj-lt"/>
              <a:buAutoNum type="arabicPeriod"/>
            </a:pPr>
            <a:r>
              <a:rPr lang="de-DE" dirty="0" err="1"/>
              <a:t>Safety</a:t>
            </a:r>
            <a:r>
              <a:rPr lang="de-DE" dirty="0"/>
              <a:t>: Dual </a:t>
            </a:r>
            <a:r>
              <a:rPr lang="de-DE" dirty="0" err="1"/>
              <a:t>mode</a:t>
            </a:r>
            <a:r>
              <a:rPr lang="de-DE" dirty="0"/>
              <a:t>  FS-Devices: </a:t>
            </a:r>
            <a:r>
              <a:rPr lang="de-DE" dirty="0" err="1"/>
              <a:t>OSSDe</a:t>
            </a:r>
            <a:r>
              <a:rPr lang="de-DE" dirty="0"/>
              <a:t> (</a:t>
            </a:r>
            <a:r>
              <a:rPr lang="de-DE" dirty="0" err="1"/>
              <a:t>default</a:t>
            </a:r>
            <a:r>
              <a:rPr lang="de-DE" dirty="0"/>
              <a:t>) </a:t>
            </a:r>
            <a:r>
              <a:rPr lang="de-DE" dirty="0" err="1"/>
              <a:t>or</a:t>
            </a:r>
            <a:r>
              <a:rPr lang="de-DE" dirty="0"/>
              <a:t> IO-Link </a:t>
            </a:r>
            <a:r>
              <a:rPr lang="de-DE" dirty="0" err="1"/>
              <a:t>Safety</a:t>
            </a:r>
            <a:r>
              <a:rPr lang="de-DE" dirty="0"/>
              <a:t> </a:t>
            </a:r>
            <a:r>
              <a:rPr lang="de-DE" dirty="0" err="1"/>
              <a:t>communication</a:t>
            </a:r>
            <a:endParaRPr lang="de-DE" dirty="0"/>
          </a:p>
          <a:p>
            <a:pPr marL="228600" indent="-228600">
              <a:buFont typeface="+mj-lt"/>
              <a:buAutoNum type="arabicPeriod"/>
            </a:pPr>
            <a:r>
              <a:rPr lang="de-DE" dirty="0"/>
              <a:t>"e" stands </a:t>
            </a:r>
            <a:r>
              <a:rPr lang="de-DE" dirty="0" err="1"/>
              <a:t>for</a:t>
            </a:r>
            <a:r>
              <a:rPr lang="de-DE" dirty="0"/>
              <a:t> </a:t>
            </a:r>
            <a:r>
              <a:rPr lang="de-DE" dirty="0" err="1"/>
              <a:t>equivalent</a:t>
            </a:r>
            <a:r>
              <a:rPr lang="de-DE" dirty="0"/>
              <a:t> </a:t>
            </a:r>
            <a:r>
              <a:rPr lang="de-DE" dirty="0" err="1"/>
              <a:t>switching</a:t>
            </a:r>
            <a:r>
              <a:rPr lang="de-DE" dirty="0"/>
              <a:t> redundant </a:t>
            </a:r>
            <a:r>
              <a:rPr lang="de-DE" dirty="0" err="1"/>
              <a:t>signals</a:t>
            </a:r>
            <a:endParaRPr lang="de-DE" dirty="0"/>
          </a:p>
          <a:p>
            <a:pPr marL="228600" indent="-228600">
              <a:buFont typeface="+mj-lt"/>
              <a:buAutoNum type="arabicPeriod"/>
            </a:pPr>
            <a:r>
              <a:rPr lang="de-DE" dirty="0"/>
              <a:t>FS-Device </a:t>
            </a:r>
            <a:r>
              <a:rPr lang="de-DE" dirty="0" err="1"/>
              <a:t>output</a:t>
            </a:r>
            <a:r>
              <a:rPr lang="de-DE" dirty="0"/>
              <a:t> </a:t>
            </a:r>
            <a:r>
              <a:rPr lang="de-DE" dirty="0" err="1"/>
              <a:t>sends</a:t>
            </a:r>
            <a:r>
              <a:rPr lang="de-DE" dirty="0"/>
              <a:t> and </a:t>
            </a:r>
            <a:r>
              <a:rPr lang="de-DE" dirty="0" err="1"/>
              <a:t>reads</a:t>
            </a:r>
            <a:r>
              <a:rPr lang="de-DE" dirty="0"/>
              <a:t> back </a:t>
            </a:r>
            <a:r>
              <a:rPr lang="de-DE" dirty="0" err="1"/>
              <a:t>short</a:t>
            </a:r>
            <a:r>
              <a:rPr lang="de-DE" dirty="0"/>
              <a:t> </a:t>
            </a:r>
            <a:r>
              <a:rPr lang="de-DE" dirty="0" err="1"/>
              <a:t>test</a:t>
            </a:r>
            <a:r>
              <a:rPr lang="de-DE" dirty="0"/>
              <a:t> </a:t>
            </a:r>
            <a:r>
              <a:rPr lang="de-DE" dirty="0" err="1"/>
              <a:t>pulses</a:t>
            </a:r>
            <a:r>
              <a:rPr lang="de-DE" dirty="0"/>
              <a:t> </a:t>
            </a:r>
            <a:r>
              <a:rPr lang="de-DE" dirty="0" err="1"/>
              <a:t>for</a:t>
            </a:r>
            <a:r>
              <a:rPr lang="de-DE" dirty="0"/>
              <a:t> </a:t>
            </a:r>
            <a:r>
              <a:rPr lang="de-DE" dirty="0" err="1"/>
              <a:t>error</a:t>
            </a:r>
            <a:r>
              <a:rPr lang="de-DE" dirty="0"/>
              <a:t> </a:t>
            </a:r>
            <a:r>
              <a:rPr lang="de-DE" dirty="0" err="1"/>
              <a:t>detection</a:t>
            </a:r>
            <a:endParaRPr lang="de-DE" dirty="0"/>
          </a:p>
          <a:p>
            <a:pPr marL="228600" indent="-228600">
              <a:buFont typeface="+mj-lt"/>
              <a:buAutoNum type="arabicPeriod"/>
            </a:pPr>
            <a:r>
              <a:rPr lang="en-US" dirty="0"/>
              <a:t>IO-Link Safety uses  the I/Q signal line (Pin 2) for </a:t>
            </a:r>
            <a:r>
              <a:rPr lang="en-US" dirty="0" err="1"/>
              <a:t>OSSDe</a:t>
            </a:r>
            <a:r>
              <a:rPr lang="en-US" dirty="0"/>
              <a:t> operation (OSSD2e)</a:t>
            </a:r>
          </a:p>
          <a:p>
            <a:pPr marL="228600" indent="-228600">
              <a:buFont typeface="+mj-lt"/>
              <a:buAutoNum type="arabicPeriod"/>
            </a:pPr>
            <a:r>
              <a:rPr lang="en-US" dirty="0"/>
              <a:t>The German Car Manufacturers Association (AIDA) requires the same pin layout as IO-Link Safety.</a:t>
            </a:r>
          </a:p>
          <a:p>
            <a:pPr marL="228600" indent="-228600">
              <a:buFont typeface="+mj-lt"/>
              <a:buAutoNum type="arabicPeriod"/>
            </a:pPr>
            <a:endParaRPr lang="en-US" dirty="0"/>
          </a:p>
          <a:p>
            <a:pPr marL="228600" indent="-228600">
              <a:buFont typeface="+mj-lt"/>
              <a:buAutoNum type="arabicPeriod"/>
            </a:pP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120448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a:t>Regular </a:t>
            </a:r>
            <a:r>
              <a:rPr lang="de-DE" dirty="0" err="1"/>
              <a:t>start-up</a:t>
            </a:r>
            <a:r>
              <a:rPr lang="de-DE" dirty="0"/>
              <a:t> </a:t>
            </a:r>
            <a:r>
              <a:rPr lang="de-DE" dirty="0" err="1"/>
              <a:t>of</a:t>
            </a:r>
            <a:r>
              <a:rPr lang="de-DE" dirty="0"/>
              <a:t> an IO-Link Device:</a:t>
            </a:r>
          </a:p>
          <a:p>
            <a:pPr marL="228600" indent="-228600">
              <a:buFont typeface="+mj-lt"/>
              <a:buAutoNum type="arabicPeriod"/>
            </a:pPr>
            <a:r>
              <a:rPr lang="de-DE" dirty="0"/>
              <a:t>After power-on </a:t>
            </a:r>
            <a:r>
              <a:rPr lang="de-DE" dirty="0" err="1"/>
              <a:t>the</a:t>
            </a:r>
            <a:r>
              <a:rPr lang="de-DE" dirty="0"/>
              <a:t> Device </a:t>
            </a:r>
            <a:r>
              <a:rPr lang="de-DE" dirty="0" err="1"/>
              <a:t>goes</a:t>
            </a:r>
            <a:r>
              <a:rPr lang="de-DE" dirty="0"/>
              <a:t> </a:t>
            </a:r>
            <a:r>
              <a:rPr lang="de-DE" dirty="0" err="1"/>
              <a:t>into</a:t>
            </a:r>
            <a:r>
              <a:rPr lang="de-DE" dirty="0"/>
              <a:t> SIO </a:t>
            </a:r>
            <a:r>
              <a:rPr lang="de-DE" dirty="0" err="1"/>
              <a:t>mode</a:t>
            </a:r>
            <a:r>
              <a:rPr lang="de-DE" dirty="0"/>
              <a:t>, i.e. </a:t>
            </a:r>
            <a:r>
              <a:rPr lang="de-DE" dirty="0" err="1"/>
              <a:t>the</a:t>
            </a:r>
            <a:r>
              <a:rPr lang="de-DE" dirty="0"/>
              <a:t> </a:t>
            </a:r>
            <a:r>
              <a:rPr lang="de-DE" dirty="0" err="1"/>
              <a:t>signal</a:t>
            </a:r>
            <a:r>
              <a:rPr lang="de-DE" dirty="0"/>
              <a:t> on C/Q (Pin 4 ) </a:t>
            </a:r>
            <a:r>
              <a:rPr lang="de-DE" dirty="0" err="1"/>
              <a:t>is</a:t>
            </a:r>
            <a:r>
              <a:rPr lang="de-DE" dirty="0"/>
              <a:t> </a:t>
            </a:r>
            <a:r>
              <a:rPr lang="de-DE" dirty="0" err="1"/>
              <a:t>either</a:t>
            </a:r>
            <a:r>
              <a:rPr lang="de-DE" dirty="0"/>
              <a:t> "high" </a:t>
            </a:r>
            <a:r>
              <a:rPr lang="de-DE" dirty="0" err="1"/>
              <a:t>or</a:t>
            </a:r>
            <a:r>
              <a:rPr lang="de-DE" dirty="0"/>
              <a:t> "</a:t>
            </a:r>
            <a:r>
              <a:rPr lang="de-DE" dirty="0" err="1"/>
              <a:t>low</a:t>
            </a:r>
            <a:r>
              <a:rPr lang="de-DE" dirty="0"/>
              <a:t>". After a maximum </a:t>
            </a:r>
            <a:r>
              <a:rPr lang="de-DE" dirty="0" err="1"/>
              <a:t>of</a:t>
            </a:r>
            <a:r>
              <a:rPr lang="de-DE" dirty="0"/>
              <a:t> 300 </a:t>
            </a:r>
            <a:r>
              <a:rPr lang="de-DE" dirty="0" err="1"/>
              <a:t>ms</a:t>
            </a:r>
            <a:r>
              <a:rPr lang="de-DE" dirty="0"/>
              <a:t> </a:t>
            </a:r>
            <a:r>
              <a:rPr lang="de-DE" dirty="0" err="1"/>
              <a:t>it</a:t>
            </a:r>
            <a:r>
              <a:rPr lang="de-DE" dirty="0"/>
              <a:t> </a:t>
            </a:r>
            <a:r>
              <a:rPr lang="de-DE" dirty="0" err="1"/>
              <a:t>shall</a:t>
            </a:r>
            <a:r>
              <a:rPr lang="de-DE" dirty="0"/>
              <a:t> </a:t>
            </a:r>
            <a:r>
              <a:rPr lang="de-DE" dirty="0" err="1"/>
              <a:t>be</a:t>
            </a:r>
            <a:r>
              <a:rPr lang="de-DE" dirty="0"/>
              <a:t> </a:t>
            </a:r>
            <a:r>
              <a:rPr lang="de-DE" dirty="0" err="1"/>
              <a:t>ready</a:t>
            </a:r>
            <a:r>
              <a:rPr lang="de-DE" dirty="0"/>
              <a:t> </a:t>
            </a:r>
            <a:r>
              <a:rPr lang="de-DE" dirty="0" err="1"/>
              <a:t>for</a:t>
            </a:r>
            <a:r>
              <a:rPr lang="de-DE" dirty="0"/>
              <a:t> a Wake-</a:t>
            </a:r>
            <a:r>
              <a:rPr lang="de-DE" dirty="0" err="1"/>
              <a:t>up</a:t>
            </a:r>
            <a:r>
              <a:rPr lang="de-DE" dirty="0"/>
              <a:t> </a:t>
            </a:r>
            <a:r>
              <a:rPr lang="de-DE" dirty="0" err="1"/>
              <a:t>by</a:t>
            </a:r>
            <a:r>
              <a:rPr lang="de-DE" dirty="0"/>
              <a:t> </a:t>
            </a:r>
            <a:r>
              <a:rPr lang="de-DE" dirty="0" err="1"/>
              <a:t>the</a:t>
            </a:r>
            <a:r>
              <a:rPr lang="de-DE" dirty="0"/>
              <a:t> Master </a:t>
            </a:r>
            <a:r>
              <a:rPr lang="de-DE" dirty="0" err="1"/>
              <a:t>port</a:t>
            </a:r>
            <a:r>
              <a:rPr lang="de-DE" dirty="0"/>
              <a:t> </a:t>
            </a:r>
            <a:r>
              <a:rPr lang="de-DE" dirty="0" err="1"/>
              <a:t>the</a:t>
            </a:r>
            <a:r>
              <a:rPr lang="de-DE" dirty="0"/>
              <a:t> Device </a:t>
            </a:r>
            <a:r>
              <a:rPr lang="de-DE" dirty="0" err="1"/>
              <a:t>is</a:t>
            </a:r>
            <a:r>
              <a:rPr lang="de-DE" dirty="0"/>
              <a:t> </a:t>
            </a:r>
            <a:r>
              <a:rPr lang="de-DE" dirty="0" err="1"/>
              <a:t>connected</a:t>
            </a:r>
            <a:r>
              <a:rPr lang="de-DE" dirty="0"/>
              <a:t> </a:t>
            </a:r>
            <a:r>
              <a:rPr lang="de-DE" dirty="0" err="1"/>
              <a:t>to</a:t>
            </a:r>
            <a:r>
              <a:rPr lang="de-DE" dirty="0"/>
              <a:t>. Port </a:t>
            </a:r>
            <a:r>
              <a:rPr lang="de-DE" dirty="0" err="1"/>
              <a:t>goes</a:t>
            </a:r>
            <a:r>
              <a:rPr lang="de-DE" dirty="0"/>
              <a:t> </a:t>
            </a:r>
            <a:r>
              <a:rPr lang="de-DE" dirty="0" err="1"/>
              <a:t>either</a:t>
            </a:r>
            <a:r>
              <a:rPr lang="de-DE" dirty="0"/>
              <a:t> "</a:t>
            </a:r>
            <a:r>
              <a:rPr lang="de-DE" dirty="0" err="1"/>
              <a:t>low</a:t>
            </a:r>
            <a:r>
              <a:rPr lang="de-DE" dirty="0"/>
              <a:t>" </a:t>
            </a:r>
            <a:r>
              <a:rPr lang="de-DE" dirty="0" err="1"/>
              <a:t>or</a:t>
            </a:r>
            <a:r>
              <a:rPr lang="de-DE" dirty="0"/>
              <a:t> "high" </a:t>
            </a:r>
            <a:r>
              <a:rPr lang="de-DE" dirty="0" err="1"/>
              <a:t>for</a:t>
            </a:r>
            <a:r>
              <a:rPr lang="de-DE" dirty="0"/>
              <a:t> a </a:t>
            </a:r>
            <a:r>
              <a:rPr lang="de-DE" dirty="0" err="1"/>
              <a:t>defined</a:t>
            </a:r>
            <a:r>
              <a:rPr lang="de-DE" dirty="0"/>
              <a:t> time and </a:t>
            </a:r>
            <a:r>
              <a:rPr lang="de-DE" dirty="0" err="1"/>
              <a:t>thus</a:t>
            </a:r>
            <a:r>
              <a:rPr lang="de-DE" dirty="0"/>
              <a:t> </a:t>
            </a:r>
            <a:r>
              <a:rPr lang="de-DE" dirty="0" err="1"/>
              <a:t>creates</a:t>
            </a:r>
            <a:r>
              <a:rPr lang="de-DE" dirty="0"/>
              <a:t> a </a:t>
            </a:r>
            <a:r>
              <a:rPr lang="de-DE" dirty="0" err="1"/>
              <a:t>short</a:t>
            </a:r>
            <a:r>
              <a:rPr lang="de-DE" dirty="0"/>
              <a:t> </a:t>
            </a:r>
            <a:r>
              <a:rPr lang="de-DE" dirty="0" err="1"/>
              <a:t>current</a:t>
            </a:r>
            <a:r>
              <a:rPr lang="de-DE" dirty="0"/>
              <a:t> pulse </a:t>
            </a:r>
            <a:r>
              <a:rPr lang="de-DE" dirty="0" err="1"/>
              <a:t>to</a:t>
            </a:r>
            <a:r>
              <a:rPr lang="de-DE" dirty="0"/>
              <a:t> </a:t>
            </a:r>
            <a:r>
              <a:rPr lang="de-DE" dirty="0" err="1"/>
              <a:t>be</a:t>
            </a:r>
            <a:r>
              <a:rPr lang="de-DE" dirty="0"/>
              <a:t> </a:t>
            </a:r>
            <a:r>
              <a:rPr lang="de-DE" dirty="0" err="1"/>
              <a:t>detected</a:t>
            </a:r>
            <a:r>
              <a:rPr lang="de-DE" dirty="0"/>
              <a:t> </a:t>
            </a:r>
            <a:r>
              <a:rPr lang="de-DE" dirty="0" err="1"/>
              <a:t>by</a:t>
            </a:r>
            <a:r>
              <a:rPr lang="de-DE" dirty="0"/>
              <a:t> </a:t>
            </a:r>
            <a:r>
              <a:rPr lang="de-DE" dirty="0" err="1"/>
              <a:t>the</a:t>
            </a:r>
            <a:r>
              <a:rPr lang="de-DE" dirty="0"/>
              <a:t> Device.</a:t>
            </a:r>
          </a:p>
          <a:p>
            <a:pPr marL="228600" indent="-228600">
              <a:buFont typeface="+mj-lt"/>
              <a:buAutoNum type="arabicPeriod"/>
            </a:pPr>
            <a:r>
              <a:rPr lang="de-DE" dirty="0"/>
              <a:t>Master ("</a:t>
            </a:r>
            <a:r>
              <a:rPr lang="de-DE" dirty="0" err="1"/>
              <a:t>port</a:t>
            </a:r>
            <a:r>
              <a:rPr lang="de-DE" dirty="0"/>
              <a:t> </a:t>
            </a:r>
            <a:r>
              <a:rPr lang="de-DE" dirty="0" err="1"/>
              <a:t>instance</a:t>
            </a:r>
            <a:r>
              <a:rPr lang="de-DE" dirty="0"/>
              <a:t>") </a:t>
            </a:r>
            <a:r>
              <a:rPr lang="de-DE" dirty="0" err="1"/>
              <a:t>switches</a:t>
            </a:r>
            <a:r>
              <a:rPr lang="de-DE" dirty="0"/>
              <a:t> </a:t>
            </a:r>
            <a:r>
              <a:rPr lang="de-DE" dirty="0" err="1"/>
              <a:t>to</a:t>
            </a:r>
            <a:r>
              <a:rPr lang="de-DE" dirty="0"/>
              <a:t> </a:t>
            </a:r>
            <a:r>
              <a:rPr lang="de-DE" dirty="0" err="1"/>
              <a:t>state</a:t>
            </a:r>
            <a:r>
              <a:rPr lang="de-DE" dirty="0"/>
              <a:t> STARTUP </a:t>
            </a:r>
            <a:r>
              <a:rPr lang="de-DE" dirty="0" err="1"/>
              <a:t>where</a:t>
            </a:r>
            <a:r>
              <a:rPr lang="de-DE" dirty="0"/>
              <a:t> </a:t>
            </a:r>
            <a:r>
              <a:rPr lang="de-DE" dirty="0" err="1"/>
              <a:t>it</a:t>
            </a:r>
            <a:r>
              <a:rPr lang="de-DE" dirty="0"/>
              <a:t> </a:t>
            </a:r>
            <a:r>
              <a:rPr lang="de-DE" dirty="0" err="1"/>
              <a:t>tries</a:t>
            </a:r>
            <a:r>
              <a:rPr lang="de-DE" dirty="0"/>
              <a:t> </a:t>
            </a:r>
            <a:r>
              <a:rPr lang="de-DE" dirty="0" err="1"/>
              <a:t>to</a:t>
            </a:r>
            <a:r>
              <a:rPr lang="de-DE" dirty="0"/>
              <a:t> </a:t>
            </a:r>
            <a:r>
              <a:rPr lang="de-DE" dirty="0" err="1"/>
              <a:t>communicate</a:t>
            </a:r>
            <a:r>
              <a:rPr lang="de-DE" dirty="0"/>
              <a:t> </a:t>
            </a:r>
            <a:r>
              <a:rPr lang="de-DE" dirty="0" err="1"/>
              <a:t>first</a:t>
            </a:r>
            <a:r>
              <a:rPr lang="de-DE" dirty="0"/>
              <a:t> </a:t>
            </a:r>
            <a:r>
              <a:rPr lang="de-DE" dirty="0" err="1"/>
              <a:t>with</a:t>
            </a:r>
            <a:r>
              <a:rPr lang="de-DE" dirty="0"/>
              <a:t> </a:t>
            </a:r>
            <a:r>
              <a:rPr lang="de-DE" dirty="0" err="1"/>
              <a:t>highest</a:t>
            </a:r>
            <a:r>
              <a:rPr lang="de-DE" dirty="0"/>
              <a:t> </a:t>
            </a:r>
            <a:r>
              <a:rPr lang="de-DE" dirty="0" err="1"/>
              <a:t>transmission</a:t>
            </a:r>
            <a:r>
              <a:rPr lang="de-DE" dirty="0"/>
              <a:t> rate COM3 and in </a:t>
            </a:r>
            <a:r>
              <a:rPr lang="de-DE" dirty="0" err="1"/>
              <a:t>case</a:t>
            </a:r>
            <a:r>
              <a:rPr lang="de-DE" dirty="0"/>
              <a:t> </a:t>
            </a:r>
            <a:r>
              <a:rPr lang="de-DE" dirty="0" err="1"/>
              <a:t>further</a:t>
            </a:r>
            <a:r>
              <a:rPr lang="de-DE" dirty="0"/>
              <a:t> down </a:t>
            </a:r>
            <a:r>
              <a:rPr lang="de-DE" dirty="0" err="1"/>
              <a:t>to</a:t>
            </a:r>
            <a:r>
              <a:rPr lang="de-DE" dirty="0"/>
              <a:t> </a:t>
            </a:r>
            <a:r>
              <a:rPr lang="de-DE" dirty="0" err="1"/>
              <a:t>slower</a:t>
            </a:r>
            <a:r>
              <a:rPr lang="de-DE" dirty="0"/>
              <a:t> </a:t>
            </a:r>
            <a:r>
              <a:rPr lang="de-DE" dirty="0" err="1"/>
              <a:t>rates</a:t>
            </a:r>
            <a:r>
              <a:rPr lang="de-DE" dirty="0"/>
              <a:t> (COM2, COM1) </a:t>
            </a:r>
            <a:r>
              <a:rPr lang="de-DE" dirty="0" err="1"/>
              <a:t>until</a:t>
            </a:r>
            <a:r>
              <a:rPr lang="de-DE" dirty="0"/>
              <a:t> </a:t>
            </a:r>
            <a:r>
              <a:rPr lang="de-DE" dirty="0" err="1"/>
              <a:t>success</a:t>
            </a:r>
            <a:r>
              <a:rPr lang="de-DE" dirty="0"/>
              <a:t> </a:t>
            </a:r>
            <a:r>
              <a:rPr lang="de-DE" dirty="0" err="1"/>
              <a:t>or</a:t>
            </a:r>
            <a:r>
              <a:rPr lang="de-DE" dirty="0"/>
              <a:t> </a:t>
            </a:r>
            <a:r>
              <a:rPr lang="de-DE" dirty="0" err="1"/>
              <a:t>retry</a:t>
            </a:r>
            <a:r>
              <a:rPr lang="de-DE" dirty="0"/>
              <a:t>. A Device </a:t>
            </a:r>
            <a:r>
              <a:rPr lang="de-DE" dirty="0" err="1"/>
              <a:t>response</a:t>
            </a:r>
            <a:r>
              <a:rPr lang="de-DE" dirty="0"/>
              <a:t> </a:t>
            </a:r>
            <a:r>
              <a:rPr lang="de-DE" dirty="0" err="1"/>
              <a:t>contains</a:t>
            </a:r>
            <a:r>
              <a:rPr lang="de-DE" dirty="0"/>
              <a:t> </a:t>
            </a:r>
            <a:r>
              <a:rPr lang="de-DE" dirty="0" err="1"/>
              <a:t>information</a:t>
            </a:r>
            <a:r>
              <a:rPr lang="de-DE" dirty="0"/>
              <a:t> on Master </a:t>
            </a:r>
            <a:r>
              <a:rPr lang="de-DE" dirty="0" err="1"/>
              <a:t>cycle</a:t>
            </a:r>
            <a:r>
              <a:rPr lang="de-DE" dirty="0"/>
              <a:t> time </a:t>
            </a:r>
            <a:r>
              <a:rPr lang="de-DE" dirty="0" err="1"/>
              <a:t>to</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this</a:t>
            </a:r>
            <a:r>
              <a:rPr lang="de-DE" dirty="0"/>
              <a:t> Device.</a:t>
            </a:r>
            <a:br>
              <a:rPr lang="de-DE" dirty="0"/>
            </a:br>
            <a:r>
              <a:rPr lang="de-DE" dirty="0"/>
              <a:t>Master System Management </a:t>
            </a:r>
            <a:r>
              <a:rPr lang="de-DE" dirty="0" err="1"/>
              <a:t>takes</a:t>
            </a:r>
            <a:r>
              <a:rPr lang="de-DE" dirty="0"/>
              <a:t> </a:t>
            </a:r>
            <a:r>
              <a:rPr lang="de-DE" dirty="0" err="1"/>
              <a:t>over</a:t>
            </a:r>
            <a:r>
              <a:rPr lang="de-DE" dirty="0"/>
              <a:t> </a:t>
            </a:r>
            <a:r>
              <a:rPr lang="de-DE" dirty="0" err="1"/>
              <a:t>responsibility</a:t>
            </a:r>
            <a:r>
              <a:rPr lang="de-DE" dirty="0"/>
              <a:t> in </a:t>
            </a:r>
            <a:r>
              <a:rPr lang="de-DE" dirty="0" err="1"/>
              <a:t>this</a:t>
            </a:r>
            <a:r>
              <a:rPr lang="de-DE" dirty="0"/>
              <a:t> </a:t>
            </a:r>
            <a:r>
              <a:rPr lang="de-DE" dirty="0" err="1"/>
              <a:t>state</a:t>
            </a:r>
            <a:r>
              <a:rPr lang="de-DE" dirty="0"/>
              <a:t> and </a:t>
            </a:r>
            <a:r>
              <a:rPr lang="de-DE" dirty="0" err="1"/>
              <a:t>checks</a:t>
            </a:r>
            <a:r>
              <a:rPr lang="de-DE" dirty="0"/>
              <a:t> </a:t>
            </a:r>
            <a:r>
              <a:rPr lang="de-DE" dirty="0" err="1"/>
              <a:t>revision</a:t>
            </a:r>
            <a:r>
              <a:rPr lang="de-DE" dirty="0"/>
              <a:t> and Device </a:t>
            </a:r>
            <a:r>
              <a:rPr lang="de-DE" dirty="0" err="1"/>
              <a:t>compatibility</a:t>
            </a:r>
            <a:r>
              <a:rPr lang="de-DE" dirty="0"/>
              <a:t> </a:t>
            </a:r>
            <a:r>
              <a:rPr lang="de-DE" dirty="0" err="1"/>
              <a:t>with</a:t>
            </a:r>
            <a:r>
              <a:rPr lang="de-DE" dirty="0"/>
              <a:t> </a:t>
            </a:r>
            <a:r>
              <a:rPr lang="de-DE" dirty="0" err="1"/>
              <a:t>the</a:t>
            </a:r>
            <a:r>
              <a:rPr lang="de-DE" dirty="0"/>
              <a:t> </a:t>
            </a:r>
            <a:r>
              <a:rPr lang="de-DE" dirty="0" err="1"/>
              <a:t>help</a:t>
            </a:r>
            <a:r>
              <a:rPr lang="de-DE" dirty="0"/>
              <a:t> </a:t>
            </a:r>
            <a:r>
              <a:rPr lang="de-DE" dirty="0" err="1"/>
              <a:t>of</a:t>
            </a:r>
            <a:r>
              <a:rPr lang="de-DE" dirty="0"/>
              <a:t> </a:t>
            </a:r>
            <a:r>
              <a:rPr lang="de-DE" dirty="0" err="1"/>
              <a:t>information</a:t>
            </a:r>
            <a:r>
              <a:rPr lang="de-DE" dirty="0"/>
              <a:t> in </a:t>
            </a:r>
            <a:r>
              <a:rPr lang="de-DE" dirty="0" err="1"/>
              <a:t>Direct</a:t>
            </a:r>
            <a:r>
              <a:rPr lang="de-DE" dirty="0"/>
              <a:t> Parameter Page 1 </a:t>
            </a:r>
            <a:r>
              <a:rPr lang="de-DE" dirty="0" err="1"/>
              <a:t>using</a:t>
            </a:r>
            <a:r>
              <a:rPr lang="de-DE" dirty="0"/>
              <a:t> </a:t>
            </a:r>
            <a:r>
              <a:rPr lang="de-DE" dirty="0" err="1"/>
              <a:t>acyclic</a:t>
            </a:r>
            <a:r>
              <a:rPr lang="de-DE" dirty="0"/>
              <a:t> </a:t>
            </a:r>
            <a:r>
              <a:rPr lang="de-DE" dirty="0" err="1"/>
              <a:t>data</a:t>
            </a:r>
            <a:r>
              <a:rPr lang="de-DE" dirty="0"/>
              <a:t> </a:t>
            </a:r>
            <a:r>
              <a:rPr lang="de-DE" dirty="0" err="1"/>
              <a:t>exchange</a:t>
            </a:r>
            <a:r>
              <a:rPr lang="de-DE" dirty="0"/>
              <a:t>. A </a:t>
            </a:r>
            <a:r>
              <a:rPr lang="de-DE" dirty="0" err="1"/>
              <a:t>MasterCommand</a:t>
            </a:r>
            <a:r>
              <a:rPr lang="de-DE" dirty="0"/>
              <a:t> </a:t>
            </a:r>
            <a:r>
              <a:rPr lang="de-DE" dirty="0" err="1"/>
              <a:t>causes</a:t>
            </a:r>
            <a:r>
              <a:rPr lang="de-DE" dirty="0"/>
              <a:t> </a:t>
            </a:r>
            <a:r>
              <a:rPr lang="de-DE" dirty="0" err="1"/>
              <a:t>the</a:t>
            </a:r>
            <a:r>
              <a:rPr lang="de-DE" dirty="0"/>
              <a:t> Device </a:t>
            </a:r>
            <a:r>
              <a:rPr lang="de-DE" dirty="0" err="1"/>
              <a:t>to</a:t>
            </a:r>
            <a:r>
              <a:rPr lang="de-DE" dirty="0"/>
              <a:t> switch </a:t>
            </a:r>
            <a:r>
              <a:rPr lang="de-DE" dirty="0" err="1"/>
              <a:t>to</a:t>
            </a:r>
            <a:r>
              <a:rPr lang="de-DE" dirty="0"/>
              <a:t> </a:t>
            </a:r>
            <a:r>
              <a:rPr lang="de-DE" dirty="0" err="1"/>
              <a:t>state</a:t>
            </a:r>
            <a:r>
              <a:rPr lang="de-DE" dirty="0"/>
              <a:t> PREOPERATE.</a:t>
            </a:r>
          </a:p>
          <a:p>
            <a:pPr marL="228600" indent="-228600">
              <a:buFont typeface="+mj-lt"/>
              <a:buAutoNum type="arabicPeriod"/>
            </a:pPr>
            <a:r>
              <a:rPr lang="de-DE" dirty="0"/>
              <a:t>In PREOPERATE, </a:t>
            </a:r>
            <a:r>
              <a:rPr lang="de-DE" dirty="0" err="1"/>
              <a:t>the</a:t>
            </a:r>
            <a:r>
              <a:rPr lang="de-DE" dirty="0"/>
              <a:t> Master </a:t>
            </a:r>
            <a:r>
              <a:rPr lang="de-DE" dirty="0" err="1"/>
              <a:t>can</a:t>
            </a:r>
            <a:r>
              <a:rPr lang="de-DE" dirty="0"/>
              <a:t> </a:t>
            </a:r>
            <a:r>
              <a:rPr lang="de-DE" dirty="0" err="1"/>
              <a:t>for</a:t>
            </a:r>
            <a:r>
              <a:rPr lang="de-DE" dirty="0"/>
              <a:t> </a:t>
            </a:r>
            <a:r>
              <a:rPr lang="de-DE" dirty="0" err="1"/>
              <a:t>example</a:t>
            </a:r>
            <a:r>
              <a:rPr lang="de-DE" dirty="0"/>
              <a:t> </a:t>
            </a:r>
            <a:r>
              <a:rPr lang="de-DE" dirty="0" err="1"/>
              <a:t>assign</a:t>
            </a:r>
            <a:r>
              <a:rPr lang="de-DE" dirty="0"/>
              <a:t> </a:t>
            </a:r>
            <a:r>
              <a:rPr lang="de-DE" dirty="0" err="1"/>
              <a:t>basic</a:t>
            </a:r>
            <a:r>
              <a:rPr lang="de-DE" dirty="0"/>
              <a:t> </a:t>
            </a:r>
            <a:r>
              <a:rPr lang="de-DE" dirty="0" err="1"/>
              <a:t>parameter</a:t>
            </a:r>
            <a:r>
              <a:rPr lang="de-DE" dirty="0"/>
              <a:t> </a:t>
            </a:r>
            <a:r>
              <a:rPr lang="de-DE" dirty="0" err="1"/>
              <a:t>values</a:t>
            </a:r>
            <a:r>
              <a:rPr lang="de-DE" dirty="0"/>
              <a:t> </a:t>
            </a:r>
            <a:r>
              <a:rPr lang="de-DE" dirty="0" err="1"/>
              <a:t>to</a:t>
            </a:r>
            <a:r>
              <a:rPr lang="de-DE" dirty="0"/>
              <a:t> </a:t>
            </a:r>
            <a:r>
              <a:rPr lang="de-DE" dirty="0" err="1"/>
              <a:t>the</a:t>
            </a:r>
            <a:r>
              <a:rPr lang="de-DE" dirty="0"/>
              <a:t> Device </a:t>
            </a:r>
            <a:r>
              <a:rPr lang="de-DE" dirty="0" err="1"/>
              <a:t>for</a:t>
            </a:r>
            <a:r>
              <a:rPr lang="de-DE" dirty="0"/>
              <a:t> </a:t>
            </a:r>
            <a:r>
              <a:rPr lang="de-DE" dirty="0" err="1"/>
              <a:t>configuration</a:t>
            </a:r>
            <a:r>
              <a:rPr lang="de-DE" dirty="0"/>
              <a:t>, check Data Storage and </a:t>
            </a:r>
            <a:r>
              <a:rPr lang="de-DE" dirty="0" err="1"/>
              <a:t>transfer</a:t>
            </a:r>
            <a:r>
              <a:rPr lang="de-DE" dirty="0"/>
              <a:t> </a:t>
            </a:r>
            <a:r>
              <a:rPr lang="de-DE" dirty="0" err="1"/>
              <a:t>technology</a:t>
            </a:r>
            <a:r>
              <a:rPr lang="de-DE" dirty="0"/>
              <a:t> </a:t>
            </a:r>
            <a:r>
              <a:rPr lang="de-DE" dirty="0" err="1"/>
              <a:t>parameter</a:t>
            </a:r>
            <a:r>
              <a:rPr lang="de-DE" dirty="0"/>
              <a:t> </a:t>
            </a:r>
            <a:r>
              <a:rPr lang="de-DE" dirty="0" err="1"/>
              <a:t>values</a:t>
            </a:r>
            <a:r>
              <a:rPr lang="de-DE" dirty="0"/>
              <a:t> </a:t>
            </a:r>
            <a:r>
              <a:rPr lang="de-DE" dirty="0" err="1"/>
              <a:t>into</a:t>
            </a:r>
            <a:r>
              <a:rPr lang="de-DE" dirty="0"/>
              <a:t> </a:t>
            </a:r>
            <a:r>
              <a:rPr lang="de-DE" dirty="0" err="1"/>
              <a:t>the</a:t>
            </a:r>
            <a:r>
              <a:rPr lang="de-DE" dirty="0"/>
              <a:t> Device in </a:t>
            </a:r>
            <a:r>
              <a:rPr lang="de-DE" dirty="0" err="1"/>
              <a:t>case</a:t>
            </a:r>
            <a:r>
              <a:rPr lang="de-DE" dirty="0"/>
              <a:t> </a:t>
            </a:r>
            <a:r>
              <a:rPr lang="de-DE" dirty="0" err="1"/>
              <a:t>of</a:t>
            </a:r>
            <a:r>
              <a:rPr lang="de-DE" dirty="0"/>
              <a:t> Device </a:t>
            </a:r>
            <a:r>
              <a:rPr lang="de-DE" dirty="0" err="1"/>
              <a:t>replacement</a:t>
            </a:r>
            <a:r>
              <a:rPr lang="de-DE" dirty="0"/>
              <a:t>. A </a:t>
            </a:r>
            <a:r>
              <a:rPr lang="de-DE" dirty="0" err="1"/>
              <a:t>MasterCommand</a:t>
            </a:r>
            <a:r>
              <a:rPr lang="de-DE" dirty="0"/>
              <a:t> </a:t>
            </a:r>
            <a:r>
              <a:rPr lang="de-DE" dirty="0" err="1"/>
              <a:t>causes</a:t>
            </a:r>
            <a:r>
              <a:rPr lang="de-DE" dirty="0"/>
              <a:t> </a:t>
            </a:r>
            <a:r>
              <a:rPr lang="de-DE" dirty="0" err="1"/>
              <a:t>the</a:t>
            </a:r>
            <a:r>
              <a:rPr lang="de-DE" dirty="0"/>
              <a:t> Device </a:t>
            </a:r>
            <a:r>
              <a:rPr lang="de-DE" dirty="0" err="1"/>
              <a:t>to</a:t>
            </a:r>
            <a:r>
              <a:rPr lang="de-DE" dirty="0"/>
              <a:t> switch </a:t>
            </a:r>
            <a:r>
              <a:rPr lang="de-DE" dirty="0" err="1"/>
              <a:t>to</a:t>
            </a:r>
            <a:r>
              <a:rPr lang="de-DE" dirty="0"/>
              <a:t> </a:t>
            </a:r>
            <a:r>
              <a:rPr lang="de-DE" dirty="0" err="1"/>
              <a:t>state</a:t>
            </a:r>
            <a:r>
              <a:rPr lang="de-DE" dirty="0"/>
              <a:t> OPERATE.</a:t>
            </a:r>
          </a:p>
          <a:p>
            <a:pPr marL="228600" indent="-228600">
              <a:buFont typeface="+mj-lt"/>
              <a:buAutoNum type="arabicPeriod"/>
            </a:pPr>
            <a:r>
              <a:rPr lang="de-DE" dirty="0"/>
              <a:t>In OPERATE, </a:t>
            </a:r>
            <a:r>
              <a:rPr lang="de-DE" dirty="0" err="1"/>
              <a:t>the</a:t>
            </a:r>
            <a:r>
              <a:rPr lang="de-DE" dirty="0"/>
              <a:t> Master </a:t>
            </a:r>
            <a:r>
              <a:rPr lang="de-DE" dirty="0" err="1"/>
              <a:t>starts</a:t>
            </a:r>
            <a:r>
              <a:rPr lang="de-DE" dirty="0"/>
              <a:t> </a:t>
            </a:r>
            <a:r>
              <a:rPr lang="de-DE" dirty="0" err="1"/>
              <a:t>exchanging</a:t>
            </a:r>
            <a:r>
              <a:rPr lang="de-DE" dirty="0"/>
              <a:t> </a:t>
            </a:r>
            <a:r>
              <a:rPr lang="de-DE" dirty="0" err="1"/>
              <a:t>Process</a:t>
            </a:r>
            <a:r>
              <a:rPr lang="de-DE" dirty="0"/>
              <a:t> Data (PD) </a:t>
            </a:r>
            <a:r>
              <a:rPr lang="de-DE" dirty="0" err="1"/>
              <a:t>along</a:t>
            </a:r>
            <a:r>
              <a:rPr lang="de-DE" dirty="0"/>
              <a:t> </a:t>
            </a:r>
            <a:r>
              <a:rPr lang="de-DE" dirty="0" err="1"/>
              <a:t>with</a:t>
            </a:r>
            <a:r>
              <a:rPr lang="de-DE" dirty="0"/>
              <a:t> On-</a:t>
            </a:r>
            <a:r>
              <a:rPr lang="de-DE" dirty="0" err="1"/>
              <a:t>request</a:t>
            </a:r>
            <a:r>
              <a:rPr lang="de-DE" dirty="0"/>
              <a:t> Data (OD) such </a:t>
            </a:r>
            <a:r>
              <a:rPr lang="de-DE" dirty="0" err="1"/>
              <a:t>as</a:t>
            </a:r>
            <a:r>
              <a:rPr lang="de-DE" dirty="0"/>
              <a:t> </a:t>
            </a:r>
            <a:r>
              <a:rPr lang="de-DE" dirty="0" err="1"/>
              <a:t>parameter</a:t>
            </a:r>
            <a:r>
              <a:rPr lang="de-DE" dirty="0"/>
              <a:t>, </a:t>
            </a:r>
            <a:r>
              <a:rPr lang="de-DE" dirty="0" err="1"/>
              <a:t>SystemCommands</a:t>
            </a:r>
            <a:r>
              <a:rPr lang="de-DE" dirty="0"/>
              <a:t>, and Events </a:t>
            </a:r>
            <a:r>
              <a:rPr lang="de-DE" dirty="0" err="1"/>
              <a:t>for</a:t>
            </a:r>
            <a:r>
              <a:rPr lang="de-DE" dirty="0"/>
              <a:t> </a:t>
            </a:r>
            <a:r>
              <a:rPr lang="de-DE" dirty="0" err="1"/>
              <a:t>diagnosis</a:t>
            </a:r>
            <a:r>
              <a:rPr lang="de-DE" dirty="0"/>
              <a: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12</a:t>
            </a:fld>
            <a:endParaRPr lang="de-DE"/>
          </a:p>
        </p:txBody>
      </p:sp>
    </p:spTree>
    <p:extLst>
      <p:ext uri="{BB962C8B-B14F-4D97-AF65-F5344CB8AC3E}">
        <p14:creationId xmlns:p14="http://schemas.microsoft.com/office/powerpoint/2010/main" val="191471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de-DE" dirty="0" err="1"/>
              <a:t>Usually</a:t>
            </a:r>
            <a:r>
              <a:rPr lang="de-DE" dirty="0"/>
              <a:t>, IO-Link </a:t>
            </a:r>
            <a:r>
              <a:rPr lang="de-DE" dirty="0" err="1"/>
              <a:t>Safety</a:t>
            </a:r>
            <a:r>
              <a:rPr lang="de-DE" dirty="0"/>
              <a:t> will </a:t>
            </a:r>
            <a:r>
              <a:rPr lang="de-DE" dirty="0" err="1"/>
              <a:t>be</a:t>
            </a:r>
            <a:r>
              <a:rPr lang="de-DE" dirty="0"/>
              <a:t> a </a:t>
            </a:r>
            <a:r>
              <a:rPr lang="de-DE" dirty="0" err="1"/>
              <a:t>companion</a:t>
            </a:r>
            <a:r>
              <a:rPr lang="de-DE" dirty="0"/>
              <a:t> </a:t>
            </a:r>
            <a:r>
              <a:rPr lang="de-DE" dirty="0" err="1"/>
              <a:t>technology</a:t>
            </a:r>
            <a:r>
              <a:rPr lang="de-DE" dirty="0"/>
              <a:t> </a:t>
            </a:r>
            <a:r>
              <a:rPr lang="de-DE" dirty="0" err="1"/>
              <a:t>to</a:t>
            </a:r>
            <a:r>
              <a:rPr lang="de-DE" dirty="0"/>
              <a:t> </a:t>
            </a:r>
            <a:r>
              <a:rPr lang="de-DE" dirty="0" err="1"/>
              <a:t>upper</a:t>
            </a:r>
            <a:r>
              <a:rPr lang="de-DE" dirty="0"/>
              <a:t> </a:t>
            </a:r>
            <a:r>
              <a:rPr lang="de-DE" dirty="0" err="1"/>
              <a:t>level</a:t>
            </a:r>
            <a:r>
              <a:rPr lang="de-DE" dirty="0"/>
              <a:t> </a:t>
            </a:r>
            <a:r>
              <a:rPr lang="de-DE" dirty="0" err="1"/>
              <a:t>safety</a:t>
            </a:r>
            <a:r>
              <a:rPr lang="de-DE" dirty="0"/>
              <a:t> </a:t>
            </a:r>
            <a:r>
              <a:rPr lang="de-DE" dirty="0" err="1"/>
              <a:t>systems</a:t>
            </a:r>
            <a:r>
              <a:rPr lang="de-DE" dirty="0"/>
              <a:t> such </a:t>
            </a:r>
            <a:r>
              <a:rPr lang="de-DE" dirty="0" err="1"/>
              <a:t>as</a:t>
            </a:r>
            <a:r>
              <a:rPr lang="de-DE" dirty="0"/>
              <a:t> </a:t>
            </a:r>
            <a:r>
              <a:rPr lang="de-DE" dirty="0" err="1"/>
              <a:t>safety</a:t>
            </a:r>
            <a:r>
              <a:rPr lang="de-DE" dirty="0"/>
              <a:t> </a:t>
            </a:r>
            <a:r>
              <a:rPr lang="de-DE" dirty="0" err="1"/>
              <a:t>fieldbuses</a:t>
            </a:r>
            <a:r>
              <a:rPr lang="de-DE" dirty="0"/>
              <a:t>. </a:t>
            </a:r>
          </a:p>
          <a:p>
            <a:r>
              <a:rPr lang="de-DE" dirty="0"/>
              <a:t>The </a:t>
            </a:r>
            <a:r>
              <a:rPr lang="de-DE" dirty="0" err="1"/>
              <a:t>safety</a:t>
            </a:r>
            <a:r>
              <a:rPr lang="de-DE" dirty="0"/>
              <a:t> </a:t>
            </a:r>
            <a:r>
              <a:rPr lang="de-DE" dirty="0" err="1"/>
              <a:t>communications</a:t>
            </a:r>
            <a:r>
              <a:rPr lang="de-DE" dirty="0"/>
              <a:t> </a:t>
            </a:r>
            <a:r>
              <a:rPr lang="de-DE" dirty="0" err="1"/>
              <a:t>of</a:t>
            </a:r>
            <a:r>
              <a:rPr lang="de-DE" dirty="0"/>
              <a:t> such </a:t>
            </a:r>
            <a:r>
              <a:rPr lang="de-DE" dirty="0" err="1"/>
              <a:t>fieldbuses</a:t>
            </a:r>
            <a:r>
              <a:rPr lang="de-DE" dirty="0"/>
              <a:t> </a:t>
            </a:r>
            <a:r>
              <a:rPr lang="de-DE" dirty="0" err="1"/>
              <a:t>is</a:t>
            </a:r>
            <a:r>
              <a:rPr lang="de-DE" dirty="0"/>
              <a:t> </a:t>
            </a:r>
            <a:r>
              <a:rPr lang="de-DE" dirty="0" err="1"/>
              <a:t>standardized</a:t>
            </a:r>
            <a:r>
              <a:rPr lang="de-DE" dirty="0"/>
              <a:t> </a:t>
            </a:r>
            <a:r>
              <a:rPr lang="de-DE" dirty="0" err="1"/>
              <a:t>within</a:t>
            </a:r>
            <a:r>
              <a:rPr lang="de-DE" dirty="0"/>
              <a:t> IEC 61784-3 </a:t>
            </a:r>
            <a:r>
              <a:rPr lang="de-DE" dirty="0" err="1"/>
              <a:t>series</a:t>
            </a:r>
            <a:r>
              <a:rPr lang="de-DE" dirty="0"/>
              <a:t> </a:t>
            </a:r>
            <a:r>
              <a:rPr lang="de-DE" dirty="0" err="1"/>
              <a:t>as</a:t>
            </a:r>
            <a:r>
              <a:rPr lang="de-DE" dirty="0"/>
              <a:t> FSCPs.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13</a:t>
            </a:fld>
            <a:endParaRPr lang="de-DE"/>
          </a:p>
        </p:txBody>
      </p:sp>
    </p:spTree>
    <p:extLst>
      <p:ext uri="{BB962C8B-B14F-4D97-AF65-F5344CB8AC3E}">
        <p14:creationId xmlns:p14="http://schemas.microsoft.com/office/powerpoint/2010/main" val="394211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err="1"/>
              <a:t>Usually</a:t>
            </a:r>
            <a:r>
              <a:rPr lang="de-DE" dirty="0"/>
              <a:t>, IO-Link </a:t>
            </a:r>
            <a:r>
              <a:rPr lang="de-DE" dirty="0" err="1"/>
              <a:t>Safety</a:t>
            </a:r>
            <a:r>
              <a:rPr lang="de-DE" dirty="0"/>
              <a:t> will </a:t>
            </a:r>
            <a:r>
              <a:rPr lang="de-DE" dirty="0" err="1"/>
              <a:t>be</a:t>
            </a:r>
            <a:r>
              <a:rPr lang="de-DE" dirty="0"/>
              <a:t> a </a:t>
            </a:r>
            <a:r>
              <a:rPr lang="de-DE" dirty="0" err="1"/>
              <a:t>companion</a:t>
            </a:r>
            <a:r>
              <a:rPr lang="de-DE" dirty="0"/>
              <a:t> </a:t>
            </a:r>
            <a:r>
              <a:rPr lang="de-DE" dirty="0" err="1"/>
              <a:t>technology</a:t>
            </a:r>
            <a:r>
              <a:rPr lang="de-DE" dirty="0"/>
              <a:t> </a:t>
            </a:r>
            <a:r>
              <a:rPr lang="de-DE" dirty="0" err="1"/>
              <a:t>to</a:t>
            </a:r>
            <a:r>
              <a:rPr lang="de-DE" dirty="0"/>
              <a:t> </a:t>
            </a:r>
            <a:r>
              <a:rPr lang="de-DE" dirty="0" err="1"/>
              <a:t>upper</a:t>
            </a:r>
            <a:r>
              <a:rPr lang="de-DE" dirty="0"/>
              <a:t> </a:t>
            </a:r>
            <a:r>
              <a:rPr lang="de-DE" dirty="0" err="1"/>
              <a:t>level</a:t>
            </a:r>
            <a:r>
              <a:rPr lang="de-DE" dirty="0"/>
              <a:t> </a:t>
            </a:r>
            <a:r>
              <a:rPr lang="de-DE" dirty="0" err="1"/>
              <a:t>safety</a:t>
            </a:r>
            <a:r>
              <a:rPr lang="de-DE" dirty="0"/>
              <a:t> </a:t>
            </a:r>
            <a:r>
              <a:rPr lang="de-DE" dirty="0" err="1"/>
              <a:t>systems</a:t>
            </a:r>
            <a:r>
              <a:rPr lang="de-DE" dirty="0"/>
              <a:t> such </a:t>
            </a:r>
            <a:r>
              <a:rPr lang="de-DE" dirty="0" err="1"/>
              <a:t>as</a:t>
            </a:r>
            <a:r>
              <a:rPr lang="de-DE" dirty="0"/>
              <a:t> </a:t>
            </a:r>
            <a:r>
              <a:rPr lang="de-DE" dirty="0" err="1"/>
              <a:t>safety</a:t>
            </a:r>
            <a:r>
              <a:rPr lang="de-DE" dirty="0"/>
              <a:t> </a:t>
            </a:r>
            <a:r>
              <a:rPr lang="de-DE" dirty="0" err="1"/>
              <a:t>fieldbuses</a:t>
            </a:r>
            <a:r>
              <a:rPr lang="de-DE" dirty="0"/>
              <a:t>. </a:t>
            </a:r>
          </a:p>
          <a:p>
            <a:r>
              <a:rPr lang="de-DE" dirty="0"/>
              <a:t>The </a:t>
            </a:r>
            <a:r>
              <a:rPr lang="de-DE" dirty="0" err="1"/>
              <a:t>safety</a:t>
            </a:r>
            <a:r>
              <a:rPr lang="de-DE" dirty="0"/>
              <a:t> </a:t>
            </a:r>
            <a:r>
              <a:rPr lang="de-DE" dirty="0" err="1"/>
              <a:t>communications</a:t>
            </a:r>
            <a:r>
              <a:rPr lang="de-DE" dirty="0"/>
              <a:t> </a:t>
            </a:r>
            <a:r>
              <a:rPr lang="de-DE" dirty="0" err="1"/>
              <a:t>of</a:t>
            </a:r>
            <a:r>
              <a:rPr lang="de-DE" dirty="0"/>
              <a:t> such </a:t>
            </a:r>
            <a:r>
              <a:rPr lang="de-DE" dirty="0" err="1"/>
              <a:t>fieldbuses</a:t>
            </a:r>
            <a:r>
              <a:rPr lang="de-DE" dirty="0"/>
              <a:t> </a:t>
            </a:r>
            <a:r>
              <a:rPr lang="de-DE" dirty="0" err="1"/>
              <a:t>is</a:t>
            </a:r>
            <a:r>
              <a:rPr lang="de-DE" dirty="0"/>
              <a:t> </a:t>
            </a:r>
            <a:r>
              <a:rPr lang="de-DE" dirty="0" err="1"/>
              <a:t>standardized</a:t>
            </a:r>
            <a:r>
              <a:rPr lang="de-DE" dirty="0"/>
              <a:t> </a:t>
            </a:r>
            <a:r>
              <a:rPr lang="de-DE" dirty="0" err="1"/>
              <a:t>within</a:t>
            </a:r>
            <a:r>
              <a:rPr lang="de-DE" dirty="0"/>
              <a:t> IEC 61784-3 </a:t>
            </a:r>
            <a:r>
              <a:rPr lang="de-DE" dirty="0" err="1"/>
              <a:t>series</a:t>
            </a:r>
            <a:r>
              <a:rPr lang="de-DE" dirty="0"/>
              <a:t> </a:t>
            </a:r>
            <a:r>
              <a:rPr lang="de-DE" dirty="0" err="1"/>
              <a:t>as</a:t>
            </a:r>
            <a:r>
              <a:rPr lang="de-DE" dirty="0"/>
              <a:t> FSCPs.</a:t>
            </a:r>
            <a:endParaRPr lang="en-US" dirty="0"/>
          </a:p>
          <a:p>
            <a:r>
              <a:rPr lang="de-DE" dirty="0"/>
              <a:t>FSCP1: FF-SIS </a:t>
            </a:r>
            <a:r>
              <a:rPr lang="de-DE" dirty="0">
                <a:sym typeface="Wingdings" panose="05000000000000000000" pitchFamily="2" charset="2"/>
              </a:rPr>
              <a:t></a:t>
            </a:r>
            <a:r>
              <a:rPr lang="de-DE" dirty="0"/>
              <a:t> </a:t>
            </a:r>
            <a:r>
              <a:rPr lang="de-DE" dirty="0" err="1"/>
              <a:t>Foundation</a:t>
            </a:r>
            <a:r>
              <a:rPr lang="de-DE" dirty="0"/>
              <a:t> </a:t>
            </a:r>
            <a:r>
              <a:rPr lang="de-DE" dirty="0" err="1"/>
              <a:t>Fieldbus</a:t>
            </a:r>
            <a:r>
              <a:rPr lang="de-DE" dirty="0"/>
              <a:t> </a:t>
            </a:r>
            <a:r>
              <a:rPr lang="de-DE" dirty="0" err="1"/>
              <a:t>Safety</a:t>
            </a:r>
            <a:r>
              <a:rPr lang="de-DE" dirty="0"/>
              <a:t> </a:t>
            </a:r>
            <a:r>
              <a:rPr lang="de-DE" dirty="0" err="1"/>
              <a:t>Instrumented</a:t>
            </a:r>
            <a:r>
              <a:rPr lang="de-DE" dirty="0"/>
              <a:t> Systems</a:t>
            </a:r>
          </a:p>
          <a:p>
            <a:r>
              <a:rPr lang="de-DE" dirty="0"/>
              <a:t>FSCP2: CIP </a:t>
            </a:r>
            <a:r>
              <a:rPr lang="de-DE" dirty="0" err="1"/>
              <a:t>Safety</a:t>
            </a:r>
            <a:r>
              <a:rPr lang="de-DE" dirty="0"/>
              <a:t> </a:t>
            </a:r>
            <a:r>
              <a:rPr lang="de-DE" dirty="0">
                <a:sym typeface="Wingdings" panose="05000000000000000000" pitchFamily="2" charset="2"/>
              </a:rPr>
              <a:t></a:t>
            </a:r>
            <a:r>
              <a:rPr lang="de-DE" dirty="0"/>
              <a:t> Ethernet IP (ODVA)</a:t>
            </a:r>
          </a:p>
          <a:p>
            <a:r>
              <a:rPr lang="de-DE" dirty="0"/>
              <a:t>FSCP3: </a:t>
            </a:r>
            <a:r>
              <a:rPr lang="de-DE" dirty="0" err="1"/>
              <a:t>PROFIsafe</a:t>
            </a:r>
            <a:r>
              <a:rPr lang="de-DE" dirty="0"/>
              <a:t> </a:t>
            </a:r>
            <a:r>
              <a:rPr lang="de-DE" dirty="0">
                <a:sym typeface="Wingdings" panose="05000000000000000000" pitchFamily="2" charset="2"/>
              </a:rPr>
              <a:t></a:t>
            </a:r>
            <a:r>
              <a:rPr lang="de-DE" dirty="0"/>
              <a:t> PROFINET, PROFIBUS (PNO)</a:t>
            </a:r>
          </a:p>
          <a:p>
            <a:r>
              <a:rPr lang="de-DE" dirty="0"/>
              <a:t>FSCP6: </a:t>
            </a:r>
            <a:r>
              <a:rPr lang="de-DE" dirty="0" err="1"/>
              <a:t>Interbus</a:t>
            </a:r>
            <a:r>
              <a:rPr lang="de-DE" dirty="0"/>
              <a:t> </a:t>
            </a:r>
            <a:r>
              <a:rPr lang="de-DE" dirty="0" err="1"/>
              <a:t>Safety</a:t>
            </a:r>
            <a:endParaRPr lang="de-DE" dirty="0"/>
          </a:p>
          <a:p>
            <a:r>
              <a:rPr lang="de-DE" dirty="0"/>
              <a:t>FSCP8: CC-Link </a:t>
            </a:r>
            <a:r>
              <a:rPr lang="de-DE" dirty="0" err="1"/>
              <a:t>Safety</a:t>
            </a:r>
            <a:endParaRPr lang="de-DE" dirty="0"/>
          </a:p>
          <a:p>
            <a:r>
              <a:rPr lang="de-DE" dirty="0"/>
              <a:t>FSCP12: </a:t>
            </a:r>
            <a:r>
              <a:rPr lang="de-DE" dirty="0" err="1"/>
              <a:t>Functional</a:t>
            </a:r>
            <a:r>
              <a:rPr lang="de-DE" dirty="0"/>
              <a:t> </a:t>
            </a:r>
            <a:r>
              <a:rPr lang="de-DE" dirty="0" err="1"/>
              <a:t>Safety</a:t>
            </a:r>
            <a:r>
              <a:rPr lang="de-DE" dirty="0"/>
              <a:t> </a:t>
            </a:r>
            <a:r>
              <a:rPr lang="de-DE" dirty="0" err="1"/>
              <a:t>over</a:t>
            </a:r>
            <a:r>
              <a:rPr lang="de-DE" dirty="0"/>
              <a:t> </a:t>
            </a:r>
            <a:r>
              <a:rPr lang="de-DE" dirty="0" err="1"/>
              <a:t>EtherCat</a:t>
            </a:r>
            <a:r>
              <a:rPr lang="de-DE" dirty="0"/>
              <a:t> (</a:t>
            </a:r>
            <a:r>
              <a:rPr lang="de-DE" dirty="0" err="1"/>
              <a:t>FSoE</a:t>
            </a:r>
            <a:r>
              <a:rPr lang="de-DE" dirty="0"/>
              <a:t>)</a:t>
            </a:r>
          </a:p>
          <a:p>
            <a:r>
              <a:rPr lang="de-DE" dirty="0"/>
              <a:t>FSCP13: Powerlink </a:t>
            </a:r>
            <a:r>
              <a:rPr lang="de-DE" dirty="0" err="1"/>
              <a:t>Safety</a:t>
            </a:r>
            <a:endParaRPr lang="de-DE" dirty="0"/>
          </a:p>
          <a:p>
            <a:r>
              <a:rPr lang="de-DE" dirty="0"/>
              <a:t>FSCP14: EPA </a:t>
            </a:r>
            <a:r>
              <a:rPr lang="de-DE" dirty="0" err="1"/>
              <a:t>Safety</a:t>
            </a:r>
            <a:endParaRPr lang="de-DE" dirty="0"/>
          </a:p>
          <a:p>
            <a:r>
              <a:rPr lang="de-DE" dirty="0"/>
              <a:t>FSCP17: </a:t>
            </a:r>
            <a:r>
              <a:rPr lang="de-DE" dirty="0" err="1"/>
              <a:t>RAPInet</a:t>
            </a:r>
            <a:r>
              <a:rPr lang="de-DE" dirty="0"/>
              <a:t> </a:t>
            </a:r>
            <a:r>
              <a:rPr lang="de-DE" dirty="0" err="1"/>
              <a:t>Safety</a:t>
            </a:r>
            <a:endParaRPr lang="de-DE" dirty="0"/>
          </a:p>
          <a:p>
            <a:r>
              <a:rPr lang="de-DE" dirty="0"/>
              <a:t>FSCP18: </a:t>
            </a:r>
            <a:r>
              <a:rPr lang="de-DE" dirty="0" err="1"/>
              <a:t>SafetyNet_p</a:t>
            </a:r>
            <a:endParaRPr lang="de-DE" dirty="0"/>
          </a:p>
          <a:p>
            <a:r>
              <a:rPr lang="de-DE" dirty="0" err="1"/>
              <a:t>NonIEC</a:t>
            </a:r>
            <a:r>
              <a:rPr lang="de-DE" dirty="0"/>
              <a:t> A: AS-i </a:t>
            </a:r>
            <a:r>
              <a:rPr lang="de-DE" dirty="0" err="1"/>
              <a:t>Safety</a:t>
            </a:r>
            <a:r>
              <a:rPr lang="de-DE" dirty="0"/>
              <a:t> at Work</a:t>
            </a:r>
          </a:p>
          <a:p>
            <a:r>
              <a:rPr lang="de-DE" dirty="0" err="1"/>
              <a:t>NonIEC</a:t>
            </a:r>
            <a:r>
              <a:rPr lang="de-DE" dirty="0"/>
              <a:t> C: </a:t>
            </a:r>
            <a:r>
              <a:rPr lang="de-DE" dirty="0" err="1"/>
              <a:t>CANopen</a:t>
            </a:r>
            <a:r>
              <a:rPr lang="de-DE" dirty="0"/>
              <a:t> </a:t>
            </a:r>
            <a:r>
              <a:rPr lang="de-DE" dirty="0" err="1"/>
              <a:t>Safety</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14</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de-DE" dirty="0"/>
              <a:t>This </a:t>
            </a:r>
            <a:r>
              <a:rPr lang="de-DE" dirty="0" err="1"/>
              <a:t>figure</a:t>
            </a:r>
            <a:r>
              <a:rPr lang="de-DE" dirty="0"/>
              <a:t> </a:t>
            </a:r>
            <a:r>
              <a:rPr lang="de-DE" dirty="0" err="1"/>
              <a:t>demonstrates</a:t>
            </a:r>
            <a:r>
              <a:rPr lang="de-DE" dirty="0"/>
              <a:t> </a:t>
            </a:r>
            <a:r>
              <a:rPr lang="de-DE" dirty="0" err="1"/>
              <a:t>how</a:t>
            </a:r>
            <a:r>
              <a:rPr lang="de-DE" dirty="0"/>
              <a:t> a </a:t>
            </a:r>
            <a:r>
              <a:rPr lang="de-DE" dirty="0" err="1"/>
              <a:t>safety</a:t>
            </a:r>
            <a:r>
              <a:rPr lang="de-DE" dirty="0"/>
              <a:t> </a:t>
            </a:r>
            <a:r>
              <a:rPr lang="de-DE" dirty="0" err="1"/>
              <a:t>communication</a:t>
            </a:r>
            <a:r>
              <a:rPr lang="de-DE" dirty="0"/>
              <a:t> </a:t>
            </a:r>
            <a:r>
              <a:rPr lang="de-DE" dirty="0" err="1"/>
              <a:t>layer</a:t>
            </a:r>
            <a:r>
              <a:rPr lang="de-DE" dirty="0"/>
              <a:t> (FSCP) </a:t>
            </a:r>
            <a:r>
              <a:rPr lang="de-DE" dirty="0" err="1"/>
              <a:t>runs</a:t>
            </a:r>
            <a:r>
              <a:rPr lang="de-DE" dirty="0"/>
              <a:t> on top </a:t>
            </a:r>
            <a:r>
              <a:rPr lang="de-DE" dirty="0" err="1"/>
              <a:t>of</a:t>
            </a:r>
            <a:r>
              <a:rPr lang="de-DE" dirty="0"/>
              <a:t> </a:t>
            </a:r>
            <a:r>
              <a:rPr lang="de-DE" dirty="0" err="1"/>
              <a:t>the</a:t>
            </a:r>
            <a:r>
              <a:rPr lang="de-DE" dirty="0"/>
              <a:t> </a:t>
            </a:r>
            <a:r>
              <a:rPr lang="de-DE" dirty="0" err="1"/>
              <a:t>fieldbus</a:t>
            </a:r>
            <a:r>
              <a:rPr lang="de-DE" dirty="0"/>
              <a:t> </a:t>
            </a:r>
            <a:r>
              <a:rPr lang="de-DE" dirty="0" err="1"/>
              <a:t>layers</a:t>
            </a:r>
            <a:r>
              <a:rPr lang="de-DE" dirty="0"/>
              <a:t>.</a:t>
            </a:r>
          </a:p>
          <a:p>
            <a:r>
              <a:rPr lang="de-DE" dirty="0"/>
              <a:t>The </a:t>
            </a:r>
            <a:r>
              <a:rPr lang="de-DE" dirty="0" err="1"/>
              <a:t>fieldbus</a:t>
            </a:r>
            <a:r>
              <a:rPr lang="de-DE" dirty="0"/>
              <a:t> </a:t>
            </a:r>
            <a:r>
              <a:rPr lang="de-DE" dirty="0" err="1"/>
              <a:t>layers</a:t>
            </a:r>
            <a:r>
              <a:rPr lang="de-DE" dirty="0"/>
              <a:t> </a:t>
            </a:r>
            <a:r>
              <a:rPr lang="de-DE" dirty="0" err="1"/>
              <a:t>are</a:t>
            </a:r>
            <a:r>
              <a:rPr lang="de-DE" dirty="0"/>
              <a:t> </a:t>
            </a:r>
            <a:r>
              <a:rPr lang="de-DE" dirty="0" err="1"/>
              <a:t>treated</a:t>
            </a:r>
            <a:r>
              <a:rPr lang="de-DE" dirty="0"/>
              <a:t> like a "</a:t>
            </a:r>
            <a:r>
              <a:rPr lang="de-DE" dirty="0" err="1"/>
              <a:t>black</a:t>
            </a:r>
            <a:r>
              <a:rPr lang="de-DE" dirty="0"/>
              <a:t> box" </a:t>
            </a:r>
            <a:r>
              <a:rPr lang="de-DE" dirty="0" err="1"/>
              <a:t>or</a:t>
            </a:r>
            <a:r>
              <a:rPr lang="de-DE" dirty="0"/>
              <a:t> "</a:t>
            </a:r>
            <a:r>
              <a:rPr lang="de-DE" dirty="0" err="1"/>
              <a:t>black</a:t>
            </a:r>
            <a:r>
              <a:rPr lang="de-DE" dirty="0"/>
              <a:t> </a:t>
            </a:r>
            <a:r>
              <a:rPr lang="de-DE" dirty="0" err="1"/>
              <a:t>channel</a:t>
            </a:r>
            <a:r>
              <a:rPr lang="de-DE" dirty="0"/>
              <a:t>". This </a:t>
            </a:r>
            <a:r>
              <a:rPr lang="de-DE" dirty="0" err="1"/>
              <a:t>means</a:t>
            </a:r>
            <a:r>
              <a:rPr lang="de-DE" dirty="0"/>
              <a:t>, </a:t>
            </a:r>
            <a:r>
              <a:rPr lang="de-DE" dirty="0" err="1"/>
              <a:t>the</a:t>
            </a:r>
            <a:r>
              <a:rPr lang="de-DE" dirty="0"/>
              <a:t> FSCPs </a:t>
            </a:r>
            <a:r>
              <a:rPr lang="de-DE" dirty="0" err="1"/>
              <a:t>are</a:t>
            </a:r>
            <a:r>
              <a:rPr lang="de-DE" dirty="0"/>
              <a:t> </a:t>
            </a:r>
            <a:r>
              <a:rPr lang="de-DE" dirty="0" err="1"/>
              <a:t>designed</a:t>
            </a:r>
            <a:r>
              <a:rPr lang="de-DE" dirty="0"/>
              <a:t> such </a:t>
            </a:r>
            <a:r>
              <a:rPr lang="de-DE" dirty="0" err="1"/>
              <a:t>that</a:t>
            </a:r>
            <a:r>
              <a:rPr lang="de-DE" dirty="0"/>
              <a:t> </a:t>
            </a:r>
            <a:r>
              <a:rPr lang="de-DE" dirty="0" err="1"/>
              <a:t>none</a:t>
            </a:r>
            <a:r>
              <a:rPr lang="de-DE" dirty="0"/>
              <a:t> </a:t>
            </a:r>
            <a:r>
              <a:rPr lang="de-DE" dirty="0" err="1"/>
              <a:t>of</a:t>
            </a:r>
            <a:r>
              <a:rPr lang="de-DE" dirty="0"/>
              <a:t> </a:t>
            </a:r>
            <a:r>
              <a:rPr lang="de-DE" dirty="0" err="1"/>
              <a:t>the</a:t>
            </a:r>
            <a:r>
              <a:rPr lang="de-DE" dirty="0"/>
              <a:t> </a:t>
            </a:r>
            <a:r>
              <a:rPr lang="de-DE" dirty="0" err="1"/>
              <a:t>securing</a:t>
            </a:r>
            <a:r>
              <a:rPr lang="de-DE" dirty="0"/>
              <a:t> </a:t>
            </a:r>
            <a:r>
              <a:rPr lang="de-DE" dirty="0" err="1"/>
              <a:t>mechanisms</a:t>
            </a:r>
            <a:r>
              <a:rPr lang="de-DE" dirty="0"/>
              <a:t> </a:t>
            </a:r>
            <a:r>
              <a:rPr lang="de-DE" dirty="0" err="1"/>
              <a:t>of</a:t>
            </a:r>
            <a:r>
              <a:rPr lang="de-DE" dirty="0"/>
              <a:t> </a:t>
            </a:r>
            <a:r>
              <a:rPr lang="de-DE" dirty="0" err="1"/>
              <a:t>the</a:t>
            </a:r>
            <a:r>
              <a:rPr lang="de-DE" dirty="0"/>
              <a:t> </a:t>
            </a:r>
            <a:r>
              <a:rPr lang="de-DE" dirty="0" err="1"/>
              <a:t>fieldbus</a:t>
            </a:r>
            <a:r>
              <a:rPr lang="de-DE" dirty="0"/>
              <a:t> </a:t>
            </a:r>
            <a:r>
              <a:rPr lang="de-DE" dirty="0" err="1"/>
              <a:t>are</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securing</a:t>
            </a:r>
            <a:r>
              <a:rPr lang="de-DE" dirty="0"/>
              <a:t> </a:t>
            </a:r>
            <a:r>
              <a:rPr lang="de-DE" dirty="0" err="1"/>
              <a:t>concepts</a:t>
            </a:r>
            <a:r>
              <a:rPr lang="de-DE" dirty="0"/>
              <a:t> </a:t>
            </a:r>
            <a:r>
              <a:rPr lang="de-DE" dirty="0" err="1"/>
              <a:t>of</a:t>
            </a:r>
            <a:r>
              <a:rPr lang="de-DE" dirty="0"/>
              <a:t> </a:t>
            </a:r>
            <a:r>
              <a:rPr lang="de-DE" dirty="0" err="1"/>
              <a:t>the</a:t>
            </a:r>
            <a:r>
              <a:rPr lang="de-DE" dirty="0"/>
              <a:t> FSCP. </a:t>
            </a:r>
            <a:r>
              <a:rPr lang="de-DE" dirty="0" err="1"/>
              <a:t>They</a:t>
            </a:r>
            <a:r>
              <a:rPr lang="de-DE" dirty="0"/>
              <a:t> </a:t>
            </a:r>
            <a:r>
              <a:rPr lang="de-DE" dirty="0" err="1"/>
              <a:t>are</a:t>
            </a:r>
            <a:r>
              <a:rPr lang="de-DE" dirty="0"/>
              <a:t> </a:t>
            </a:r>
            <a:r>
              <a:rPr lang="de-DE" dirty="0" err="1"/>
              <a:t>independent</a:t>
            </a:r>
            <a:r>
              <a:rPr lang="de-DE" dirty="0"/>
              <a:t> and </a:t>
            </a:r>
            <a:r>
              <a:rPr lang="de-DE" dirty="0" err="1"/>
              <a:t>can</a:t>
            </a:r>
            <a:r>
              <a:rPr lang="de-DE" dirty="0"/>
              <a:t> </a:t>
            </a:r>
            <a:r>
              <a:rPr lang="de-DE" dirty="0" err="1"/>
              <a:t>be</a:t>
            </a:r>
            <a:r>
              <a:rPr lang="de-DE" dirty="0"/>
              <a:t> </a:t>
            </a:r>
            <a:r>
              <a:rPr lang="de-DE" dirty="0" err="1"/>
              <a:t>used</a:t>
            </a:r>
            <a:r>
              <a:rPr lang="de-DE" dirty="0"/>
              <a:t> not </a:t>
            </a:r>
            <a:r>
              <a:rPr lang="de-DE" dirty="0" err="1"/>
              <a:t>only</a:t>
            </a:r>
            <a:r>
              <a:rPr lang="de-DE" dirty="0"/>
              <a:t> </a:t>
            </a:r>
            <a:r>
              <a:rPr lang="de-DE" dirty="0" err="1"/>
              <a:t>for</a:t>
            </a:r>
            <a:r>
              <a:rPr lang="de-DE" dirty="0"/>
              <a:t> </a:t>
            </a:r>
            <a:r>
              <a:rPr lang="de-DE" dirty="0" err="1"/>
              <a:t>the</a:t>
            </a:r>
            <a:r>
              <a:rPr lang="de-DE" dirty="0"/>
              <a:t> </a:t>
            </a:r>
            <a:r>
              <a:rPr lang="de-DE" dirty="0" err="1"/>
              <a:t>fieldbus</a:t>
            </a:r>
            <a:r>
              <a:rPr lang="de-DE" dirty="0"/>
              <a:t> </a:t>
            </a:r>
            <a:r>
              <a:rPr lang="de-DE" dirty="0" err="1"/>
              <a:t>itself</a:t>
            </a:r>
            <a:r>
              <a:rPr lang="de-DE" dirty="0"/>
              <a:t> but </a:t>
            </a:r>
            <a:r>
              <a:rPr lang="de-DE" dirty="0" err="1"/>
              <a:t>for</a:t>
            </a:r>
            <a:r>
              <a:rPr lang="de-DE" dirty="0"/>
              <a:t> backplanes in remote I/Os </a:t>
            </a:r>
            <a:r>
              <a:rPr lang="de-DE" dirty="0" err="1"/>
              <a:t>as</a:t>
            </a:r>
            <a:r>
              <a:rPr lang="de-DE" dirty="0"/>
              <a:t> </a:t>
            </a:r>
            <a:r>
              <a:rPr lang="de-DE" dirty="0" err="1"/>
              <a:t>well</a:t>
            </a:r>
            <a:r>
              <a:rPr lang="de-DE" dirty="0"/>
              <a:t> (</a:t>
            </a:r>
            <a:r>
              <a:rPr lang="de-DE" dirty="0" err="1"/>
              <a:t>see</a:t>
            </a:r>
            <a:r>
              <a:rPr lang="de-DE" dirty="0"/>
              <a:t> "RIO-Gateway")</a:t>
            </a:r>
          </a:p>
          <a:p>
            <a:r>
              <a:rPr lang="de-DE" dirty="0"/>
              <a:t>The </a:t>
            </a:r>
            <a:r>
              <a:rPr lang="de-DE" dirty="0" err="1"/>
              <a:t>safety</a:t>
            </a:r>
            <a:r>
              <a:rPr lang="de-DE" dirty="0"/>
              <a:t> </a:t>
            </a:r>
            <a:r>
              <a:rPr lang="de-DE" dirty="0" err="1"/>
              <a:t>communication</a:t>
            </a:r>
            <a:r>
              <a:rPr lang="de-DE" dirty="0"/>
              <a:t> </a:t>
            </a:r>
            <a:r>
              <a:rPr lang="de-DE" dirty="0" err="1"/>
              <a:t>layers</a:t>
            </a:r>
            <a:r>
              <a:rPr lang="de-DE" dirty="0"/>
              <a:t> </a:t>
            </a:r>
            <a:r>
              <a:rPr lang="de-DE" dirty="0" err="1"/>
              <a:t>usually</a:t>
            </a:r>
            <a:r>
              <a:rPr lang="de-DE" dirty="0"/>
              <a:t> </a:t>
            </a:r>
            <a:r>
              <a:rPr lang="de-DE" dirty="0" err="1"/>
              <a:t>extend</a:t>
            </a:r>
            <a:r>
              <a:rPr lang="de-DE" dirty="0"/>
              <a:t> </a:t>
            </a:r>
            <a:r>
              <a:rPr lang="de-DE" dirty="0" err="1"/>
              <a:t>the</a:t>
            </a:r>
            <a:r>
              <a:rPr lang="de-DE" dirty="0"/>
              <a:t> </a:t>
            </a:r>
            <a:r>
              <a:rPr lang="de-DE" dirty="0" err="1"/>
              <a:t>process</a:t>
            </a:r>
            <a:r>
              <a:rPr lang="de-DE" dirty="0"/>
              <a:t> </a:t>
            </a:r>
            <a:r>
              <a:rPr lang="de-DE" dirty="0" err="1"/>
              <a:t>safety</a:t>
            </a:r>
            <a:r>
              <a:rPr lang="de-DE" dirty="0"/>
              <a:t> </a:t>
            </a:r>
            <a:r>
              <a:rPr lang="de-DE" dirty="0" err="1"/>
              <a:t>data</a:t>
            </a:r>
            <a:r>
              <a:rPr lang="de-DE" dirty="0"/>
              <a:t>  </a:t>
            </a:r>
            <a:r>
              <a:rPr lang="de-DE" dirty="0" err="1"/>
              <a:t>by</a:t>
            </a:r>
            <a:r>
              <a:rPr lang="de-DE" dirty="0"/>
              <a:t> an additional so-</a:t>
            </a:r>
            <a:r>
              <a:rPr lang="de-DE" dirty="0" err="1"/>
              <a:t>called</a:t>
            </a:r>
            <a:r>
              <a:rPr lang="de-DE" dirty="0"/>
              <a:t> </a:t>
            </a:r>
            <a:r>
              <a:rPr lang="de-DE" b="1" dirty="0" err="1"/>
              <a:t>safety</a:t>
            </a:r>
            <a:r>
              <a:rPr lang="de-DE" b="1" dirty="0"/>
              <a:t> code </a:t>
            </a:r>
            <a:r>
              <a:rPr lang="de-DE" dirty="0" err="1"/>
              <a:t>that</a:t>
            </a:r>
            <a:r>
              <a:rPr lang="de-DE" dirty="0"/>
              <a:t> </a:t>
            </a:r>
            <a:r>
              <a:rPr lang="de-DE" dirty="0" err="1"/>
              <a:t>ensures</a:t>
            </a:r>
            <a:r>
              <a:rPr lang="de-DE" dirty="0"/>
              <a:t> </a:t>
            </a:r>
            <a:r>
              <a:rPr lang="de-DE" dirty="0" err="1"/>
              <a:t>the</a:t>
            </a:r>
            <a:r>
              <a:rPr lang="de-DE" dirty="0"/>
              <a:t> </a:t>
            </a:r>
            <a:r>
              <a:rPr lang="de-DE" dirty="0" err="1"/>
              <a:t>necessary</a:t>
            </a:r>
            <a:r>
              <a:rPr lang="de-DE" dirty="0"/>
              <a:t> residual </a:t>
            </a:r>
            <a:r>
              <a:rPr lang="de-DE" dirty="0" err="1"/>
              <a:t>error</a:t>
            </a:r>
            <a:r>
              <a:rPr lang="de-DE" dirty="0"/>
              <a:t> rate.</a:t>
            </a:r>
          </a:p>
          <a:p>
            <a:r>
              <a:rPr lang="de-DE" dirty="0" err="1"/>
              <a:t>Each</a:t>
            </a:r>
            <a:r>
              <a:rPr lang="de-DE" dirty="0"/>
              <a:t> </a:t>
            </a:r>
            <a:r>
              <a:rPr lang="de-DE" dirty="0" err="1"/>
              <a:t>device</a:t>
            </a:r>
            <a:r>
              <a:rPr lang="de-DE" dirty="0"/>
              <a:t> </a:t>
            </a:r>
            <a:r>
              <a:rPr lang="de-DE" dirty="0" err="1"/>
              <a:t>has</a:t>
            </a:r>
            <a:r>
              <a:rPr lang="de-DE" dirty="0"/>
              <a:t> </a:t>
            </a:r>
            <a:r>
              <a:rPr lang="de-DE" dirty="0" err="1"/>
              <a:t>its</a:t>
            </a:r>
            <a:r>
              <a:rPr lang="de-DE" dirty="0"/>
              <a:t> own </a:t>
            </a:r>
            <a:r>
              <a:rPr lang="de-DE" dirty="0" err="1"/>
              <a:t>functional</a:t>
            </a:r>
            <a:r>
              <a:rPr lang="de-DE" dirty="0"/>
              <a:t> </a:t>
            </a:r>
            <a:r>
              <a:rPr lang="de-DE" dirty="0" err="1"/>
              <a:t>safety</a:t>
            </a:r>
            <a:r>
              <a:rPr lang="de-DE" dirty="0"/>
              <a:t> </a:t>
            </a:r>
            <a:r>
              <a:rPr lang="de-DE" dirty="0" err="1"/>
              <a:t>technology</a:t>
            </a:r>
            <a:r>
              <a:rPr lang="de-DE" dirty="0"/>
              <a:t> (</a:t>
            </a:r>
            <a:r>
              <a:rPr lang="de-DE" dirty="0" err="1"/>
              <a:t>application</a:t>
            </a:r>
            <a:r>
              <a:rPr lang="de-DE" dirty="0"/>
              <a:t>) </a:t>
            </a:r>
            <a:r>
              <a:rPr lang="de-DE" dirty="0" err="1"/>
              <a:t>using</a:t>
            </a:r>
            <a:r>
              <a:rPr lang="de-DE" dirty="0"/>
              <a:t> </a:t>
            </a:r>
            <a:r>
              <a:rPr lang="de-DE" dirty="0" err="1"/>
              <a:t>the</a:t>
            </a:r>
            <a:r>
              <a:rPr lang="de-DE" dirty="0"/>
              <a:t> FSCP </a:t>
            </a:r>
            <a:r>
              <a:rPr lang="de-DE" dirty="0" err="1"/>
              <a:t>for</a:t>
            </a:r>
            <a:r>
              <a:rPr lang="de-DE" dirty="0"/>
              <a:t> </a:t>
            </a:r>
            <a:r>
              <a:rPr lang="de-DE" dirty="0" err="1"/>
              <a:t>exchanging</a:t>
            </a:r>
            <a:r>
              <a:rPr lang="de-DE" dirty="0"/>
              <a:t> </a:t>
            </a:r>
            <a:r>
              <a:rPr lang="de-DE" dirty="0" err="1"/>
              <a:t>safety</a:t>
            </a:r>
            <a:r>
              <a:rPr lang="de-DE" dirty="0"/>
              <a:t> </a:t>
            </a:r>
            <a:r>
              <a:rPr lang="de-DE" dirty="0" err="1"/>
              <a:t>data</a:t>
            </a:r>
            <a:r>
              <a:rPr lang="de-DE" dirty="0"/>
              <a: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15</a:t>
            </a:fld>
            <a:endParaRPr lang="de-DE"/>
          </a:p>
        </p:txBody>
      </p:sp>
    </p:spTree>
    <p:extLst>
      <p:ext uri="{BB962C8B-B14F-4D97-AF65-F5344CB8AC3E}">
        <p14:creationId xmlns:p14="http://schemas.microsoft.com/office/powerpoint/2010/main" val="3260058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a:t>In </a:t>
            </a:r>
            <a:r>
              <a:rPr lang="de-DE" dirty="0" err="1"/>
              <a:t>this</a:t>
            </a:r>
            <a:r>
              <a:rPr lang="de-DE" dirty="0"/>
              <a:t> </a:t>
            </a:r>
            <a:r>
              <a:rPr lang="de-DE" dirty="0" err="1"/>
              <a:t>example</a:t>
            </a:r>
            <a:r>
              <a:rPr lang="de-DE" dirty="0"/>
              <a:t> </a:t>
            </a:r>
            <a:r>
              <a:rPr lang="de-DE" dirty="0" err="1"/>
              <a:t>the</a:t>
            </a:r>
            <a:r>
              <a:rPr lang="de-DE" dirty="0"/>
              <a:t> </a:t>
            </a:r>
            <a:r>
              <a:rPr lang="de-DE" dirty="0" err="1"/>
              <a:t>safety</a:t>
            </a:r>
            <a:r>
              <a:rPr lang="de-DE" dirty="0"/>
              <a:t> </a:t>
            </a:r>
            <a:r>
              <a:rPr lang="de-DE" dirty="0" err="1"/>
              <a:t>data</a:t>
            </a:r>
            <a:r>
              <a:rPr lang="de-DE" dirty="0"/>
              <a:t> </a:t>
            </a:r>
            <a:r>
              <a:rPr lang="de-DE" dirty="0" err="1"/>
              <a:t>of</a:t>
            </a:r>
            <a:r>
              <a:rPr lang="de-DE" dirty="0"/>
              <a:t> </a:t>
            </a:r>
            <a:r>
              <a:rPr lang="de-DE" dirty="0" err="1"/>
              <a:t>the</a:t>
            </a:r>
            <a:r>
              <a:rPr lang="de-DE" dirty="0"/>
              <a:t> light </a:t>
            </a:r>
            <a:r>
              <a:rPr lang="de-DE" dirty="0" err="1"/>
              <a:t>curtain</a:t>
            </a:r>
            <a:r>
              <a:rPr lang="de-DE" dirty="0"/>
              <a:t> </a:t>
            </a:r>
            <a:r>
              <a:rPr lang="de-DE" dirty="0" err="1"/>
              <a:t>is</a:t>
            </a:r>
            <a:r>
              <a:rPr lang="de-DE" dirty="0"/>
              <a:t> just </a:t>
            </a:r>
            <a:r>
              <a:rPr lang="de-DE" dirty="0" err="1"/>
              <a:t>one</a:t>
            </a:r>
            <a:r>
              <a:rPr lang="de-DE" dirty="0"/>
              <a:t> </a:t>
            </a:r>
            <a:r>
              <a:rPr lang="de-DE" dirty="0" err="1"/>
              <a:t>bit</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the</a:t>
            </a:r>
            <a:r>
              <a:rPr lang="de-DE" dirty="0"/>
              <a:t> </a:t>
            </a:r>
            <a:r>
              <a:rPr lang="de-DE" dirty="0" err="1"/>
              <a:t>safety</a:t>
            </a:r>
            <a:r>
              <a:rPr lang="de-DE" dirty="0"/>
              <a:t> </a:t>
            </a:r>
            <a:r>
              <a:rPr lang="de-DE" dirty="0" err="1"/>
              <a:t>data</a:t>
            </a:r>
            <a:r>
              <a:rPr lang="de-DE" dirty="0"/>
              <a:t> </a:t>
            </a:r>
            <a:r>
              <a:rPr lang="de-DE" dirty="0" err="1"/>
              <a:t>from</a:t>
            </a:r>
            <a:r>
              <a:rPr lang="de-DE" dirty="0"/>
              <a:t> </a:t>
            </a:r>
            <a:r>
              <a:rPr lang="de-DE" dirty="0" err="1"/>
              <a:t>the</a:t>
            </a:r>
            <a:r>
              <a:rPr lang="de-DE" dirty="0"/>
              <a:t> FS-DI </a:t>
            </a:r>
            <a:r>
              <a:rPr lang="de-DE" dirty="0" err="1"/>
              <a:t>channel</a:t>
            </a:r>
            <a:r>
              <a:rPr lang="de-DE" dirty="0"/>
              <a:t> </a:t>
            </a:r>
            <a:r>
              <a:rPr lang="de-DE" dirty="0" err="1"/>
              <a:t>to</a:t>
            </a:r>
            <a:r>
              <a:rPr lang="de-DE" dirty="0"/>
              <a:t> </a:t>
            </a:r>
            <a:r>
              <a:rPr lang="de-DE" dirty="0" err="1"/>
              <a:t>which</a:t>
            </a:r>
            <a:r>
              <a:rPr lang="de-DE" dirty="0"/>
              <a:t> </a:t>
            </a:r>
            <a:r>
              <a:rPr lang="de-DE" dirty="0" err="1"/>
              <a:t>the</a:t>
            </a:r>
            <a:r>
              <a:rPr lang="de-DE" dirty="0"/>
              <a:t> </a:t>
            </a:r>
            <a:r>
              <a:rPr lang="de-DE" dirty="0" err="1"/>
              <a:t>emergency</a:t>
            </a:r>
            <a:r>
              <a:rPr lang="de-DE" dirty="0"/>
              <a:t> </a:t>
            </a:r>
            <a:r>
              <a:rPr lang="de-DE" dirty="0" err="1"/>
              <a:t>stop</a:t>
            </a:r>
            <a:r>
              <a:rPr lang="de-DE" dirty="0"/>
              <a:t> </a:t>
            </a:r>
            <a:r>
              <a:rPr lang="de-DE" dirty="0" err="1"/>
              <a:t>button</a:t>
            </a:r>
            <a:r>
              <a:rPr lang="de-DE" dirty="0"/>
              <a:t> </a:t>
            </a:r>
            <a:r>
              <a:rPr lang="de-DE" dirty="0" err="1"/>
              <a:t>is</a:t>
            </a:r>
            <a:r>
              <a:rPr lang="de-DE" dirty="0"/>
              <a:t> </a:t>
            </a:r>
            <a:r>
              <a:rPr lang="de-DE" dirty="0" err="1"/>
              <a:t>connected</a:t>
            </a:r>
            <a:r>
              <a:rPr lang="de-DE" dirty="0"/>
              <a:t> via OSSD.</a:t>
            </a:r>
          </a:p>
          <a:p>
            <a:r>
              <a:rPr lang="de-DE" dirty="0"/>
              <a:t>Both </a:t>
            </a:r>
            <a:r>
              <a:rPr lang="de-DE" dirty="0" err="1"/>
              <a:t>signals</a:t>
            </a:r>
            <a:r>
              <a:rPr lang="de-DE" dirty="0"/>
              <a:t> </a:t>
            </a:r>
            <a:r>
              <a:rPr lang="de-DE" dirty="0" err="1"/>
              <a:t>are</a:t>
            </a:r>
            <a:r>
              <a:rPr lang="de-DE" dirty="0"/>
              <a:t> </a:t>
            </a:r>
            <a:r>
              <a:rPr lang="de-DE" dirty="0" err="1"/>
              <a:t>sent</a:t>
            </a:r>
            <a:r>
              <a:rPr lang="de-DE" dirty="0"/>
              <a:t> via FSCP </a:t>
            </a:r>
            <a:r>
              <a:rPr lang="de-DE" dirty="0" err="1"/>
              <a:t>messages</a:t>
            </a:r>
            <a:r>
              <a:rPr lang="de-DE" dirty="0"/>
              <a:t> </a:t>
            </a:r>
            <a:r>
              <a:rPr lang="de-DE" dirty="0" err="1"/>
              <a:t>to</a:t>
            </a:r>
            <a:r>
              <a:rPr lang="de-DE" dirty="0"/>
              <a:t> </a:t>
            </a:r>
            <a:r>
              <a:rPr lang="de-DE" dirty="0" err="1"/>
              <a:t>the</a:t>
            </a:r>
            <a:r>
              <a:rPr lang="de-DE" dirty="0"/>
              <a:t> </a:t>
            </a:r>
            <a:r>
              <a:rPr lang="de-DE" dirty="0" err="1"/>
              <a:t>safety</a:t>
            </a:r>
            <a:r>
              <a:rPr lang="de-DE" dirty="0"/>
              <a:t> </a:t>
            </a:r>
            <a:r>
              <a:rPr lang="de-DE" dirty="0" err="1"/>
              <a:t>controller</a:t>
            </a:r>
            <a:r>
              <a:rPr lang="de-DE" dirty="0"/>
              <a:t> (FS-PLC). User </a:t>
            </a:r>
            <a:r>
              <a:rPr lang="de-DE" dirty="0" err="1"/>
              <a:t>program</a:t>
            </a:r>
            <a:r>
              <a:rPr lang="de-DE" dirty="0"/>
              <a:t> </a:t>
            </a:r>
            <a:r>
              <a:rPr lang="de-DE" dirty="0" err="1"/>
              <a:t>consists</a:t>
            </a:r>
            <a:r>
              <a:rPr lang="de-DE" dirty="0"/>
              <a:t> </a:t>
            </a:r>
            <a:r>
              <a:rPr lang="de-DE" dirty="0" err="1"/>
              <a:t>of</a:t>
            </a:r>
            <a:r>
              <a:rPr lang="de-DE" dirty="0"/>
              <a:t> a </a:t>
            </a:r>
            <a:r>
              <a:rPr lang="de-DE" dirty="0" err="1"/>
              <a:t>logical</a:t>
            </a:r>
            <a:r>
              <a:rPr lang="de-DE" dirty="0"/>
              <a:t> AND. The </a:t>
            </a:r>
            <a:r>
              <a:rPr lang="de-DE" dirty="0" err="1"/>
              <a:t>output</a:t>
            </a:r>
            <a:r>
              <a:rPr lang="de-DE" dirty="0"/>
              <a:t> </a:t>
            </a:r>
            <a:r>
              <a:rPr lang="de-DE" dirty="0" err="1"/>
              <a:t>of</a:t>
            </a:r>
            <a:r>
              <a:rPr lang="de-DE" dirty="0"/>
              <a:t> </a:t>
            </a:r>
            <a:r>
              <a:rPr lang="de-DE" dirty="0" err="1"/>
              <a:t>this</a:t>
            </a:r>
            <a:r>
              <a:rPr lang="de-DE" dirty="0"/>
              <a:t> AND </a:t>
            </a:r>
            <a:r>
              <a:rPr lang="de-DE" dirty="0" err="1"/>
              <a:t>is</a:t>
            </a:r>
            <a:r>
              <a:rPr lang="de-DE" dirty="0"/>
              <a:t> </a:t>
            </a:r>
            <a:r>
              <a:rPr lang="de-DE" dirty="0" err="1"/>
              <a:t>logically</a:t>
            </a:r>
            <a:r>
              <a:rPr lang="de-DE" dirty="0"/>
              <a:t> </a:t>
            </a:r>
            <a:r>
              <a:rPr lang="de-DE" dirty="0" err="1"/>
              <a:t>connected</a:t>
            </a:r>
            <a:r>
              <a:rPr lang="de-DE" dirty="0"/>
              <a:t> via FSCP </a:t>
            </a:r>
            <a:r>
              <a:rPr lang="de-DE" dirty="0" err="1"/>
              <a:t>message</a:t>
            </a:r>
            <a:r>
              <a:rPr lang="de-DE" dirty="0"/>
              <a:t> </a:t>
            </a:r>
            <a:r>
              <a:rPr lang="de-DE" dirty="0" err="1"/>
              <a:t>with</a:t>
            </a:r>
            <a:r>
              <a:rPr lang="de-DE" dirty="0"/>
              <a:t> </a:t>
            </a:r>
            <a:r>
              <a:rPr lang="de-DE" dirty="0" err="1"/>
              <a:t>the</a:t>
            </a:r>
            <a:r>
              <a:rPr lang="de-DE" dirty="0"/>
              <a:t> </a:t>
            </a:r>
            <a:r>
              <a:rPr lang="de-DE" dirty="0" err="1"/>
              <a:t>safe</a:t>
            </a:r>
            <a:r>
              <a:rPr lang="de-DE" dirty="0"/>
              <a:t> </a:t>
            </a:r>
            <a:r>
              <a:rPr lang="de-DE" dirty="0" err="1"/>
              <a:t>operation</a:t>
            </a:r>
            <a:r>
              <a:rPr lang="de-DE" dirty="0"/>
              <a:t> </a:t>
            </a:r>
            <a:r>
              <a:rPr lang="de-DE" dirty="0" err="1"/>
              <a:t>within</a:t>
            </a:r>
            <a:r>
              <a:rPr lang="de-DE" dirty="0"/>
              <a:t> </a:t>
            </a:r>
            <a:r>
              <a:rPr lang="de-DE" dirty="0" err="1"/>
              <a:t>the</a:t>
            </a:r>
            <a:r>
              <a:rPr lang="de-DE" dirty="0"/>
              <a:t> </a:t>
            </a:r>
            <a:r>
              <a:rPr lang="de-DE" dirty="0" err="1"/>
              <a:t>drive</a:t>
            </a:r>
            <a:r>
              <a:rPr lang="de-DE" dirty="0"/>
              <a:t>.</a:t>
            </a:r>
          </a:p>
          <a:p>
            <a:endParaRPr lang="de-DE" dirty="0"/>
          </a:p>
          <a:p>
            <a:r>
              <a:rPr lang="de-DE" dirty="0"/>
              <a:t>Safe </a:t>
            </a:r>
            <a:r>
              <a:rPr lang="de-DE" dirty="0" err="1"/>
              <a:t>operations</a:t>
            </a:r>
            <a:r>
              <a:rPr lang="de-DE" dirty="0"/>
              <a:t> </a:t>
            </a:r>
            <a:r>
              <a:rPr lang="de-DE" dirty="0" err="1"/>
              <a:t>within</a:t>
            </a:r>
            <a:r>
              <a:rPr lang="de-DE" dirty="0"/>
              <a:t> </a:t>
            </a:r>
            <a:r>
              <a:rPr lang="de-DE" dirty="0" err="1"/>
              <a:t>the</a:t>
            </a:r>
            <a:r>
              <a:rPr lang="de-DE" dirty="0"/>
              <a:t> </a:t>
            </a:r>
            <a:r>
              <a:rPr lang="de-DE" dirty="0" err="1"/>
              <a:t>drive</a:t>
            </a:r>
            <a:r>
              <a:rPr lang="de-DE" dirty="0"/>
              <a:t> </a:t>
            </a:r>
            <a:r>
              <a:rPr lang="de-DE" dirty="0" err="1"/>
              <a:t>are</a:t>
            </a:r>
            <a:r>
              <a:rPr lang="de-DE" dirty="0"/>
              <a:t> </a:t>
            </a:r>
            <a:r>
              <a:rPr lang="de-DE" dirty="0" err="1"/>
              <a:t>standardized</a:t>
            </a:r>
            <a:r>
              <a:rPr lang="de-DE" dirty="0"/>
              <a:t> in IEC 61800-5-2 (</a:t>
            </a:r>
            <a:r>
              <a:rPr lang="de-DE" dirty="0" err="1"/>
              <a:t>see</a:t>
            </a:r>
            <a:r>
              <a:rPr lang="de-DE" dirty="0"/>
              <a:t> </a:t>
            </a:r>
            <a:r>
              <a:rPr lang="de-DE" dirty="0" err="1"/>
              <a:t>slide</a:t>
            </a:r>
            <a:r>
              <a:rPr lang="de-DE" dirty="0"/>
              <a:t> 62). </a:t>
            </a:r>
            <a:r>
              <a:rPr lang="de-DE" dirty="0" err="1"/>
              <a:t>It</a:t>
            </a:r>
            <a:r>
              <a:rPr lang="de-DE" dirty="0"/>
              <a:t> </a:t>
            </a:r>
            <a:r>
              <a:rPr lang="de-DE" dirty="0" err="1"/>
              <a:t>could</a:t>
            </a:r>
            <a:r>
              <a:rPr lang="de-DE" dirty="0"/>
              <a:t> </a:t>
            </a:r>
            <a:r>
              <a:rPr lang="de-DE" dirty="0" err="1"/>
              <a:t>be</a:t>
            </a:r>
            <a:br>
              <a:rPr lang="de-DE" dirty="0"/>
            </a:br>
            <a:r>
              <a:rPr lang="de-DE" dirty="0"/>
              <a:t>- STO (Safe Torque Off </a:t>
            </a:r>
            <a:r>
              <a:rPr lang="de-DE" dirty="0">
                <a:sym typeface="Wingdings" panose="05000000000000000000" pitchFamily="2" charset="2"/>
              </a:rPr>
              <a:t> </a:t>
            </a:r>
            <a:r>
              <a:rPr lang="de-DE" dirty="0"/>
              <a:t>power </a:t>
            </a:r>
            <a:r>
              <a:rPr lang="de-DE" dirty="0" err="1"/>
              <a:t>shut</a:t>
            </a:r>
            <a:r>
              <a:rPr lang="de-DE" dirty="0"/>
              <a:t> down)</a:t>
            </a:r>
            <a:br>
              <a:rPr lang="de-DE" dirty="0"/>
            </a:br>
            <a:r>
              <a:rPr lang="de-DE" dirty="0"/>
              <a:t>- SOS (Safe Operating </a:t>
            </a:r>
            <a:r>
              <a:rPr lang="de-DE" dirty="0" err="1"/>
              <a:t>Stop</a:t>
            </a:r>
            <a:r>
              <a:rPr lang="de-DE" dirty="0"/>
              <a:t> </a:t>
            </a:r>
            <a:r>
              <a:rPr lang="de-DE" dirty="0">
                <a:sym typeface="Wingdings" panose="05000000000000000000" pitchFamily="2" charset="2"/>
              </a:rPr>
              <a:t> Motor </a:t>
            </a:r>
            <a:r>
              <a:rPr lang="de-DE" dirty="0" err="1">
                <a:sym typeface="Wingdings" panose="05000000000000000000" pitchFamily="2" charset="2"/>
              </a:rPr>
              <a:t>position</a:t>
            </a:r>
            <a:r>
              <a:rPr lang="de-DE" dirty="0">
                <a:sym typeface="Wingdings" panose="05000000000000000000" pitchFamily="2" charset="2"/>
              </a:rPr>
              <a:t> in </a:t>
            </a:r>
            <a:r>
              <a:rPr lang="de-DE" dirty="0" err="1">
                <a:sym typeface="Wingdings" panose="05000000000000000000" pitchFamily="2" charset="2"/>
              </a:rPr>
              <a:t>closed</a:t>
            </a:r>
            <a:r>
              <a:rPr lang="de-DE" dirty="0">
                <a:sym typeface="Wingdings" panose="05000000000000000000" pitchFamily="2" charset="2"/>
              </a:rPr>
              <a:t> loop </a:t>
            </a:r>
            <a:r>
              <a:rPr lang="de-DE" dirty="0" err="1">
                <a:sym typeface="Wingdings" panose="05000000000000000000" pitchFamily="2" charset="2"/>
              </a:rPr>
              <a:t>control</a:t>
            </a:r>
            <a:r>
              <a:rPr lang="de-DE" dirty="0">
                <a:sym typeface="Wingdings" panose="05000000000000000000" pitchFamily="2" charset="2"/>
              </a:rPr>
              <a:t>)</a:t>
            </a:r>
            <a:br>
              <a:rPr lang="de-DE" dirty="0">
                <a:sym typeface="Wingdings" panose="05000000000000000000" pitchFamily="2" charset="2"/>
              </a:rPr>
            </a:br>
            <a:r>
              <a:rPr lang="de-DE" dirty="0">
                <a:sym typeface="Wingdings" panose="05000000000000000000" pitchFamily="2" charset="2"/>
              </a:rPr>
              <a:t>- SLS (Safe Limited Speed)</a:t>
            </a:r>
            <a:br>
              <a:rPr lang="de-DE" dirty="0">
                <a:sym typeface="Wingdings" panose="05000000000000000000" pitchFamily="2" charset="2"/>
              </a:rPr>
            </a:br>
            <a:r>
              <a:rPr lang="de-DE" dirty="0">
                <a:sym typeface="Wingdings" panose="05000000000000000000" pitchFamily="2" charset="2"/>
              </a:rPr>
              <a:t>- etc.</a:t>
            </a:r>
          </a:p>
          <a:p>
            <a:r>
              <a:rPr lang="de-DE" dirty="0" err="1">
                <a:sym typeface="Wingdings" panose="05000000000000000000" pitchFamily="2" charset="2"/>
              </a:rPr>
              <a:t>Safety</a:t>
            </a:r>
            <a:r>
              <a:rPr lang="de-DE" dirty="0">
                <a:sym typeface="Wingdings" panose="05000000000000000000" pitchFamily="2" charset="2"/>
              </a:rPr>
              <a:t> </a:t>
            </a:r>
            <a:r>
              <a:rPr lang="de-DE" dirty="0" err="1">
                <a:sym typeface="Wingdings" panose="05000000000000000000" pitchFamily="2" charset="2"/>
              </a:rPr>
              <a:t>function</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tripped</a:t>
            </a:r>
            <a:r>
              <a:rPr lang="de-DE" dirty="0">
                <a:sym typeface="Wingdings" panose="05000000000000000000" pitchFamily="2" charset="2"/>
              </a:rPr>
              <a:t>", </a:t>
            </a:r>
            <a:r>
              <a:rPr lang="de-DE" dirty="0" err="1">
                <a:sym typeface="Wingdings" panose="05000000000000000000" pitchFamily="2" charset="2"/>
              </a:rPr>
              <a:t>if</a:t>
            </a:r>
            <a:r>
              <a:rPr lang="de-DE" dirty="0">
                <a:sym typeface="Wingdings" panose="05000000000000000000" pitchFamily="2" charset="2"/>
              </a:rPr>
              <a:t> </a:t>
            </a:r>
            <a:r>
              <a:rPr lang="de-DE" dirty="0" err="1">
                <a:sym typeface="Wingdings" panose="05000000000000000000" pitchFamily="2" charset="2"/>
              </a:rPr>
              <a:t>one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sensors</a:t>
            </a:r>
            <a:r>
              <a:rPr lang="de-DE" dirty="0">
                <a:sym typeface="Wingdings" panose="05000000000000000000" pitchFamily="2" charset="2"/>
              </a:rPr>
              <a:t> (Light </a:t>
            </a:r>
            <a:r>
              <a:rPr lang="de-DE" dirty="0" err="1">
                <a:sym typeface="Wingdings" panose="05000000000000000000" pitchFamily="2" charset="2"/>
              </a:rPr>
              <a:t>curtain</a:t>
            </a:r>
            <a:r>
              <a:rPr lang="de-DE" dirty="0">
                <a:sym typeface="Wingdings" panose="05000000000000000000" pitchFamily="2" charset="2"/>
              </a:rPr>
              <a:t> </a:t>
            </a:r>
            <a:r>
              <a:rPr lang="de-DE" dirty="0" err="1">
                <a:sym typeface="Wingdings" panose="05000000000000000000" pitchFamily="2" charset="2"/>
              </a:rPr>
              <a:t>or</a:t>
            </a:r>
            <a:r>
              <a:rPr lang="de-DE" dirty="0">
                <a:sym typeface="Wingdings" panose="05000000000000000000" pitchFamily="2" charset="2"/>
              </a:rPr>
              <a:t> E-</a:t>
            </a:r>
            <a:r>
              <a:rPr lang="de-DE" dirty="0" err="1">
                <a:sym typeface="Wingdings" panose="05000000000000000000" pitchFamily="2" charset="2"/>
              </a:rPr>
              <a:t>Stop</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a:t>
            </a:r>
            <a:r>
              <a:rPr lang="de-DE" dirty="0" err="1">
                <a:sym typeface="Wingdings" panose="05000000000000000000" pitchFamily="2" charset="2"/>
              </a:rPr>
              <a:t>activated</a:t>
            </a:r>
            <a:r>
              <a:rPr lang="de-DE" dirty="0">
                <a:sym typeface="Wingdings" panose="05000000000000000000" pitchFamily="2" charset="2"/>
              </a:rPr>
              <a:t> ("0"). Output </a:t>
            </a:r>
            <a:r>
              <a:rPr lang="de-DE" dirty="0" err="1">
                <a:sym typeface="Wingdings" panose="05000000000000000000" pitchFamily="2" charset="2"/>
              </a:rPr>
              <a:t>of</a:t>
            </a:r>
            <a:r>
              <a:rPr lang="de-DE" dirty="0">
                <a:sym typeface="Wingdings" panose="05000000000000000000" pitchFamily="2" charset="2"/>
              </a:rPr>
              <a:t> AND will </a:t>
            </a:r>
            <a:r>
              <a:rPr lang="de-DE" dirty="0" err="1">
                <a:sym typeface="Wingdings" panose="05000000000000000000" pitchFamily="2" charset="2"/>
              </a:rPr>
              <a:t>be</a:t>
            </a:r>
            <a:r>
              <a:rPr lang="de-DE" dirty="0">
                <a:sym typeface="Wingdings" panose="05000000000000000000" pitchFamily="2" charset="2"/>
              </a:rPr>
              <a:t> "0" also.</a:t>
            </a:r>
          </a:p>
          <a:p>
            <a:r>
              <a:rPr lang="de-DE" dirty="0">
                <a:sym typeface="Wingdings" panose="05000000000000000000" pitchFamily="2" charset="2"/>
              </a:rPr>
              <a:t>This </a:t>
            </a:r>
            <a:r>
              <a:rPr lang="de-DE" dirty="0" err="1">
                <a:sym typeface="Wingdings" panose="05000000000000000000" pitchFamily="2" charset="2"/>
              </a:rPr>
              <a:t>corresponds</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"de-</a:t>
            </a:r>
            <a:r>
              <a:rPr lang="de-DE" dirty="0" err="1">
                <a:sym typeface="Wingdings" panose="05000000000000000000" pitchFamily="2" charset="2"/>
              </a:rPr>
              <a:t>energize</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trip</a:t>
            </a:r>
            <a:r>
              <a:rPr lang="de-DE" dirty="0">
                <a:sym typeface="Wingdings" panose="05000000000000000000" pitchFamily="2" charset="2"/>
              </a:rPr>
              <a:t>" </a:t>
            </a:r>
            <a:r>
              <a:rPr lang="de-DE" dirty="0" err="1">
                <a:sym typeface="Wingdings" panose="05000000000000000000" pitchFamily="2" charset="2"/>
              </a:rPr>
              <a:t>principle</a:t>
            </a:r>
            <a:r>
              <a:rPr lang="de-DE" dirty="0">
                <a:sym typeface="Wingdings" panose="05000000000000000000" pitchFamily="2" charset="2"/>
              </a:rPr>
              <a:t> in classic </a:t>
            </a:r>
            <a:r>
              <a:rPr lang="de-DE" dirty="0" err="1">
                <a:sym typeface="Wingdings" panose="05000000000000000000" pitchFamily="2" charset="2"/>
              </a:rPr>
              <a:t>relay-based</a:t>
            </a:r>
            <a:r>
              <a:rPr lang="de-DE" dirty="0">
                <a:sym typeface="Wingdings" panose="05000000000000000000" pitchFamily="2" charset="2"/>
              </a:rPr>
              <a:t> </a:t>
            </a:r>
            <a:r>
              <a:rPr lang="de-DE" dirty="0" err="1">
                <a:sym typeface="Wingdings" panose="05000000000000000000" pitchFamily="2" charset="2"/>
              </a:rPr>
              <a:t>safety</a:t>
            </a:r>
            <a:r>
              <a:rPr lang="de-DE" dirty="0">
                <a:sym typeface="Wingdings" panose="05000000000000000000" pitchFamily="2" charset="2"/>
              </a:rPr>
              <a:t> </a:t>
            </a:r>
            <a:r>
              <a:rPr lang="de-DE" dirty="0" err="1">
                <a:sym typeface="Wingdings" panose="05000000000000000000" pitchFamily="2" charset="2"/>
              </a:rPr>
              <a:t>technology</a:t>
            </a:r>
            <a:r>
              <a:rPr lang="de-DE" dirty="0">
                <a:sym typeface="Wingdings" panose="05000000000000000000" pitchFamily="2" charset="2"/>
              </a:rPr>
              <a:t> (in German: "Ruhestromprinzip")  </a:t>
            </a:r>
            <a:r>
              <a:rPr lang="de-DE" dirty="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16</a:t>
            </a:fld>
            <a:endParaRPr lang="de-DE"/>
          </a:p>
        </p:txBody>
      </p:sp>
    </p:spTree>
    <p:extLst>
      <p:ext uri="{BB962C8B-B14F-4D97-AF65-F5344CB8AC3E}">
        <p14:creationId xmlns:p14="http://schemas.microsoft.com/office/powerpoint/2010/main" val="203655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de-DE" dirty="0" err="1"/>
              <a:t>Usually</a:t>
            </a:r>
            <a:r>
              <a:rPr lang="de-DE" dirty="0"/>
              <a:t>, IO-Link </a:t>
            </a:r>
            <a:r>
              <a:rPr lang="de-DE" dirty="0" err="1"/>
              <a:t>Safety</a:t>
            </a:r>
            <a:r>
              <a:rPr lang="de-DE" dirty="0"/>
              <a:t> will </a:t>
            </a:r>
            <a:r>
              <a:rPr lang="de-DE" dirty="0" err="1"/>
              <a:t>be</a:t>
            </a:r>
            <a:r>
              <a:rPr lang="de-DE" dirty="0"/>
              <a:t> a </a:t>
            </a:r>
            <a:r>
              <a:rPr lang="de-DE" dirty="0" err="1"/>
              <a:t>companion</a:t>
            </a:r>
            <a:r>
              <a:rPr lang="de-DE" dirty="0"/>
              <a:t> </a:t>
            </a:r>
            <a:r>
              <a:rPr lang="de-DE" dirty="0" err="1"/>
              <a:t>technology</a:t>
            </a:r>
            <a:r>
              <a:rPr lang="de-DE" dirty="0"/>
              <a:t> </a:t>
            </a:r>
            <a:r>
              <a:rPr lang="de-DE" dirty="0" err="1"/>
              <a:t>to</a:t>
            </a:r>
            <a:r>
              <a:rPr lang="de-DE" dirty="0"/>
              <a:t> </a:t>
            </a:r>
            <a:r>
              <a:rPr lang="de-DE" dirty="0" err="1"/>
              <a:t>upper</a:t>
            </a:r>
            <a:r>
              <a:rPr lang="de-DE" dirty="0"/>
              <a:t> </a:t>
            </a:r>
            <a:r>
              <a:rPr lang="de-DE" dirty="0" err="1"/>
              <a:t>level</a:t>
            </a:r>
            <a:r>
              <a:rPr lang="de-DE" dirty="0"/>
              <a:t> </a:t>
            </a:r>
            <a:r>
              <a:rPr lang="de-DE" dirty="0" err="1"/>
              <a:t>safety</a:t>
            </a:r>
            <a:r>
              <a:rPr lang="de-DE" dirty="0"/>
              <a:t> </a:t>
            </a:r>
            <a:r>
              <a:rPr lang="de-DE" dirty="0" err="1"/>
              <a:t>systems</a:t>
            </a:r>
            <a:r>
              <a:rPr lang="de-DE" dirty="0"/>
              <a:t> such </a:t>
            </a:r>
            <a:r>
              <a:rPr lang="de-DE" dirty="0" err="1"/>
              <a:t>as</a:t>
            </a:r>
            <a:r>
              <a:rPr lang="de-DE" dirty="0"/>
              <a:t> </a:t>
            </a:r>
            <a:r>
              <a:rPr lang="de-DE" dirty="0" err="1"/>
              <a:t>safety</a:t>
            </a:r>
            <a:r>
              <a:rPr lang="de-DE" dirty="0"/>
              <a:t> </a:t>
            </a:r>
            <a:r>
              <a:rPr lang="de-DE" dirty="0" err="1"/>
              <a:t>fieldbuses</a:t>
            </a:r>
            <a:r>
              <a:rPr lang="de-DE" dirty="0"/>
              <a:t>. </a:t>
            </a:r>
          </a:p>
          <a:p>
            <a:r>
              <a:rPr lang="de-DE" dirty="0"/>
              <a:t>The </a:t>
            </a:r>
            <a:r>
              <a:rPr lang="de-DE" dirty="0" err="1"/>
              <a:t>safety</a:t>
            </a:r>
            <a:r>
              <a:rPr lang="de-DE" dirty="0"/>
              <a:t> </a:t>
            </a:r>
            <a:r>
              <a:rPr lang="de-DE" dirty="0" err="1"/>
              <a:t>communications</a:t>
            </a:r>
            <a:r>
              <a:rPr lang="de-DE" dirty="0"/>
              <a:t> </a:t>
            </a:r>
            <a:r>
              <a:rPr lang="de-DE" dirty="0" err="1"/>
              <a:t>of</a:t>
            </a:r>
            <a:r>
              <a:rPr lang="de-DE" dirty="0"/>
              <a:t> such </a:t>
            </a:r>
            <a:r>
              <a:rPr lang="de-DE" dirty="0" err="1"/>
              <a:t>fieldbuses</a:t>
            </a:r>
            <a:r>
              <a:rPr lang="de-DE" dirty="0"/>
              <a:t> </a:t>
            </a:r>
            <a:r>
              <a:rPr lang="de-DE" dirty="0" err="1"/>
              <a:t>is</a:t>
            </a:r>
            <a:r>
              <a:rPr lang="de-DE" dirty="0"/>
              <a:t> </a:t>
            </a:r>
            <a:r>
              <a:rPr lang="de-DE" dirty="0" err="1"/>
              <a:t>standardized</a:t>
            </a:r>
            <a:r>
              <a:rPr lang="de-DE" dirty="0"/>
              <a:t> </a:t>
            </a:r>
            <a:r>
              <a:rPr lang="de-DE" dirty="0" err="1"/>
              <a:t>within</a:t>
            </a:r>
            <a:r>
              <a:rPr lang="de-DE" dirty="0"/>
              <a:t> IEC 61784-3 </a:t>
            </a:r>
            <a:r>
              <a:rPr lang="de-DE" dirty="0" err="1"/>
              <a:t>series</a:t>
            </a:r>
            <a:r>
              <a:rPr lang="de-DE" dirty="0"/>
              <a:t> </a:t>
            </a:r>
            <a:r>
              <a:rPr lang="de-DE" dirty="0" err="1"/>
              <a:t>as</a:t>
            </a:r>
            <a:r>
              <a:rPr lang="de-DE" dirty="0"/>
              <a:t> FSCPs.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17</a:t>
            </a:fld>
            <a:endParaRPr lang="de-DE"/>
          </a:p>
        </p:txBody>
      </p:sp>
    </p:spTree>
    <p:extLst>
      <p:ext uri="{BB962C8B-B14F-4D97-AF65-F5344CB8AC3E}">
        <p14:creationId xmlns:p14="http://schemas.microsoft.com/office/powerpoint/2010/main" val="26096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497656"/>
          </a:xfrm>
        </p:spPr>
        <p:txBody>
          <a:bodyPr/>
          <a:lstStyle/>
          <a:p>
            <a:r>
              <a:rPr lang="de-DE" dirty="0"/>
              <a:t>This </a:t>
            </a:r>
            <a:r>
              <a:rPr lang="de-DE" dirty="0" err="1"/>
              <a:t>slide</a:t>
            </a:r>
            <a:r>
              <a:rPr lang="de-DE" dirty="0"/>
              <a:t> </a:t>
            </a:r>
            <a:r>
              <a:rPr lang="de-DE" dirty="0" err="1"/>
              <a:t>shows</a:t>
            </a:r>
            <a:r>
              <a:rPr lang="de-DE" dirty="0"/>
              <a:t> a </a:t>
            </a:r>
            <a:r>
              <a:rPr lang="de-DE" dirty="0" err="1"/>
              <a:t>fieldbus</a:t>
            </a:r>
            <a:r>
              <a:rPr lang="de-DE" dirty="0"/>
              <a:t> </a:t>
            </a:r>
            <a:r>
              <a:rPr lang="de-DE" dirty="0" err="1"/>
              <a:t>arrangement</a:t>
            </a:r>
            <a:r>
              <a:rPr lang="de-DE" dirty="0"/>
              <a:t> </a:t>
            </a:r>
            <a:r>
              <a:rPr lang="de-DE" dirty="0" err="1"/>
              <a:t>focusing</a:t>
            </a:r>
            <a:r>
              <a:rPr lang="de-DE" dirty="0"/>
              <a:t> on </a:t>
            </a:r>
            <a:r>
              <a:rPr lang="de-DE" dirty="0" err="1"/>
              <a:t>typical</a:t>
            </a:r>
            <a:r>
              <a:rPr lang="de-DE" dirty="0"/>
              <a:t> </a:t>
            </a:r>
            <a:r>
              <a:rPr lang="de-DE" dirty="0" err="1"/>
              <a:t>safety</a:t>
            </a:r>
            <a:r>
              <a:rPr lang="de-DE" dirty="0"/>
              <a:t> </a:t>
            </a:r>
            <a:r>
              <a:rPr lang="de-DE" dirty="0" err="1"/>
              <a:t>components</a:t>
            </a:r>
            <a:r>
              <a:rPr lang="de-DE" dirty="0"/>
              <a:t> such </a:t>
            </a:r>
            <a:r>
              <a:rPr lang="de-DE" dirty="0" err="1"/>
              <a:t>as</a:t>
            </a:r>
            <a:r>
              <a:rPr lang="de-DE" dirty="0"/>
              <a:t>:</a:t>
            </a:r>
          </a:p>
          <a:p>
            <a:pPr marL="171450" indent="-171450">
              <a:buFont typeface="Arial" panose="020B0604020202020204" pitchFamily="34" charset="0"/>
              <a:buChar char="•"/>
            </a:pPr>
            <a:r>
              <a:rPr lang="de-DE" dirty="0"/>
              <a:t>Level </a:t>
            </a:r>
            <a:r>
              <a:rPr lang="de-DE" dirty="0" err="1"/>
              <a:t>switches</a:t>
            </a:r>
            <a:r>
              <a:rPr lang="de-DE" dirty="0"/>
              <a:t>,</a:t>
            </a:r>
          </a:p>
          <a:p>
            <a:pPr marL="171450" indent="-171450">
              <a:buFont typeface="Arial" panose="020B0604020202020204" pitchFamily="34" charset="0"/>
              <a:buChar char="•"/>
            </a:pPr>
            <a:r>
              <a:rPr lang="de-DE" dirty="0"/>
              <a:t>Laser </a:t>
            </a:r>
            <a:r>
              <a:rPr lang="de-DE" dirty="0" err="1"/>
              <a:t>scanners</a:t>
            </a:r>
            <a:r>
              <a:rPr lang="de-DE" dirty="0"/>
              <a:t>,</a:t>
            </a:r>
          </a:p>
          <a:p>
            <a:pPr marL="171450" indent="-171450">
              <a:buFont typeface="Arial" panose="020B0604020202020204" pitchFamily="34" charset="0"/>
              <a:buChar char="•"/>
            </a:pPr>
            <a:r>
              <a:rPr lang="de-DE" dirty="0"/>
              <a:t>Light </a:t>
            </a:r>
            <a:r>
              <a:rPr lang="de-DE" dirty="0" err="1"/>
              <a:t>curtains</a:t>
            </a:r>
            <a:r>
              <a:rPr lang="de-DE" dirty="0"/>
              <a:t>,</a:t>
            </a:r>
          </a:p>
          <a:p>
            <a:pPr marL="171450" indent="-171450">
              <a:buFont typeface="Arial" panose="020B0604020202020204" pitchFamily="34" charset="0"/>
              <a:buChar char="•"/>
            </a:pPr>
            <a:r>
              <a:rPr lang="de-DE" dirty="0"/>
              <a:t>Drives/</a:t>
            </a:r>
            <a:r>
              <a:rPr lang="de-DE" dirty="0" err="1"/>
              <a:t>motors</a:t>
            </a:r>
            <a:r>
              <a:rPr lang="de-DE" dirty="0"/>
              <a:t>,</a:t>
            </a:r>
          </a:p>
          <a:p>
            <a:pPr marL="171450" indent="-171450">
              <a:buFont typeface="Arial" panose="020B0604020202020204" pitchFamily="34" charset="0"/>
              <a:buChar char="•"/>
            </a:pPr>
            <a:r>
              <a:rPr lang="de-DE" dirty="0" err="1"/>
              <a:t>Robots</a:t>
            </a:r>
            <a:r>
              <a:rPr lang="de-DE" dirty="0"/>
              <a:t>,</a:t>
            </a:r>
          </a:p>
          <a:p>
            <a:pPr marL="171450" indent="-171450">
              <a:buFont typeface="Arial" panose="020B0604020202020204" pitchFamily="34" charset="0"/>
              <a:buChar char="•"/>
            </a:pPr>
            <a:r>
              <a:rPr lang="de-DE" dirty="0" err="1"/>
              <a:t>Programmable</a:t>
            </a:r>
            <a:r>
              <a:rPr lang="de-DE" dirty="0"/>
              <a:t> </a:t>
            </a:r>
            <a:r>
              <a:rPr lang="de-DE" dirty="0" err="1"/>
              <a:t>logic</a:t>
            </a:r>
            <a:r>
              <a:rPr lang="de-DE" dirty="0"/>
              <a:t> </a:t>
            </a:r>
            <a:r>
              <a:rPr lang="de-DE" dirty="0" err="1"/>
              <a:t>controllers</a:t>
            </a:r>
            <a:r>
              <a:rPr lang="de-DE" dirty="0"/>
              <a:t> </a:t>
            </a:r>
            <a:r>
              <a:rPr lang="de-DE" dirty="0" err="1"/>
              <a:t>including</a:t>
            </a:r>
            <a:r>
              <a:rPr lang="de-DE" dirty="0"/>
              <a:t> </a:t>
            </a:r>
            <a:r>
              <a:rPr lang="de-DE" dirty="0" err="1"/>
              <a:t>safety</a:t>
            </a:r>
            <a:r>
              <a:rPr lang="de-DE" dirty="0"/>
              <a:t> </a:t>
            </a:r>
            <a:r>
              <a:rPr lang="de-DE" dirty="0" err="1"/>
              <a:t>data</a:t>
            </a:r>
            <a:r>
              <a:rPr lang="de-DE" dirty="0"/>
              <a:t> </a:t>
            </a:r>
            <a:r>
              <a:rPr lang="de-DE" dirty="0" err="1"/>
              <a:t>processing</a:t>
            </a:r>
            <a:r>
              <a:rPr lang="de-DE" dirty="0"/>
              <a:t> (FS-PLC)</a:t>
            </a:r>
          </a:p>
          <a:p>
            <a:pPr marL="171450" indent="-171450">
              <a:buFont typeface="Arial" panose="020B0604020202020204" pitchFamily="34" charset="0"/>
              <a:buChar char="•"/>
            </a:pPr>
            <a:r>
              <a:rPr lang="de-DE" b="1" dirty="0"/>
              <a:t>Remote I/O </a:t>
            </a:r>
            <a:r>
              <a:rPr lang="de-DE" b="1" dirty="0" err="1"/>
              <a:t>with</a:t>
            </a:r>
            <a:r>
              <a:rPr lang="de-DE" b="1" dirty="0"/>
              <a:t> </a:t>
            </a:r>
            <a:r>
              <a:rPr lang="de-DE" b="1" dirty="0" err="1"/>
              <a:t>safety</a:t>
            </a:r>
            <a:r>
              <a:rPr lang="de-DE" b="1" dirty="0"/>
              <a:t> </a:t>
            </a:r>
            <a:r>
              <a:rPr lang="de-DE" b="1" dirty="0" err="1"/>
              <a:t>modules</a:t>
            </a:r>
            <a:r>
              <a:rPr lang="de-DE" b="1" dirty="0"/>
              <a:t> </a:t>
            </a:r>
            <a:r>
              <a:rPr lang="de-DE" dirty="0" err="1"/>
              <a:t>for</a:t>
            </a:r>
            <a:r>
              <a:rPr lang="de-DE" dirty="0"/>
              <a:t> </a:t>
            </a:r>
            <a:br>
              <a:rPr lang="de-DE" dirty="0"/>
            </a:br>
            <a:r>
              <a:rPr lang="de-DE" dirty="0"/>
              <a:t>- Analog Input (</a:t>
            </a:r>
            <a:r>
              <a:rPr lang="de-DE" dirty="0" err="1"/>
              <a:t>measurement</a:t>
            </a:r>
            <a:r>
              <a:rPr lang="de-DE" dirty="0"/>
              <a:t>)</a:t>
            </a:r>
            <a:br>
              <a:rPr lang="de-DE" dirty="0"/>
            </a:br>
            <a:r>
              <a:rPr lang="de-DE" dirty="0"/>
              <a:t>- Analog Output (</a:t>
            </a:r>
            <a:r>
              <a:rPr lang="de-DE" dirty="0" err="1"/>
              <a:t>positioner</a:t>
            </a:r>
            <a:r>
              <a:rPr lang="de-DE" dirty="0"/>
              <a:t>)</a:t>
            </a:r>
            <a:br>
              <a:rPr lang="de-DE" dirty="0"/>
            </a:br>
            <a:r>
              <a:rPr lang="de-DE" dirty="0"/>
              <a:t>- Digital Input (Emergency </a:t>
            </a:r>
            <a:r>
              <a:rPr lang="de-DE" dirty="0" err="1"/>
              <a:t>Stops</a:t>
            </a:r>
            <a:r>
              <a:rPr lang="de-DE" dirty="0"/>
              <a:t>)</a:t>
            </a:r>
            <a:br>
              <a:rPr lang="de-DE" dirty="0"/>
            </a:br>
            <a:r>
              <a:rPr lang="de-DE" dirty="0"/>
              <a:t>- Digital Output (Relay)</a:t>
            </a:r>
          </a:p>
          <a:p>
            <a:endParaRPr lang="de-DE" dirty="0"/>
          </a:p>
          <a:p>
            <a:r>
              <a:rPr lang="de-DE" dirty="0"/>
              <a:t>These </a:t>
            </a:r>
            <a:r>
              <a:rPr lang="de-DE" dirty="0" err="1"/>
              <a:t>components</a:t>
            </a:r>
            <a:r>
              <a:rPr lang="de-DE" dirty="0"/>
              <a:t> </a:t>
            </a:r>
            <a:r>
              <a:rPr lang="de-DE" dirty="0" err="1"/>
              <a:t>are</a:t>
            </a:r>
            <a:r>
              <a:rPr lang="de-DE" dirty="0"/>
              <a:t> </a:t>
            </a:r>
            <a:r>
              <a:rPr lang="de-DE" dirty="0" err="1"/>
              <a:t>using</a:t>
            </a:r>
            <a:r>
              <a:rPr lang="de-DE" dirty="0"/>
              <a:t> an FSCP </a:t>
            </a:r>
            <a:r>
              <a:rPr lang="de-DE" dirty="0" err="1"/>
              <a:t>for</a:t>
            </a:r>
            <a:r>
              <a:rPr lang="de-DE" dirty="0"/>
              <a:t> </a:t>
            </a:r>
            <a:r>
              <a:rPr lang="de-DE" dirty="0" err="1"/>
              <a:t>communication</a:t>
            </a:r>
            <a:r>
              <a:rPr lang="de-DE" dirty="0"/>
              <a:t> </a:t>
            </a:r>
            <a:r>
              <a:rPr lang="de-DE" dirty="0" err="1"/>
              <a:t>of</a:t>
            </a:r>
            <a:r>
              <a:rPr lang="de-DE" dirty="0"/>
              <a:t> </a:t>
            </a:r>
            <a:r>
              <a:rPr lang="de-DE" dirty="0" err="1"/>
              <a:t>safety</a:t>
            </a:r>
            <a:r>
              <a:rPr lang="de-DE" dirty="0"/>
              <a:t> </a:t>
            </a:r>
            <a:r>
              <a:rPr lang="de-DE" dirty="0" err="1"/>
              <a:t>data</a:t>
            </a:r>
            <a:r>
              <a:rPr lang="de-DE" dirty="0"/>
              <a:t> </a:t>
            </a:r>
            <a:r>
              <a:rPr lang="de-DE" dirty="0" err="1"/>
              <a:t>since</a:t>
            </a:r>
            <a:r>
              <a:rPr lang="de-DE" dirty="0"/>
              <a:t> a normal </a:t>
            </a:r>
            <a:r>
              <a:rPr lang="de-DE" dirty="0" err="1"/>
              <a:t>fieldbus</a:t>
            </a:r>
            <a:r>
              <a:rPr lang="de-DE" dirty="0"/>
              <a:t> </a:t>
            </a:r>
            <a:r>
              <a:rPr lang="de-DE" dirty="0" err="1"/>
              <a:t>cannot</a:t>
            </a:r>
            <a:r>
              <a:rPr lang="de-DE" dirty="0"/>
              <a:t> </a:t>
            </a:r>
            <a:r>
              <a:rPr lang="de-DE" dirty="0" err="1"/>
              <a:t>guarantee</a:t>
            </a:r>
            <a:r>
              <a:rPr lang="de-DE" dirty="0"/>
              <a:t>  </a:t>
            </a:r>
            <a:r>
              <a:rPr lang="de-DE" dirty="0" err="1"/>
              <a:t>the</a:t>
            </a:r>
            <a:r>
              <a:rPr lang="de-DE" dirty="0"/>
              <a:t> </a:t>
            </a:r>
            <a:r>
              <a:rPr lang="de-DE" dirty="0" err="1"/>
              <a:t>required</a:t>
            </a:r>
            <a:r>
              <a:rPr lang="de-DE" dirty="0"/>
              <a:t> residual </a:t>
            </a:r>
            <a:r>
              <a:rPr lang="de-DE" dirty="0" err="1"/>
              <a:t>error</a:t>
            </a:r>
            <a:r>
              <a:rPr lang="de-DE" dirty="0"/>
              <a:t> rate </a:t>
            </a:r>
            <a:r>
              <a:rPr lang="de-DE" dirty="0" err="1"/>
              <a:t>for</a:t>
            </a:r>
            <a:r>
              <a:rPr lang="de-DE" dirty="0"/>
              <a:t> </a:t>
            </a:r>
            <a:r>
              <a:rPr lang="de-DE" dirty="0" err="1"/>
              <a:t>safety</a:t>
            </a:r>
            <a:r>
              <a:rPr lang="de-DE" dirty="0"/>
              <a:t> </a:t>
            </a:r>
            <a:r>
              <a:rPr lang="de-DE" dirty="0" err="1"/>
              <a:t>data</a:t>
            </a:r>
            <a:r>
              <a:rPr lang="de-DE" dirty="0"/>
              <a:t> </a:t>
            </a:r>
            <a:r>
              <a:rPr lang="de-DE" dirty="0" err="1"/>
              <a:t>transmission</a:t>
            </a:r>
            <a:r>
              <a:rPr lang="de-DE" dirty="0"/>
              <a:t> </a:t>
            </a:r>
            <a:r>
              <a:rPr lang="de-DE" dirty="0" err="1"/>
              <a:t>required</a:t>
            </a:r>
            <a:r>
              <a:rPr lang="de-DE" dirty="0"/>
              <a:t> </a:t>
            </a:r>
            <a:r>
              <a:rPr lang="de-DE" dirty="0" err="1"/>
              <a:t>by</a:t>
            </a:r>
            <a:r>
              <a:rPr lang="de-DE" dirty="0"/>
              <a:t> </a:t>
            </a:r>
            <a:r>
              <a:rPr lang="de-DE" dirty="0" err="1"/>
              <a:t>safety</a:t>
            </a:r>
            <a:r>
              <a:rPr lang="de-DE" dirty="0"/>
              <a:t> </a:t>
            </a:r>
            <a:r>
              <a:rPr lang="de-DE" dirty="0" err="1"/>
              <a:t>standards</a:t>
            </a:r>
            <a:r>
              <a:rPr lang="de-DE" dirty="0"/>
              <a:t> such </a:t>
            </a:r>
            <a:r>
              <a:rPr lang="de-DE" dirty="0" err="1"/>
              <a:t>as</a:t>
            </a:r>
            <a:r>
              <a:rPr lang="de-DE" dirty="0"/>
              <a:t> IEC 61508.</a:t>
            </a:r>
          </a:p>
          <a:p>
            <a:endParaRPr lang="de-DE" dirty="0"/>
          </a:p>
          <a:p>
            <a:r>
              <a:rPr lang="de-DE" dirty="0"/>
              <a:t>IO-Link </a:t>
            </a:r>
            <a:r>
              <a:rPr lang="de-DE" dirty="0" err="1"/>
              <a:t>Safety</a:t>
            </a:r>
            <a:r>
              <a:rPr lang="de-DE" dirty="0"/>
              <a:t> </a:t>
            </a:r>
            <a:r>
              <a:rPr lang="de-DE" dirty="0" err="1"/>
              <a:t>focuses</a:t>
            </a:r>
            <a:r>
              <a:rPr lang="de-DE" dirty="0"/>
              <a:t> on </a:t>
            </a:r>
            <a:r>
              <a:rPr lang="de-DE" dirty="0" err="1"/>
              <a:t>the</a:t>
            </a:r>
            <a:r>
              <a:rPr lang="de-DE" dirty="0"/>
              <a:t> </a:t>
            </a:r>
            <a:r>
              <a:rPr lang="de-DE" dirty="0" err="1"/>
              <a:t>typically</a:t>
            </a:r>
            <a:r>
              <a:rPr lang="de-DE" dirty="0"/>
              <a:t> redundant </a:t>
            </a:r>
            <a:r>
              <a:rPr lang="de-DE" dirty="0" err="1"/>
              <a:t>connections</a:t>
            </a:r>
            <a:r>
              <a:rPr lang="de-DE" dirty="0"/>
              <a:t> </a:t>
            </a:r>
            <a:r>
              <a:rPr lang="de-DE" dirty="0" err="1"/>
              <a:t>between</a:t>
            </a:r>
            <a:r>
              <a:rPr lang="de-DE" dirty="0"/>
              <a:t> Remote I/O </a:t>
            </a:r>
            <a:r>
              <a:rPr lang="de-DE" dirty="0" err="1"/>
              <a:t>safety</a:t>
            </a:r>
            <a:r>
              <a:rPr lang="de-DE" dirty="0"/>
              <a:t> </a:t>
            </a:r>
            <a:r>
              <a:rPr lang="de-DE" dirty="0" err="1"/>
              <a:t>modules</a:t>
            </a:r>
            <a:r>
              <a:rPr lang="de-DE" dirty="0"/>
              <a:t> </a:t>
            </a:r>
            <a:r>
              <a:rPr lang="de-DE" dirty="0" err="1"/>
              <a:t>and</a:t>
            </a:r>
            <a:r>
              <a:rPr lang="de-DE" dirty="0"/>
              <a:t> </a:t>
            </a:r>
            <a:r>
              <a:rPr lang="de-DE" dirty="0" err="1"/>
              <a:t>the</a:t>
            </a:r>
            <a:r>
              <a:rPr lang="de-DE" dirty="0"/>
              <a:t> final </a:t>
            </a:r>
            <a:r>
              <a:rPr lang="de-DE" dirty="0" err="1"/>
              <a:t>sensors</a:t>
            </a:r>
            <a:r>
              <a:rPr lang="de-DE" dirty="0"/>
              <a:t> </a:t>
            </a:r>
            <a:r>
              <a:rPr lang="de-DE" dirty="0" err="1"/>
              <a:t>and</a:t>
            </a:r>
            <a:r>
              <a:rPr lang="de-DE" dirty="0"/>
              <a:t> </a:t>
            </a:r>
            <a:r>
              <a:rPr lang="de-DE" dirty="0" err="1"/>
              <a:t>actuators</a:t>
            </a:r>
            <a:r>
              <a:rPr lang="de-DE" dirty="0"/>
              <a:t>. </a:t>
            </a:r>
            <a:r>
              <a:rPr lang="de-DE" dirty="0" err="1"/>
              <a:t>There</a:t>
            </a:r>
            <a:r>
              <a:rPr lang="de-DE" dirty="0"/>
              <a:t> </a:t>
            </a:r>
            <a:r>
              <a:rPr lang="de-DE" dirty="0" err="1"/>
              <a:t>are</a:t>
            </a:r>
            <a:r>
              <a:rPr lang="de-DE" dirty="0"/>
              <a:t> </a:t>
            </a:r>
            <a:r>
              <a:rPr lang="de-DE" dirty="0" err="1"/>
              <a:t>many</a:t>
            </a:r>
            <a:r>
              <a:rPr lang="de-DE" dirty="0"/>
              <a:t> different </a:t>
            </a:r>
            <a:r>
              <a:rPr lang="de-DE" dirty="0" err="1"/>
              <a:t>connection</a:t>
            </a:r>
            <a:r>
              <a:rPr lang="de-DE" dirty="0"/>
              <a:t> </a:t>
            </a:r>
            <a:r>
              <a:rPr lang="de-DE" dirty="0" err="1"/>
              <a:t>technologies</a:t>
            </a:r>
            <a:r>
              <a:rPr lang="de-DE" dirty="0"/>
              <a:t> </a:t>
            </a:r>
            <a:r>
              <a:rPr lang="de-DE" dirty="0" err="1"/>
              <a:t>with</a:t>
            </a:r>
            <a:r>
              <a:rPr lang="de-DE" dirty="0"/>
              <a:t> de-facto </a:t>
            </a:r>
            <a:r>
              <a:rPr lang="de-DE" dirty="0" err="1"/>
              <a:t>standards</a:t>
            </a:r>
            <a:r>
              <a:rPr lang="de-DE" dirty="0"/>
              <a:t> such </a:t>
            </a:r>
            <a:r>
              <a:rPr lang="de-DE" dirty="0" err="1"/>
              <a:t>as</a:t>
            </a:r>
            <a:r>
              <a:rPr lang="de-DE" dirty="0"/>
              <a:t> OSSD.</a:t>
            </a:r>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18</a:t>
            </a:fld>
            <a:endParaRPr lang="de-DE"/>
          </a:p>
        </p:txBody>
      </p:sp>
    </p:spTree>
    <p:extLst>
      <p:ext uri="{BB962C8B-B14F-4D97-AF65-F5344CB8AC3E}">
        <p14:creationId xmlns:p14="http://schemas.microsoft.com/office/powerpoint/2010/main" val="417033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err="1"/>
              <a:t>No</a:t>
            </a:r>
            <a:r>
              <a:rPr lang="de-DE" dirty="0"/>
              <a:t> </a:t>
            </a:r>
            <a:r>
              <a:rPr lang="de-DE" dirty="0" err="1"/>
              <a:t>connection</a:t>
            </a:r>
            <a:r>
              <a:rPr lang="de-DE" dirty="0"/>
              <a:t> </a:t>
            </a:r>
            <a:r>
              <a:rPr lang="de-DE" dirty="0" err="1"/>
              <a:t>to</a:t>
            </a:r>
            <a:r>
              <a:rPr lang="de-DE" dirty="0"/>
              <a:t> Internet-</a:t>
            </a:r>
            <a:r>
              <a:rPr lang="de-DE" dirty="0" err="1"/>
              <a:t>of</a:t>
            </a:r>
            <a:r>
              <a:rPr lang="de-DE" dirty="0"/>
              <a:t>-Things (</a:t>
            </a:r>
            <a:r>
              <a:rPr lang="de-DE" dirty="0" err="1"/>
              <a:t>IoT</a:t>
            </a:r>
            <a:r>
              <a:rPr lang="de-DE" dirty="0"/>
              <a:t>) </a:t>
            </a:r>
            <a:r>
              <a:rPr lang="de-DE" dirty="0" err="1"/>
              <a:t>and</a:t>
            </a:r>
            <a:r>
              <a:rPr lang="de-DE" dirty="0"/>
              <a:t> </a:t>
            </a:r>
            <a:r>
              <a:rPr lang="de-DE" dirty="0" err="1"/>
              <a:t>Industry</a:t>
            </a:r>
            <a:r>
              <a:rPr lang="de-DE" dirty="0"/>
              <a:t> 4.0 </a:t>
            </a:r>
            <a:r>
              <a:rPr lang="de-DE" dirty="0" err="1"/>
              <a:t>means</a:t>
            </a:r>
            <a:r>
              <a:rPr lang="de-DE" dirty="0"/>
              <a:t> all </a:t>
            </a:r>
            <a:r>
              <a:rPr lang="de-DE" dirty="0" err="1"/>
              <a:t>the</a:t>
            </a:r>
            <a:r>
              <a:rPr lang="de-DE" dirty="0"/>
              <a:t> </a:t>
            </a:r>
            <a:r>
              <a:rPr lang="de-DE" dirty="0" err="1"/>
              <a:t>benefits</a:t>
            </a:r>
            <a:r>
              <a:rPr lang="de-DE" dirty="0"/>
              <a:t> </a:t>
            </a:r>
            <a:r>
              <a:rPr lang="de-DE" dirty="0" err="1"/>
              <a:t>of</a:t>
            </a:r>
            <a:r>
              <a:rPr lang="de-DE" dirty="0"/>
              <a:t> IO-Link </a:t>
            </a:r>
            <a:r>
              <a:rPr lang="de-DE" dirty="0" err="1"/>
              <a:t>and</a:t>
            </a:r>
            <a:r>
              <a:rPr lang="de-DE" dirty="0"/>
              <a:t> IO-Link </a:t>
            </a:r>
            <a:r>
              <a:rPr lang="de-DE" dirty="0" err="1"/>
              <a:t>Safety</a:t>
            </a:r>
            <a:r>
              <a:rPr lang="de-DE" dirty="0"/>
              <a:t>: </a:t>
            </a:r>
          </a:p>
          <a:p>
            <a:pPr marL="171450" indent="-171450">
              <a:buFont typeface="Arial" panose="020B0604020202020204" pitchFamily="34" charset="0"/>
              <a:buChar char="•"/>
            </a:pPr>
            <a:r>
              <a:rPr lang="en-US" dirty="0"/>
              <a:t>Connectors and wiring same as IO-Link. Power supply same as IO-Link. However, limited to 1000 mA with port Class A.</a:t>
            </a:r>
          </a:p>
          <a:p>
            <a:pPr marL="171450" indent="-171450">
              <a:buFont typeface="Arial" panose="020B0604020202020204" pitchFamily="34" charset="0"/>
              <a:buChar char="•"/>
            </a:pPr>
            <a:r>
              <a:rPr lang="en-US" dirty="0"/>
              <a:t>IO-Link Safety standardized an </a:t>
            </a:r>
            <a:r>
              <a:rPr lang="en-US" dirty="0" err="1"/>
              <a:t>OSSDe</a:t>
            </a:r>
            <a:r>
              <a:rPr lang="en-US" dirty="0"/>
              <a:t> (solid state outputs, equivalent switching redundant signals, specified test pulses)</a:t>
            </a:r>
          </a:p>
          <a:p>
            <a:pPr marL="171450" indent="-171450">
              <a:buFont typeface="Arial" panose="020B0604020202020204" pitchFamily="34" charset="0"/>
              <a:buChar char="•"/>
            </a:pPr>
            <a:r>
              <a:rPr lang="en-US" dirty="0"/>
              <a:t>Off-site parameterization and test also for safety devices that are intended for use on FS-DI modules within Remote I/</a:t>
            </a:r>
            <a:r>
              <a:rPr lang="en-US" dirty="0" err="1"/>
              <a:t>Os</a:t>
            </a:r>
            <a:r>
              <a:rPr lang="en-US" dirty="0"/>
              <a:t>.</a:t>
            </a:r>
          </a:p>
          <a:p>
            <a:pPr marL="171450" indent="-171450">
              <a:buFont typeface="Arial" panose="020B0604020202020204" pitchFamily="34" charset="0"/>
              <a:buChar char="•"/>
            </a:pPr>
            <a:r>
              <a:rPr lang="en-US" dirty="0"/>
              <a:t>IO-Link Safety communication is suitable for safety functions up to </a:t>
            </a:r>
            <a:r>
              <a:rPr lang="en-US" dirty="0" err="1"/>
              <a:t>PLe</a:t>
            </a:r>
            <a:r>
              <a:rPr lang="en-US" dirty="0"/>
              <a:t> or SIL3 respectively.</a:t>
            </a:r>
          </a:p>
          <a:p>
            <a:pPr marL="171450" indent="-171450">
              <a:buFont typeface="Arial" panose="020B0604020202020204" pitchFamily="34" charset="0"/>
              <a:buChar char="•"/>
            </a:pPr>
            <a:r>
              <a:rPr lang="en-US" dirty="0"/>
              <a:t>IO-Link Safety concept approved not only for cyclic safety communication protocol but for the entire parameterization and verification including functional safety Master Tools via Standardized Master Interface (SMI).</a:t>
            </a:r>
          </a:p>
          <a:p>
            <a:pPr marL="171450" indent="-171450">
              <a:buFont typeface="Arial" panose="020B0604020202020204" pitchFamily="34" charset="0"/>
              <a:buChar char="•"/>
            </a:pPr>
            <a:r>
              <a:rPr lang="en-US" dirty="0"/>
              <a:t>Device replacement not only for standard IO-Link but for FS-Devices also ("Data Storage").</a:t>
            </a:r>
          </a:p>
          <a:p>
            <a:pPr marL="171450" indent="-171450">
              <a:buFont typeface="Arial" panose="020B0604020202020204" pitchFamily="34" charset="0"/>
              <a:buChar char="•"/>
            </a:pPr>
            <a:r>
              <a:rPr lang="en-US" dirty="0"/>
              <a:t>Manufacturer can focus on one FS-Device for the entire world market.</a:t>
            </a:r>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19</a:t>
            </a:fld>
            <a:endParaRPr lang="de-DE"/>
          </a:p>
        </p:txBody>
      </p:sp>
    </p:spTree>
    <p:extLst>
      <p:ext uri="{BB962C8B-B14F-4D97-AF65-F5344CB8AC3E}">
        <p14:creationId xmlns:p14="http://schemas.microsoft.com/office/powerpoint/2010/main" val="317617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a:t>
            </a:r>
            <a:r>
              <a:rPr lang="de-DE" dirty="0" err="1"/>
              <a:t>order</a:t>
            </a:r>
            <a:r>
              <a:rPr lang="de-DE" dirty="0"/>
              <a:t> </a:t>
            </a:r>
            <a:r>
              <a:rPr lang="de-DE" dirty="0" err="1"/>
              <a:t>to</a:t>
            </a:r>
            <a:r>
              <a:rPr lang="de-DE" dirty="0"/>
              <a:t> </a:t>
            </a:r>
            <a:r>
              <a:rPr lang="de-DE" dirty="0" err="1"/>
              <a:t>change</a:t>
            </a:r>
            <a:r>
              <a:rPr lang="de-DE" dirty="0"/>
              <a:t> </a:t>
            </a:r>
            <a:r>
              <a:rPr lang="de-DE" dirty="0" err="1"/>
              <a:t>the</a:t>
            </a:r>
            <a:r>
              <a:rPr lang="de-DE" dirty="0"/>
              <a:t> </a:t>
            </a:r>
            <a:r>
              <a:rPr lang="de-DE" dirty="0" err="1"/>
              <a:t>footer</a:t>
            </a:r>
            <a:r>
              <a:rPr lang="de-DE" dirty="0"/>
              <a:t>:</a:t>
            </a:r>
          </a:p>
          <a:p>
            <a:endParaRPr lang="de-DE" dirty="0"/>
          </a:p>
          <a:p>
            <a:pPr marL="228600" indent="-228600">
              <a:buAutoNum type="arabicPeriod"/>
            </a:pPr>
            <a:r>
              <a:rPr lang="de-DE" dirty="0" err="1"/>
              <a:t>Choose</a:t>
            </a:r>
            <a:r>
              <a:rPr lang="de-DE" dirty="0"/>
              <a:t> "</a:t>
            </a:r>
            <a:r>
              <a:rPr lang="de-DE" dirty="0" err="1"/>
              <a:t>view</a:t>
            </a:r>
            <a:r>
              <a:rPr lang="de-DE" dirty="0"/>
              <a:t>" in </a:t>
            </a:r>
            <a:r>
              <a:rPr lang="de-DE" dirty="0" err="1"/>
              <a:t>the</a:t>
            </a:r>
            <a:r>
              <a:rPr lang="de-DE" dirty="0"/>
              <a:t> </a:t>
            </a:r>
            <a:r>
              <a:rPr lang="de-DE" dirty="0" err="1"/>
              <a:t>menu</a:t>
            </a:r>
            <a:r>
              <a:rPr lang="de-DE" dirty="0"/>
              <a:t> </a:t>
            </a:r>
            <a:r>
              <a:rPr lang="de-DE" dirty="0" err="1"/>
              <a:t>and</a:t>
            </a:r>
            <a:r>
              <a:rPr lang="de-DE" dirty="0"/>
              <a:t> </a:t>
            </a:r>
            <a:r>
              <a:rPr lang="de-DE" dirty="0" err="1"/>
              <a:t>then</a:t>
            </a:r>
            <a:r>
              <a:rPr lang="de-DE" dirty="0"/>
              <a:t> "Slide Master"</a:t>
            </a:r>
          </a:p>
          <a:p>
            <a:pPr marL="228600" indent="-228600">
              <a:buAutoNum type="arabicPeriod"/>
            </a:pPr>
            <a:r>
              <a:rPr lang="de-DE" dirty="0"/>
              <a:t>In "Slide Master" </a:t>
            </a:r>
            <a:r>
              <a:rPr lang="de-DE" dirty="0" err="1"/>
              <a:t>view</a:t>
            </a:r>
            <a:r>
              <a:rPr lang="de-DE" dirty="0"/>
              <a:t> </a:t>
            </a:r>
            <a:r>
              <a:rPr lang="de-DE" dirty="0" err="1"/>
              <a:t>choose</a:t>
            </a:r>
            <a:r>
              <a:rPr lang="de-DE" dirty="0"/>
              <a:t> </a:t>
            </a:r>
            <a:r>
              <a:rPr lang="de-DE" dirty="0" err="1"/>
              <a:t>again</a:t>
            </a:r>
            <a:r>
              <a:rPr lang="de-DE" dirty="0"/>
              <a:t> "View" </a:t>
            </a:r>
            <a:r>
              <a:rPr lang="de-DE" dirty="0" err="1"/>
              <a:t>and</a:t>
            </a:r>
            <a:r>
              <a:rPr lang="de-DE" dirty="0"/>
              <a:t> </a:t>
            </a:r>
            <a:r>
              <a:rPr lang="de-DE" dirty="0" err="1"/>
              <a:t>then</a:t>
            </a:r>
            <a:r>
              <a:rPr lang="de-DE" dirty="0"/>
              <a:t> "Slide Master"</a:t>
            </a:r>
          </a:p>
          <a:p>
            <a:pPr marL="228600" indent="-228600">
              <a:buAutoNum type="arabicPeriod"/>
            </a:pPr>
            <a:r>
              <a:rPr lang="de-DE" dirty="0" err="1"/>
              <a:t>Now</a:t>
            </a:r>
            <a:r>
              <a:rPr lang="de-DE" dirty="0"/>
              <a:t> </a:t>
            </a:r>
            <a:r>
              <a:rPr lang="de-DE" dirty="0" err="1"/>
              <a:t>you</a:t>
            </a:r>
            <a:r>
              <a:rPr lang="de-DE" dirty="0"/>
              <a:t> </a:t>
            </a:r>
            <a:r>
              <a:rPr lang="de-DE" dirty="0" err="1"/>
              <a:t>are</a:t>
            </a:r>
            <a:r>
              <a:rPr lang="de-DE" dirty="0"/>
              <a:t> </a:t>
            </a:r>
            <a:r>
              <a:rPr lang="de-DE" dirty="0" err="1"/>
              <a:t>able</a:t>
            </a:r>
            <a:r>
              <a:rPr lang="de-DE" dirty="0"/>
              <a:t> </a:t>
            </a:r>
            <a:r>
              <a:rPr lang="de-DE" dirty="0" err="1"/>
              <a:t>to</a:t>
            </a:r>
            <a:r>
              <a:rPr lang="de-DE" dirty="0"/>
              <a:t> </a:t>
            </a:r>
            <a:r>
              <a:rPr lang="de-DE" dirty="0" err="1"/>
              <a:t>change</a:t>
            </a:r>
            <a:r>
              <a:rPr lang="de-DE" dirty="0"/>
              <a:t> </a:t>
            </a:r>
            <a:r>
              <a:rPr lang="de-DE" dirty="0" err="1"/>
              <a:t>the</a:t>
            </a:r>
            <a:r>
              <a:rPr lang="de-DE" dirty="0"/>
              <a:t> </a:t>
            </a:r>
            <a:r>
              <a:rPr lang="de-DE" dirty="0" err="1"/>
              <a:t>footer</a:t>
            </a:r>
            <a:r>
              <a:rPr lang="de-DE" dirty="0"/>
              <a:t> </a:t>
            </a:r>
            <a:r>
              <a:rPr lang="de-DE" dirty="0" err="1"/>
              <a:t>text</a:t>
            </a:r>
            <a:endParaRPr lang="de-DE" dirty="0"/>
          </a:p>
          <a:p>
            <a:pPr marL="228600" indent="-228600">
              <a:buAutoNum type="arabicPeriod"/>
            </a:pPr>
            <a:r>
              <a:rPr lang="de-DE" dirty="0" err="1"/>
              <a:t>When</a:t>
            </a:r>
            <a:r>
              <a:rPr lang="de-DE" dirty="0"/>
              <a:t> </a:t>
            </a:r>
            <a:r>
              <a:rPr lang="de-DE" dirty="0" err="1"/>
              <a:t>finished</a:t>
            </a:r>
            <a:r>
              <a:rPr lang="de-DE" dirty="0"/>
              <a:t>, </a:t>
            </a:r>
            <a:r>
              <a:rPr lang="de-DE" dirty="0" err="1"/>
              <a:t>choose</a:t>
            </a:r>
            <a:r>
              <a:rPr lang="de-DE" dirty="0"/>
              <a:t> "Slide Master" </a:t>
            </a:r>
            <a:r>
              <a:rPr lang="de-DE" dirty="0" err="1"/>
              <a:t>and</a:t>
            </a:r>
            <a:r>
              <a:rPr lang="de-DE" dirty="0"/>
              <a:t> </a:t>
            </a:r>
            <a:r>
              <a:rPr lang="de-DE" dirty="0" err="1"/>
              <a:t>close</a:t>
            </a:r>
            <a:r>
              <a:rPr lang="de-DE" dirty="0"/>
              <a:t> "Master View" (</a:t>
            </a:r>
            <a:r>
              <a:rPr lang="de-DE" dirty="0" err="1"/>
              <a:t>right</a:t>
            </a:r>
            <a:r>
              <a:rPr lang="de-DE" dirty="0"/>
              <a:t> </a:t>
            </a:r>
            <a:r>
              <a:rPr lang="de-DE" dirty="0" err="1"/>
              <a:t>side</a:t>
            </a:r>
            <a:r>
              <a:rPr lang="de-DE" dirty="0"/>
              <a:t>)</a:t>
            </a:r>
          </a:p>
          <a:p>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2</a:t>
            </a:fld>
            <a:endParaRPr lang="de-DE"/>
          </a:p>
        </p:txBody>
      </p:sp>
    </p:spTree>
    <p:extLst>
      <p:ext uri="{BB962C8B-B14F-4D97-AF65-F5344CB8AC3E}">
        <p14:creationId xmlns:p14="http://schemas.microsoft.com/office/powerpoint/2010/main" val="406191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err="1"/>
              <a:t>Refer</a:t>
            </a:r>
            <a:r>
              <a:rPr lang="de-DE" dirty="0"/>
              <a:t> </a:t>
            </a:r>
            <a:r>
              <a:rPr lang="de-DE" dirty="0" err="1"/>
              <a:t>to</a:t>
            </a:r>
            <a:r>
              <a:rPr lang="de-DE" dirty="0"/>
              <a:t> </a:t>
            </a:r>
            <a:r>
              <a:rPr lang="de-DE" dirty="0" err="1"/>
              <a:t>slide</a:t>
            </a:r>
            <a:r>
              <a:rPr lang="de-DE" dirty="0"/>
              <a:t> 18 (remote I/O)</a:t>
            </a:r>
          </a:p>
          <a:p>
            <a:r>
              <a:rPr lang="de-DE" dirty="0" err="1"/>
              <a:t>Effect</a:t>
            </a:r>
            <a:r>
              <a:rPr lang="de-DE" dirty="0"/>
              <a:t> </a:t>
            </a:r>
            <a:r>
              <a:rPr lang="de-DE" dirty="0" err="1"/>
              <a:t>here</a:t>
            </a:r>
            <a:r>
              <a:rPr lang="de-DE" dirty="0"/>
              <a:t> </a:t>
            </a:r>
            <a:r>
              <a:rPr lang="de-DE" dirty="0" err="1"/>
              <a:t>is</a:t>
            </a:r>
            <a:r>
              <a:rPr lang="de-DE" dirty="0"/>
              <a:t> </a:t>
            </a:r>
            <a:r>
              <a:rPr lang="de-DE" dirty="0" err="1"/>
              <a:t>the</a:t>
            </a:r>
            <a:r>
              <a:rPr lang="de-DE" dirty="0"/>
              <a:t> same </a:t>
            </a:r>
            <a:r>
              <a:rPr lang="de-DE" dirty="0" err="1"/>
              <a:t>as</a:t>
            </a:r>
            <a:r>
              <a:rPr lang="de-DE" dirty="0"/>
              <a:t> </a:t>
            </a:r>
            <a:r>
              <a:rPr lang="de-DE" dirty="0" err="1"/>
              <a:t>with</a:t>
            </a:r>
            <a:r>
              <a:rPr lang="de-DE" dirty="0"/>
              <a:t> </a:t>
            </a:r>
            <a:r>
              <a:rPr lang="de-DE" dirty="0" err="1"/>
              <a:t>standard</a:t>
            </a:r>
            <a:r>
              <a:rPr lang="de-DE" dirty="0"/>
              <a:t> IO-Link. </a:t>
            </a:r>
            <a:r>
              <a:rPr lang="de-DE" dirty="0" err="1"/>
              <a:t>Instead</a:t>
            </a:r>
            <a:r>
              <a:rPr lang="de-DE" dirty="0"/>
              <a:t> </a:t>
            </a:r>
            <a:r>
              <a:rPr lang="de-DE" dirty="0" err="1"/>
              <a:t>of</a:t>
            </a:r>
            <a:r>
              <a:rPr lang="de-DE" dirty="0"/>
              <a:t> </a:t>
            </a:r>
            <a:r>
              <a:rPr lang="de-DE" dirty="0" err="1"/>
              <a:t>several</a:t>
            </a:r>
            <a:r>
              <a:rPr lang="de-DE" dirty="0"/>
              <a:t> different </a:t>
            </a:r>
            <a:r>
              <a:rPr lang="de-DE" dirty="0" err="1"/>
              <a:t>modules</a:t>
            </a:r>
            <a:r>
              <a:rPr lang="de-DE" dirty="0"/>
              <a:t> </a:t>
            </a:r>
            <a:r>
              <a:rPr lang="de-DE" dirty="0" err="1"/>
              <a:t>within</a:t>
            </a:r>
            <a:r>
              <a:rPr lang="de-DE" dirty="0"/>
              <a:t> a remote I/O such </a:t>
            </a:r>
            <a:r>
              <a:rPr lang="de-DE" dirty="0" err="1"/>
              <a:t>as</a:t>
            </a:r>
            <a:r>
              <a:rPr lang="de-DE" dirty="0"/>
              <a:t> FS-DI, FS-DO, FS-AI, </a:t>
            </a:r>
            <a:r>
              <a:rPr lang="de-DE" dirty="0" err="1"/>
              <a:t>and</a:t>
            </a:r>
            <a:r>
              <a:rPr lang="de-DE" dirty="0"/>
              <a:t> FS-AO, </a:t>
            </a:r>
            <a:r>
              <a:rPr lang="de-DE" dirty="0" err="1"/>
              <a:t>the</a:t>
            </a:r>
            <a:r>
              <a:rPr lang="de-DE" dirty="0"/>
              <a:t> </a:t>
            </a:r>
            <a:r>
              <a:rPr lang="de-DE" dirty="0" err="1"/>
              <a:t>user</a:t>
            </a:r>
            <a:r>
              <a:rPr lang="de-DE" dirty="0"/>
              <a:t> </a:t>
            </a:r>
            <a:r>
              <a:rPr lang="de-DE" dirty="0" err="1"/>
              <a:t>can</a:t>
            </a:r>
            <a:r>
              <a:rPr lang="de-DE" dirty="0"/>
              <a:t> </a:t>
            </a:r>
            <a:r>
              <a:rPr lang="de-DE" dirty="0" err="1"/>
              <a:t>focus</a:t>
            </a:r>
            <a:r>
              <a:rPr lang="de-DE" dirty="0"/>
              <a:t> on </a:t>
            </a:r>
            <a:r>
              <a:rPr lang="de-DE" dirty="0" err="1"/>
              <a:t>one</a:t>
            </a:r>
            <a:r>
              <a:rPr lang="de-DE" dirty="0"/>
              <a:t> FS-Master </a:t>
            </a:r>
            <a:r>
              <a:rPr lang="de-DE" dirty="0" err="1"/>
              <a:t>and</a:t>
            </a:r>
            <a:r>
              <a:rPr lang="de-DE" dirty="0"/>
              <a:t> save </a:t>
            </a:r>
            <a:r>
              <a:rPr lang="de-DE" dirty="0" err="1"/>
              <a:t>space</a:t>
            </a:r>
            <a:r>
              <a:rPr lang="de-DE" dirty="0"/>
              <a:t>, </a:t>
            </a:r>
            <a:r>
              <a:rPr lang="de-DE" dirty="0" err="1"/>
              <a:t>invest</a:t>
            </a:r>
            <a:r>
              <a:rPr lang="de-DE" dirty="0"/>
              <a:t>, </a:t>
            </a:r>
            <a:r>
              <a:rPr lang="de-DE" dirty="0" err="1"/>
              <a:t>and</a:t>
            </a:r>
            <a:r>
              <a:rPr lang="de-DE" dirty="0"/>
              <a:t> </a:t>
            </a:r>
            <a:r>
              <a:rPr lang="de-DE" dirty="0" err="1"/>
              <a:t>spares</a:t>
            </a:r>
            <a:r>
              <a:rPr lang="de-DE" dirty="0"/>
              <a:t> </a:t>
            </a:r>
            <a:r>
              <a:rPr lang="de-DE" dirty="0" err="1"/>
              <a:t>inventory</a:t>
            </a:r>
            <a:r>
              <a:rPr lang="de-DE" dirty="0"/>
              <a:t> . </a:t>
            </a:r>
          </a:p>
          <a:p>
            <a:r>
              <a:rPr lang="de-DE" dirty="0"/>
              <a:t>Long </a:t>
            </a:r>
            <a:r>
              <a:rPr lang="de-DE" dirty="0" err="1"/>
              <a:t>lasting</a:t>
            </a:r>
            <a:r>
              <a:rPr lang="de-DE" dirty="0"/>
              <a:t> </a:t>
            </a:r>
            <a:r>
              <a:rPr lang="de-DE" dirty="0" err="1"/>
              <a:t>discussions</a:t>
            </a:r>
            <a:r>
              <a:rPr lang="de-DE" dirty="0"/>
              <a:t> </a:t>
            </a:r>
            <a:r>
              <a:rPr lang="de-DE" dirty="0" err="1"/>
              <a:t>for</a:t>
            </a:r>
            <a:r>
              <a:rPr lang="de-DE" dirty="0"/>
              <a:t> </a:t>
            </a:r>
            <a:r>
              <a:rPr lang="de-DE" dirty="0" err="1"/>
              <a:t>product</a:t>
            </a:r>
            <a:r>
              <a:rPr lang="de-DE" dirty="0"/>
              <a:t> </a:t>
            </a:r>
            <a:r>
              <a:rPr lang="de-DE" dirty="0" err="1"/>
              <a:t>managers</a:t>
            </a:r>
            <a:r>
              <a:rPr lang="de-DE" dirty="0"/>
              <a:t> </a:t>
            </a:r>
            <a:r>
              <a:rPr lang="de-DE" dirty="0" err="1"/>
              <a:t>about</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channels</a:t>
            </a:r>
            <a:r>
              <a:rPr lang="de-DE" dirty="0"/>
              <a:t> in </a:t>
            </a:r>
            <a:r>
              <a:rPr lang="de-DE" dirty="0" err="1"/>
              <a:t>modules</a:t>
            </a:r>
            <a:r>
              <a:rPr lang="de-DE" dirty="0"/>
              <a:t> </a:t>
            </a:r>
            <a:r>
              <a:rPr lang="de-DE" dirty="0" err="1"/>
              <a:t>can</a:t>
            </a:r>
            <a:r>
              <a:rPr lang="de-DE" dirty="0"/>
              <a:t> </a:t>
            </a:r>
            <a:r>
              <a:rPr lang="de-DE" dirty="0" err="1"/>
              <a:t>be</a:t>
            </a:r>
            <a:r>
              <a:rPr lang="de-DE" dirty="0"/>
              <a:t> </a:t>
            </a:r>
            <a:r>
              <a:rPr lang="de-DE" dirty="0" err="1"/>
              <a:t>alleviated</a:t>
            </a:r>
            <a:r>
              <a:rPr lang="de-DE" dirty="0"/>
              <a:t>.</a:t>
            </a:r>
          </a:p>
          <a:p>
            <a:r>
              <a:rPr lang="de-DE" dirty="0" err="1"/>
              <a:t>Various</a:t>
            </a:r>
            <a:r>
              <a:rPr lang="de-DE" dirty="0"/>
              <a:t> different </a:t>
            </a:r>
            <a:r>
              <a:rPr lang="de-DE" dirty="0" err="1"/>
              <a:t>module</a:t>
            </a:r>
            <a:r>
              <a:rPr lang="de-DE" dirty="0"/>
              <a:t> </a:t>
            </a:r>
            <a:r>
              <a:rPr lang="de-DE" dirty="0" err="1"/>
              <a:t>interface</a:t>
            </a:r>
            <a:r>
              <a:rPr lang="de-DE" dirty="0"/>
              <a:t> </a:t>
            </a:r>
            <a:r>
              <a:rPr lang="de-DE" dirty="0" err="1"/>
              <a:t>technologies</a:t>
            </a:r>
            <a:r>
              <a:rPr lang="de-DE" dirty="0"/>
              <a:t> (OSSD, 0 </a:t>
            </a:r>
            <a:r>
              <a:rPr lang="de-DE" dirty="0" err="1"/>
              <a:t>to</a:t>
            </a:r>
            <a:r>
              <a:rPr lang="de-DE" dirty="0"/>
              <a:t> 10 V, 4 </a:t>
            </a:r>
            <a:r>
              <a:rPr lang="de-DE" dirty="0" err="1"/>
              <a:t>to</a:t>
            </a:r>
            <a:r>
              <a:rPr lang="de-DE" dirty="0"/>
              <a:t> 20 mA, etc.) </a:t>
            </a:r>
            <a:r>
              <a:rPr lang="de-DE" dirty="0" err="1"/>
              <a:t>become</a:t>
            </a:r>
            <a:r>
              <a:rPr lang="de-DE" dirty="0"/>
              <a:t> </a:t>
            </a:r>
            <a:r>
              <a:rPr lang="de-DE" dirty="0" err="1"/>
              <a:t>more</a:t>
            </a:r>
            <a:r>
              <a:rPr lang="de-DE" dirty="0"/>
              <a:t> </a:t>
            </a:r>
            <a:r>
              <a:rPr lang="de-DE" dirty="0" err="1"/>
              <a:t>and</a:t>
            </a:r>
            <a:r>
              <a:rPr lang="de-DE" dirty="0"/>
              <a:t> </a:t>
            </a:r>
            <a:r>
              <a:rPr lang="de-DE" dirty="0" err="1"/>
              <a:t>more</a:t>
            </a:r>
            <a:r>
              <a:rPr lang="de-DE" dirty="0"/>
              <a:t> obsolete.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pPr>
                <a:defRPr/>
              </a:pPr>
              <a:t>20</a:t>
            </a:fld>
            <a:endParaRPr lang="de-DE"/>
          </a:p>
        </p:txBody>
      </p:sp>
    </p:spTree>
    <p:extLst>
      <p:ext uri="{BB962C8B-B14F-4D97-AF65-F5344CB8AC3E}">
        <p14:creationId xmlns:p14="http://schemas.microsoft.com/office/powerpoint/2010/main" val="2714779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This </a:t>
            </a:r>
            <a:r>
              <a:rPr lang="de-DE" dirty="0" err="1"/>
              <a:t>figure</a:t>
            </a:r>
            <a:r>
              <a:rPr lang="de-DE" dirty="0"/>
              <a:t> </a:t>
            </a:r>
            <a:r>
              <a:rPr lang="de-DE" dirty="0" err="1"/>
              <a:t>shows</a:t>
            </a:r>
            <a:r>
              <a:rPr lang="de-DE" dirty="0"/>
              <a:t> </a:t>
            </a:r>
            <a:r>
              <a:rPr lang="de-DE" dirty="0" err="1"/>
              <a:t>how</a:t>
            </a:r>
            <a:r>
              <a:rPr lang="de-DE" dirty="0"/>
              <a:t> IO-Link </a:t>
            </a:r>
            <a:r>
              <a:rPr lang="de-DE" dirty="0" err="1"/>
              <a:t>Safety</a:t>
            </a:r>
            <a:r>
              <a:rPr lang="de-DE" dirty="0"/>
              <a:t> </a:t>
            </a:r>
            <a:r>
              <a:rPr lang="de-DE" dirty="0" err="1"/>
              <a:t>fits</a:t>
            </a:r>
            <a:r>
              <a:rPr lang="de-DE" dirty="0"/>
              <a:t> </a:t>
            </a:r>
            <a:r>
              <a:rPr lang="de-DE" dirty="0" err="1"/>
              <a:t>into</a:t>
            </a:r>
            <a:r>
              <a:rPr lang="de-DE" dirty="0"/>
              <a:t> </a:t>
            </a:r>
            <a:r>
              <a:rPr lang="de-DE" dirty="0" err="1"/>
              <a:t>the</a:t>
            </a:r>
            <a:r>
              <a:rPr lang="de-DE" dirty="0"/>
              <a:t> </a:t>
            </a:r>
            <a:r>
              <a:rPr lang="de-DE" dirty="0" err="1"/>
              <a:t>automation</a:t>
            </a:r>
            <a:r>
              <a:rPr lang="de-DE" dirty="0"/>
              <a:t> </a:t>
            </a:r>
            <a:r>
              <a:rPr lang="de-DE" dirty="0" err="1"/>
              <a:t>hierarchy</a:t>
            </a:r>
            <a:r>
              <a:rPr lang="de-DE" dirty="0"/>
              <a:t> </a:t>
            </a:r>
            <a:r>
              <a:rPr lang="de-DE" dirty="0" err="1"/>
              <a:t>with</a:t>
            </a:r>
            <a:r>
              <a:rPr lang="de-DE" dirty="0"/>
              <a:t> IO-Link. </a:t>
            </a:r>
            <a:r>
              <a:rPr lang="de-DE" dirty="0" err="1"/>
              <a:t>It</a:t>
            </a:r>
            <a:r>
              <a:rPr lang="de-DE" dirty="0"/>
              <a:t> </a:t>
            </a:r>
            <a:r>
              <a:rPr lang="de-DE" dirty="0" err="1"/>
              <a:t>is</a:t>
            </a:r>
            <a:r>
              <a:rPr lang="de-DE" dirty="0"/>
              <a:t> </a:t>
            </a:r>
            <a:r>
              <a:rPr lang="de-DE" dirty="0" err="1"/>
              <a:t>integrated</a:t>
            </a:r>
            <a:r>
              <a:rPr lang="de-DE" dirty="0"/>
              <a:t> </a:t>
            </a:r>
            <a:r>
              <a:rPr lang="de-DE" dirty="0" err="1"/>
              <a:t>and</a:t>
            </a:r>
            <a:r>
              <a:rPr lang="de-DE" dirty="0"/>
              <a:t> not </a:t>
            </a:r>
            <a:r>
              <a:rPr lang="de-DE" dirty="0" err="1"/>
              <a:t>separated</a:t>
            </a:r>
            <a:r>
              <a:rPr lang="de-DE" dirty="0"/>
              <a:t> in </a:t>
            </a:r>
            <a:r>
              <a:rPr lang="de-DE" dirty="0" err="1"/>
              <a:t>this</a:t>
            </a:r>
            <a:r>
              <a:rPr lang="de-DE" dirty="0"/>
              <a:t> </a:t>
            </a:r>
            <a:r>
              <a:rPr lang="de-DE" dirty="0" err="1"/>
              <a:t>pyramid</a:t>
            </a:r>
            <a:r>
              <a:rPr lang="de-DE" dirty="0"/>
              <a:t>.</a:t>
            </a:r>
          </a:p>
          <a:p>
            <a:r>
              <a:rPr lang="de-DE" dirty="0" err="1"/>
              <a:t>It</a:t>
            </a:r>
            <a:r>
              <a:rPr lang="de-DE" dirty="0"/>
              <a:t> </a:t>
            </a:r>
            <a:r>
              <a:rPr lang="de-DE" dirty="0" err="1"/>
              <a:t>is</a:t>
            </a:r>
            <a:r>
              <a:rPr lang="de-DE" dirty="0"/>
              <a:t> </a:t>
            </a:r>
            <a:r>
              <a:rPr lang="de-DE" dirty="0" err="1"/>
              <a:t>assumed</a:t>
            </a:r>
            <a:r>
              <a:rPr lang="de-DE" dirty="0"/>
              <a:t> </a:t>
            </a:r>
            <a:r>
              <a:rPr lang="de-DE" dirty="0" err="1"/>
              <a:t>that</a:t>
            </a:r>
            <a:r>
              <a:rPr lang="de-DE" dirty="0"/>
              <a:t> PLCs </a:t>
            </a:r>
            <a:r>
              <a:rPr lang="de-DE" dirty="0" err="1"/>
              <a:t>provide</a:t>
            </a:r>
            <a:r>
              <a:rPr lang="de-DE" dirty="0"/>
              <a:t> </a:t>
            </a:r>
            <a:r>
              <a:rPr lang="de-DE" dirty="0" err="1"/>
              <a:t>features</a:t>
            </a:r>
            <a:r>
              <a:rPr lang="de-DE" dirty="0"/>
              <a:t> </a:t>
            </a:r>
            <a:r>
              <a:rPr lang="de-DE" dirty="0" err="1"/>
              <a:t>for</a:t>
            </a:r>
            <a:r>
              <a:rPr lang="de-DE" dirty="0"/>
              <a:t> </a:t>
            </a:r>
            <a:r>
              <a:rPr lang="de-DE" dirty="0" err="1"/>
              <a:t>safety</a:t>
            </a:r>
            <a:r>
              <a:rPr lang="de-DE" dirty="0"/>
              <a:t> </a:t>
            </a:r>
            <a:r>
              <a:rPr lang="de-DE" dirty="0" err="1"/>
              <a:t>data</a:t>
            </a:r>
            <a:r>
              <a:rPr lang="de-DE" dirty="0"/>
              <a:t> </a:t>
            </a:r>
            <a:r>
              <a:rPr lang="de-DE" dirty="0" err="1"/>
              <a:t>processing</a:t>
            </a:r>
            <a:r>
              <a:rPr lang="de-DE" dirty="0"/>
              <a:t>, so-</a:t>
            </a:r>
            <a:r>
              <a:rPr lang="de-DE" dirty="0" err="1"/>
              <a:t>called</a:t>
            </a:r>
            <a:r>
              <a:rPr lang="de-DE" dirty="0"/>
              <a:t> </a:t>
            </a:r>
            <a:r>
              <a:rPr lang="de-DE" dirty="0" err="1"/>
              <a:t>Safety</a:t>
            </a:r>
            <a:r>
              <a:rPr lang="de-DE" dirty="0"/>
              <a:t> PLCs, </a:t>
            </a:r>
            <a:r>
              <a:rPr lang="de-DE" dirty="0" err="1"/>
              <a:t>for</a:t>
            </a:r>
            <a:r>
              <a:rPr lang="de-DE" dirty="0"/>
              <a:t> </a:t>
            </a:r>
            <a:r>
              <a:rPr lang="de-DE" dirty="0" err="1"/>
              <a:t>example</a:t>
            </a:r>
            <a:r>
              <a:rPr lang="de-DE" dirty="0"/>
              <a:t> </a:t>
            </a:r>
            <a:r>
              <a:rPr lang="de-DE" dirty="0" err="1"/>
              <a:t>according</a:t>
            </a:r>
            <a:r>
              <a:rPr lang="de-DE" dirty="0"/>
              <a:t> IEC 61131-6. </a:t>
            </a:r>
            <a:r>
              <a:rPr lang="de-DE" dirty="0" err="1"/>
              <a:t>They</a:t>
            </a:r>
            <a:r>
              <a:rPr lang="de-DE" dirty="0"/>
              <a:t> </a:t>
            </a:r>
            <a:r>
              <a:rPr lang="de-DE" dirty="0" err="1"/>
              <a:t>receive</a:t>
            </a:r>
            <a:r>
              <a:rPr lang="de-DE" dirty="0"/>
              <a:t> </a:t>
            </a:r>
            <a:r>
              <a:rPr lang="de-DE" dirty="0" err="1"/>
              <a:t>safety</a:t>
            </a:r>
            <a:r>
              <a:rPr lang="de-DE" dirty="0"/>
              <a:t> </a:t>
            </a:r>
            <a:r>
              <a:rPr lang="de-DE" dirty="0" err="1"/>
              <a:t>data</a:t>
            </a:r>
            <a:r>
              <a:rPr lang="de-DE" dirty="0"/>
              <a:t> </a:t>
            </a:r>
            <a:r>
              <a:rPr lang="de-DE" dirty="0" err="1"/>
              <a:t>from</a:t>
            </a:r>
            <a:r>
              <a:rPr lang="de-DE" dirty="0"/>
              <a:t> </a:t>
            </a:r>
            <a:r>
              <a:rPr lang="de-DE" dirty="0" err="1"/>
              <a:t>functional</a:t>
            </a:r>
            <a:r>
              <a:rPr lang="de-DE" dirty="0"/>
              <a:t> </a:t>
            </a:r>
            <a:r>
              <a:rPr lang="de-DE" dirty="0" err="1"/>
              <a:t>safe</a:t>
            </a:r>
            <a:r>
              <a:rPr lang="de-DE" dirty="0"/>
              <a:t> </a:t>
            </a:r>
            <a:r>
              <a:rPr lang="de-DE" dirty="0" err="1"/>
              <a:t>sensing</a:t>
            </a:r>
            <a:r>
              <a:rPr lang="de-DE" dirty="0"/>
              <a:t> </a:t>
            </a:r>
            <a:r>
              <a:rPr lang="de-DE" dirty="0" err="1"/>
              <a:t>devices</a:t>
            </a:r>
            <a:r>
              <a:rPr lang="de-DE" dirty="0"/>
              <a:t> </a:t>
            </a:r>
            <a:r>
              <a:rPr lang="de-DE" dirty="0" err="1"/>
              <a:t>and</a:t>
            </a:r>
            <a:r>
              <a:rPr lang="de-DE" dirty="0"/>
              <a:t> send </a:t>
            </a:r>
            <a:r>
              <a:rPr lang="de-DE" dirty="0" err="1"/>
              <a:t>safety</a:t>
            </a:r>
            <a:r>
              <a:rPr lang="de-DE" dirty="0"/>
              <a:t> </a:t>
            </a:r>
            <a:r>
              <a:rPr lang="de-DE" dirty="0" err="1"/>
              <a:t>data</a:t>
            </a:r>
            <a:r>
              <a:rPr lang="de-DE" dirty="0"/>
              <a:t> </a:t>
            </a:r>
            <a:r>
              <a:rPr lang="de-DE" dirty="0" err="1"/>
              <a:t>to</a:t>
            </a:r>
            <a:r>
              <a:rPr lang="de-DE" dirty="0"/>
              <a:t> </a:t>
            </a:r>
            <a:r>
              <a:rPr lang="de-DE" dirty="0" err="1"/>
              <a:t>functional</a:t>
            </a:r>
            <a:r>
              <a:rPr lang="de-DE" dirty="0"/>
              <a:t> </a:t>
            </a:r>
            <a:r>
              <a:rPr lang="de-DE" dirty="0" err="1"/>
              <a:t>safe</a:t>
            </a:r>
            <a:r>
              <a:rPr lang="de-DE" dirty="0"/>
              <a:t> </a:t>
            </a:r>
            <a:r>
              <a:rPr lang="de-DE" dirty="0" err="1"/>
              <a:t>actuating</a:t>
            </a:r>
            <a:r>
              <a:rPr lang="de-DE" dirty="0"/>
              <a:t> </a:t>
            </a:r>
            <a:r>
              <a:rPr lang="de-DE" dirty="0" err="1"/>
              <a:t>devices</a:t>
            </a:r>
            <a:r>
              <a:rPr lang="de-DE" dirty="0"/>
              <a:t>.</a:t>
            </a:r>
          </a:p>
          <a:p>
            <a:r>
              <a:rPr lang="de-DE" dirty="0"/>
              <a:t>On </a:t>
            </a:r>
            <a:r>
              <a:rPr lang="de-DE" dirty="0" err="1"/>
              <a:t>fieldbus</a:t>
            </a:r>
            <a:r>
              <a:rPr lang="de-DE" dirty="0"/>
              <a:t> </a:t>
            </a:r>
            <a:r>
              <a:rPr lang="de-DE" dirty="0" err="1"/>
              <a:t>level</a:t>
            </a:r>
            <a:r>
              <a:rPr lang="de-DE" dirty="0"/>
              <a:t>, IO-Link </a:t>
            </a:r>
            <a:r>
              <a:rPr lang="de-DE" dirty="0" err="1"/>
              <a:t>expands</a:t>
            </a:r>
            <a:r>
              <a:rPr lang="de-DE" dirty="0"/>
              <a:t> </a:t>
            </a:r>
            <a:r>
              <a:rPr lang="de-DE" dirty="0" err="1"/>
              <a:t>its</a:t>
            </a:r>
            <a:r>
              <a:rPr lang="de-DE" dirty="0"/>
              <a:t> </a:t>
            </a:r>
            <a:r>
              <a:rPr lang="de-DE" dirty="0" err="1"/>
              <a:t>product</a:t>
            </a:r>
            <a:r>
              <a:rPr lang="de-DE" dirty="0"/>
              <a:t> </a:t>
            </a:r>
            <a:r>
              <a:rPr lang="de-DE" dirty="0" err="1"/>
              <a:t>range</a:t>
            </a:r>
            <a:r>
              <a:rPr lang="de-DE" dirty="0"/>
              <a:t> </a:t>
            </a:r>
            <a:r>
              <a:rPr lang="de-DE" dirty="0" err="1"/>
              <a:t>now</a:t>
            </a:r>
            <a:r>
              <a:rPr lang="de-DE" dirty="0"/>
              <a:t> </a:t>
            </a:r>
            <a:r>
              <a:rPr lang="de-DE" dirty="0" err="1"/>
              <a:t>by</a:t>
            </a:r>
            <a:r>
              <a:rPr lang="de-DE" dirty="0"/>
              <a:t> </a:t>
            </a:r>
            <a:r>
              <a:rPr lang="de-DE" dirty="0" err="1"/>
              <a:t>Safety</a:t>
            </a:r>
            <a:r>
              <a:rPr lang="de-DE" dirty="0"/>
              <a:t> Masters (so-</a:t>
            </a:r>
            <a:r>
              <a:rPr lang="de-DE" dirty="0" err="1"/>
              <a:t>called</a:t>
            </a:r>
            <a:r>
              <a:rPr lang="de-DE" dirty="0"/>
              <a:t> FS-Master) </a:t>
            </a:r>
            <a:r>
              <a:rPr lang="de-DE" dirty="0" err="1"/>
              <a:t>that</a:t>
            </a:r>
            <a:r>
              <a:rPr lang="de-DE" dirty="0"/>
              <a:t> </a:t>
            </a:r>
            <a:r>
              <a:rPr lang="de-DE" dirty="0" err="1"/>
              <a:t>can</a:t>
            </a:r>
            <a:r>
              <a:rPr lang="de-DE" dirty="0"/>
              <a:t> </a:t>
            </a:r>
            <a:r>
              <a:rPr lang="de-DE" dirty="0" err="1"/>
              <a:t>play</a:t>
            </a:r>
            <a:r>
              <a:rPr lang="de-DE" dirty="0"/>
              <a:t> </a:t>
            </a:r>
            <a:r>
              <a:rPr lang="de-DE" dirty="0" err="1"/>
              <a:t>the</a:t>
            </a:r>
            <a:r>
              <a:rPr lang="de-DE" dirty="0"/>
              <a:t> </a:t>
            </a:r>
            <a:r>
              <a:rPr lang="de-DE" dirty="0" err="1"/>
              <a:t>role</a:t>
            </a:r>
            <a:r>
              <a:rPr lang="de-DE" dirty="0"/>
              <a:t> </a:t>
            </a:r>
            <a:r>
              <a:rPr lang="de-DE" dirty="0" err="1"/>
              <a:t>of</a:t>
            </a:r>
            <a:r>
              <a:rPr lang="de-DE" dirty="0"/>
              <a:t> a </a:t>
            </a:r>
            <a:r>
              <a:rPr lang="de-DE" dirty="0" err="1"/>
              <a:t>standard</a:t>
            </a:r>
            <a:r>
              <a:rPr lang="de-DE" dirty="0"/>
              <a:t> non-</a:t>
            </a:r>
            <a:r>
              <a:rPr lang="de-DE" dirty="0" err="1"/>
              <a:t>safety</a:t>
            </a:r>
            <a:r>
              <a:rPr lang="de-DE" dirty="0"/>
              <a:t> Master </a:t>
            </a:r>
            <a:r>
              <a:rPr lang="de-DE" dirty="0" err="1"/>
              <a:t>as</a:t>
            </a:r>
            <a:r>
              <a:rPr lang="de-DE" dirty="0"/>
              <a:t> </a:t>
            </a:r>
            <a:r>
              <a:rPr lang="de-DE" dirty="0" err="1"/>
              <a:t>well</a:t>
            </a:r>
            <a:r>
              <a:rPr lang="de-DE" dirty="0"/>
              <a:t>. </a:t>
            </a:r>
            <a:r>
              <a:rPr lang="de-DE" dirty="0" err="1"/>
              <a:t>That</a:t>
            </a:r>
            <a:r>
              <a:rPr lang="de-DE" dirty="0"/>
              <a:t> </a:t>
            </a:r>
            <a:r>
              <a:rPr lang="de-DE" dirty="0" err="1"/>
              <a:t>means</a:t>
            </a:r>
            <a:r>
              <a:rPr lang="de-DE" dirty="0"/>
              <a:t>, </a:t>
            </a:r>
            <a:r>
              <a:rPr lang="de-DE" dirty="0" err="1"/>
              <a:t>the</a:t>
            </a:r>
            <a:r>
              <a:rPr lang="de-DE" dirty="0"/>
              <a:t> </a:t>
            </a:r>
            <a:r>
              <a:rPr lang="de-DE" dirty="0" err="1"/>
              <a:t>following</a:t>
            </a:r>
            <a:r>
              <a:rPr lang="de-DE" dirty="0"/>
              <a:t> Devices </a:t>
            </a:r>
            <a:r>
              <a:rPr lang="de-DE" dirty="0" err="1"/>
              <a:t>can</a:t>
            </a:r>
            <a:r>
              <a:rPr lang="de-DE" dirty="0"/>
              <a:t> </a:t>
            </a:r>
            <a:r>
              <a:rPr lang="de-DE" dirty="0" err="1"/>
              <a:t>be</a:t>
            </a:r>
            <a:r>
              <a:rPr lang="de-DE" dirty="0"/>
              <a:t> </a:t>
            </a:r>
            <a:r>
              <a:rPr lang="de-DE" dirty="0" err="1"/>
              <a:t>connected</a:t>
            </a:r>
            <a:r>
              <a:rPr lang="de-DE" dirty="0"/>
              <a:t>:</a:t>
            </a:r>
          </a:p>
          <a:p>
            <a:pPr marL="171450" indent="-171450">
              <a:buFont typeface="Arial" panose="020B0604020202020204" pitchFamily="34" charset="0"/>
              <a:buChar char="•"/>
            </a:pPr>
            <a:r>
              <a:rPr lang="de-DE" dirty="0" err="1"/>
              <a:t>Safety</a:t>
            </a:r>
            <a:r>
              <a:rPr lang="de-DE" dirty="0"/>
              <a:t> </a:t>
            </a:r>
            <a:r>
              <a:rPr lang="de-DE" dirty="0" err="1"/>
              <a:t>sensors</a:t>
            </a:r>
            <a:r>
              <a:rPr lang="de-DE" dirty="0"/>
              <a:t> (so-</a:t>
            </a:r>
            <a:r>
              <a:rPr lang="de-DE" dirty="0" err="1"/>
              <a:t>called</a:t>
            </a:r>
            <a:r>
              <a:rPr lang="de-DE" dirty="0"/>
              <a:t> </a:t>
            </a:r>
            <a:r>
              <a:rPr lang="de-DE" dirty="0" err="1"/>
              <a:t>sensing</a:t>
            </a:r>
            <a:r>
              <a:rPr lang="de-DE" dirty="0"/>
              <a:t> FS-Devices)</a:t>
            </a:r>
          </a:p>
          <a:p>
            <a:pPr marL="171450" indent="-171450">
              <a:buFont typeface="Arial" panose="020B0604020202020204" pitchFamily="34" charset="0"/>
              <a:buChar char="•"/>
            </a:pPr>
            <a:r>
              <a:rPr lang="de-DE" dirty="0" err="1"/>
              <a:t>Safety</a:t>
            </a:r>
            <a:r>
              <a:rPr lang="de-DE" dirty="0"/>
              <a:t> </a:t>
            </a:r>
            <a:r>
              <a:rPr lang="de-DE" dirty="0" err="1"/>
              <a:t>actuators</a:t>
            </a:r>
            <a:r>
              <a:rPr lang="de-DE" dirty="0"/>
              <a:t> (so-</a:t>
            </a:r>
            <a:r>
              <a:rPr lang="de-DE" dirty="0" err="1"/>
              <a:t>called</a:t>
            </a:r>
            <a:r>
              <a:rPr lang="de-DE" dirty="0"/>
              <a:t> </a:t>
            </a:r>
            <a:r>
              <a:rPr lang="de-DE" dirty="0" err="1"/>
              <a:t>actuating</a:t>
            </a:r>
            <a:r>
              <a:rPr lang="de-DE" dirty="0"/>
              <a:t> FS-Devices)</a:t>
            </a:r>
          </a:p>
          <a:p>
            <a:pPr marL="171450" indent="-171450">
              <a:buFont typeface="Arial" panose="020B0604020202020204" pitchFamily="34" charset="0"/>
              <a:buChar char="•"/>
            </a:pPr>
            <a:r>
              <a:rPr lang="de-DE" dirty="0"/>
              <a:t>Mixed </a:t>
            </a:r>
            <a:r>
              <a:rPr lang="de-DE" dirty="0" err="1"/>
              <a:t>safety</a:t>
            </a:r>
            <a:r>
              <a:rPr lang="de-DE" dirty="0"/>
              <a:t> </a:t>
            </a:r>
            <a:r>
              <a:rPr lang="de-DE" dirty="0" err="1"/>
              <a:t>devices</a:t>
            </a:r>
            <a:r>
              <a:rPr lang="de-DE" dirty="0"/>
              <a:t> (so-</a:t>
            </a:r>
            <a:r>
              <a:rPr lang="de-DE" dirty="0" err="1"/>
              <a:t>called</a:t>
            </a:r>
            <a:r>
              <a:rPr lang="de-DE" dirty="0"/>
              <a:t> </a:t>
            </a:r>
            <a:r>
              <a:rPr lang="de-DE" dirty="0" err="1"/>
              <a:t>mechatronic</a:t>
            </a:r>
            <a:r>
              <a:rPr lang="de-DE" dirty="0"/>
              <a:t> FS-Devices)</a:t>
            </a:r>
          </a:p>
          <a:p>
            <a:pPr marL="171450" indent="-171450">
              <a:buFont typeface="Arial" panose="020B0604020202020204" pitchFamily="34" charset="0"/>
              <a:buChar char="•"/>
            </a:pPr>
            <a:r>
              <a:rPr lang="de-DE" dirty="0" err="1"/>
              <a:t>Safety</a:t>
            </a:r>
            <a:r>
              <a:rPr lang="de-DE" dirty="0"/>
              <a:t> </a:t>
            </a:r>
            <a:r>
              <a:rPr lang="de-DE" dirty="0" err="1"/>
              <a:t>sensors</a:t>
            </a:r>
            <a:r>
              <a:rPr lang="de-DE" dirty="0"/>
              <a:t> via OSSD (redundant </a:t>
            </a:r>
            <a:r>
              <a:rPr lang="de-DE" dirty="0" err="1"/>
              <a:t>switching</a:t>
            </a:r>
            <a:r>
              <a:rPr lang="de-DE" dirty="0"/>
              <a:t> </a:t>
            </a:r>
            <a:r>
              <a:rPr lang="de-DE" dirty="0" err="1"/>
              <a:t>signals</a:t>
            </a:r>
            <a:r>
              <a:rPr lang="de-DE" dirty="0"/>
              <a:t>)</a:t>
            </a:r>
          </a:p>
          <a:p>
            <a:pPr marL="171450" indent="-171450">
              <a:buFont typeface="Arial" panose="020B0604020202020204" pitchFamily="34" charset="0"/>
              <a:buChar char="•"/>
            </a:pPr>
            <a:r>
              <a:rPr lang="de-DE" dirty="0"/>
              <a:t>Standard non-</a:t>
            </a:r>
            <a:r>
              <a:rPr lang="de-DE" dirty="0" err="1"/>
              <a:t>safety</a:t>
            </a:r>
            <a:r>
              <a:rPr lang="de-DE" dirty="0"/>
              <a:t> Devices</a:t>
            </a:r>
          </a:p>
          <a:p>
            <a:r>
              <a:rPr lang="de-DE" dirty="0" err="1"/>
              <a:t>It</a:t>
            </a:r>
            <a:r>
              <a:rPr lang="de-DE" dirty="0"/>
              <a:t> </a:t>
            </a:r>
            <a:r>
              <a:rPr lang="de-DE" dirty="0" err="1"/>
              <a:t>is</a:t>
            </a:r>
            <a:r>
              <a:rPr lang="de-DE" dirty="0"/>
              <a:t> </a:t>
            </a:r>
            <a:r>
              <a:rPr lang="de-DE" dirty="0" err="1"/>
              <a:t>possible</a:t>
            </a:r>
            <a:r>
              <a:rPr lang="de-DE" dirty="0"/>
              <a:t> </a:t>
            </a:r>
            <a:r>
              <a:rPr lang="de-DE" dirty="0" err="1"/>
              <a:t>to</a:t>
            </a:r>
            <a:r>
              <a:rPr lang="de-DE" dirty="0"/>
              <a:t> </a:t>
            </a:r>
            <a:r>
              <a:rPr lang="de-DE" dirty="0" err="1"/>
              <a:t>enhance</a:t>
            </a:r>
            <a:r>
              <a:rPr lang="de-DE" dirty="0"/>
              <a:t> an FS-Master such </a:t>
            </a:r>
            <a:r>
              <a:rPr lang="de-DE" dirty="0" err="1"/>
              <a:t>that</a:t>
            </a:r>
            <a:r>
              <a:rPr lang="de-DE" dirty="0"/>
              <a:t> </a:t>
            </a:r>
            <a:r>
              <a:rPr lang="de-DE" dirty="0" err="1"/>
              <a:t>it</a:t>
            </a:r>
            <a:r>
              <a:rPr lang="de-DE" dirty="0"/>
              <a:t> </a:t>
            </a:r>
            <a:r>
              <a:rPr lang="de-DE" dirty="0" err="1"/>
              <a:t>is</a:t>
            </a:r>
            <a:r>
              <a:rPr lang="de-DE" dirty="0"/>
              <a:t> </a:t>
            </a:r>
            <a:r>
              <a:rPr lang="de-DE" dirty="0" err="1"/>
              <a:t>able</a:t>
            </a:r>
            <a:r>
              <a:rPr lang="de-DE" dirty="0"/>
              <a:t> </a:t>
            </a:r>
            <a:r>
              <a:rPr lang="de-DE" dirty="0" err="1"/>
              <a:t>to</a:t>
            </a:r>
            <a:r>
              <a:rPr lang="de-DE" dirty="0"/>
              <a:t> </a:t>
            </a:r>
            <a:r>
              <a:rPr lang="de-DE" dirty="0" err="1"/>
              <a:t>process</a:t>
            </a:r>
            <a:r>
              <a:rPr lang="de-DE" dirty="0"/>
              <a:t> </a:t>
            </a:r>
            <a:r>
              <a:rPr lang="de-DE" dirty="0" err="1"/>
              <a:t>safety</a:t>
            </a:r>
            <a:r>
              <a:rPr lang="de-DE" dirty="0"/>
              <a:t> </a:t>
            </a:r>
            <a:r>
              <a:rPr lang="de-DE" dirty="0" err="1"/>
              <a:t>signals</a:t>
            </a:r>
            <a:r>
              <a:rPr lang="de-DE" dirty="0"/>
              <a:t> </a:t>
            </a:r>
            <a:r>
              <a:rPr lang="de-DE" dirty="0" err="1"/>
              <a:t>and</a:t>
            </a:r>
            <a:r>
              <a:rPr lang="de-DE" dirty="0"/>
              <a:t> </a:t>
            </a:r>
            <a:r>
              <a:rPr lang="de-DE" dirty="0" err="1"/>
              <a:t>thus</a:t>
            </a:r>
            <a:r>
              <a:rPr lang="de-DE" dirty="0"/>
              <a:t> </a:t>
            </a:r>
            <a:r>
              <a:rPr lang="de-DE" dirty="0" err="1"/>
              <a:t>allow</a:t>
            </a:r>
            <a:r>
              <a:rPr lang="de-DE" dirty="0"/>
              <a:t> </a:t>
            </a:r>
            <a:r>
              <a:rPr lang="de-DE" dirty="0" err="1"/>
              <a:t>for</a:t>
            </a:r>
            <a:r>
              <a:rPr lang="de-DE" dirty="0"/>
              <a:t> </a:t>
            </a:r>
            <a:r>
              <a:rPr lang="de-DE" dirty="0" err="1"/>
              <a:t>local</a:t>
            </a:r>
            <a:r>
              <a:rPr lang="de-DE" dirty="0"/>
              <a:t> sub-"</a:t>
            </a:r>
            <a:r>
              <a:rPr lang="de-DE" dirty="0" err="1"/>
              <a:t>safety</a:t>
            </a:r>
            <a:r>
              <a:rPr lang="de-DE" dirty="0"/>
              <a:t> </a:t>
            </a:r>
            <a:r>
              <a:rPr lang="de-DE" dirty="0" err="1"/>
              <a:t>functions</a:t>
            </a:r>
            <a:r>
              <a:rPr lang="de-DE" dirty="0"/>
              <a:t>".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pPr>
                <a:defRPr/>
              </a:pPr>
              <a:t>21</a:t>
            </a:fld>
            <a:endParaRPr lang="de-DE"/>
          </a:p>
        </p:txBody>
      </p:sp>
    </p:spTree>
    <p:extLst>
      <p:ext uri="{BB962C8B-B14F-4D97-AF65-F5344CB8AC3E}">
        <p14:creationId xmlns:p14="http://schemas.microsoft.com/office/powerpoint/2010/main" val="2714779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Off-site </a:t>
            </a:r>
            <a:r>
              <a:rPr lang="de-DE" dirty="0" err="1"/>
              <a:t>means</a:t>
            </a:r>
            <a:r>
              <a:rPr lang="de-DE" dirty="0"/>
              <a:t> </a:t>
            </a:r>
            <a:r>
              <a:rPr lang="de-DE" dirty="0" err="1"/>
              <a:t>away</a:t>
            </a:r>
            <a:r>
              <a:rPr lang="de-DE" dirty="0"/>
              <a:t> </a:t>
            </a:r>
            <a:r>
              <a:rPr lang="de-DE" dirty="0" err="1"/>
              <a:t>from</a:t>
            </a:r>
            <a:r>
              <a:rPr lang="de-DE" dirty="0"/>
              <a:t> </a:t>
            </a:r>
            <a:r>
              <a:rPr lang="de-DE" dirty="0" err="1"/>
              <a:t>the</a:t>
            </a:r>
            <a:r>
              <a:rPr lang="de-DE" dirty="0"/>
              <a:t> </a:t>
            </a:r>
            <a:r>
              <a:rPr lang="de-DE" dirty="0" err="1"/>
              <a:t>machine</a:t>
            </a:r>
            <a:r>
              <a:rPr lang="de-DE" dirty="0"/>
              <a:t> </a:t>
            </a:r>
            <a:r>
              <a:rPr lang="de-DE" dirty="0" err="1"/>
              <a:t>or</a:t>
            </a:r>
            <a:r>
              <a:rPr lang="de-DE" dirty="0"/>
              <a:t> </a:t>
            </a:r>
            <a:r>
              <a:rPr lang="de-DE" dirty="0" err="1"/>
              <a:t>facility</a:t>
            </a:r>
            <a:r>
              <a:rPr lang="de-DE" dirty="0"/>
              <a:t>, </a:t>
            </a:r>
            <a:r>
              <a:rPr lang="de-DE" dirty="0" err="1"/>
              <a:t>for</a:t>
            </a:r>
            <a:r>
              <a:rPr lang="de-DE" dirty="0"/>
              <a:t> </a:t>
            </a:r>
            <a:r>
              <a:rPr lang="de-DE" dirty="0" err="1"/>
              <a:t>example</a:t>
            </a:r>
            <a:r>
              <a:rPr lang="de-DE" dirty="0"/>
              <a:t> in </a:t>
            </a:r>
            <a:r>
              <a:rPr lang="de-DE" dirty="0" err="1"/>
              <a:t>the</a:t>
            </a:r>
            <a:r>
              <a:rPr lang="de-DE" dirty="0"/>
              <a:t> </a:t>
            </a:r>
            <a:r>
              <a:rPr lang="de-DE" dirty="0" err="1"/>
              <a:t>office</a:t>
            </a:r>
            <a:r>
              <a:rPr lang="de-DE" dirty="0"/>
              <a:t> </a:t>
            </a:r>
            <a:r>
              <a:rPr lang="de-DE" dirty="0" err="1"/>
              <a:t>or</a:t>
            </a:r>
            <a:r>
              <a:rPr lang="de-DE" dirty="0"/>
              <a:t> "en route".</a:t>
            </a:r>
          </a:p>
          <a:p>
            <a:r>
              <a:rPr lang="de-DE" dirty="0"/>
              <a:t>On-site </a:t>
            </a:r>
            <a:r>
              <a:rPr lang="de-DE" dirty="0" err="1"/>
              <a:t>means</a:t>
            </a:r>
            <a:r>
              <a:rPr lang="de-DE" dirty="0"/>
              <a:t> </a:t>
            </a:r>
            <a:r>
              <a:rPr lang="de-DE" dirty="0" err="1"/>
              <a:t>connected</a:t>
            </a:r>
            <a:r>
              <a:rPr lang="de-DE" dirty="0"/>
              <a:t> </a:t>
            </a:r>
            <a:r>
              <a:rPr lang="de-DE" dirty="0" err="1"/>
              <a:t>to</a:t>
            </a:r>
            <a:r>
              <a:rPr lang="de-DE" dirty="0"/>
              <a:t> </a:t>
            </a:r>
            <a:r>
              <a:rPr lang="de-DE" dirty="0" err="1"/>
              <a:t>the</a:t>
            </a:r>
            <a:r>
              <a:rPr lang="de-DE" dirty="0"/>
              <a:t> </a:t>
            </a:r>
            <a:r>
              <a:rPr lang="de-DE" dirty="0" err="1"/>
              <a:t>automation</a:t>
            </a:r>
            <a:r>
              <a:rPr lang="de-DE" dirty="0"/>
              <a:t> </a:t>
            </a:r>
            <a:r>
              <a:rPr lang="de-DE" dirty="0" err="1"/>
              <a:t>system</a:t>
            </a:r>
            <a:r>
              <a:rPr lang="de-DE" dirty="0"/>
              <a:t> </a:t>
            </a:r>
            <a:r>
              <a:rPr lang="de-DE" dirty="0" err="1"/>
              <a:t>of</a:t>
            </a:r>
            <a:r>
              <a:rPr lang="de-DE" dirty="0"/>
              <a:t> a </a:t>
            </a:r>
            <a:r>
              <a:rPr lang="de-DE" dirty="0" err="1"/>
              <a:t>machine</a:t>
            </a:r>
            <a:r>
              <a:rPr lang="de-DE" dirty="0"/>
              <a:t> </a:t>
            </a:r>
            <a:r>
              <a:rPr lang="de-DE" dirty="0" err="1"/>
              <a:t>or</a:t>
            </a:r>
            <a:r>
              <a:rPr lang="de-DE" dirty="0"/>
              <a:t> </a:t>
            </a:r>
            <a:r>
              <a:rPr lang="de-DE" dirty="0" err="1"/>
              <a:t>facility</a:t>
            </a:r>
            <a:r>
              <a:rPr lang="de-DE" dirty="0"/>
              <a:t> </a:t>
            </a:r>
            <a:r>
              <a:rPr lang="de-DE" dirty="0" err="1"/>
              <a:t>including</a:t>
            </a:r>
            <a:r>
              <a:rPr lang="de-DE" dirty="0"/>
              <a:t> IO-Link </a:t>
            </a:r>
            <a:r>
              <a:rPr lang="de-DE" dirty="0" err="1"/>
              <a:t>for</a:t>
            </a:r>
            <a:r>
              <a:rPr lang="de-DE" dirty="0"/>
              <a:t> </a:t>
            </a:r>
            <a:r>
              <a:rPr lang="de-DE" dirty="0" err="1"/>
              <a:t>commissioning</a:t>
            </a:r>
            <a:r>
              <a:rPr lang="de-DE" dirty="0"/>
              <a:t>, </a:t>
            </a:r>
            <a:r>
              <a:rPr lang="de-DE" dirty="0" err="1"/>
              <a:t>change</a:t>
            </a:r>
            <a:r>
              <a:rPr lang="de-DE" dirty="0"/>
              <a:t> </a:t>
            </a:r>
            <a:r>
              <a:rPr lang="de-DE" dirty="0" err="1"/>
              <a:t>or</a:t>
            </a:r>
            <a:r>
              <a:rPr lang="de-DE" dirty="0"/>
              <a:t> </a:t>
            </a:r>
            <a:r>
              <a:rPr lang="de-DE" dirty="0" err="1"/>
              <a:t>maintenance</a:t>
            </a:r>
            <a:r>
              <a:rPr lang="de-DE" dirty="0"/>
              <a:t> </a:t>
            </a:r>
            <a:r>
              <a:rPr lang="de-DE" dirty="0" err="1"/>
              <a:t>reasons</a:t>
            </a:r>
            <a:r>
              <a:rPr lang="de-DE" dirty="0"/>
              <a:t>.</a:t>
            </a:r>
          </a:p>
          <a:p>
            <a:endParaRPr lang="de-DE" dirty="0"/>
          </a:p>
          <a:p>
            <a:r>
              <a:rPr lang="de-DE" dirty="0"/>
              <a:t>Off-site </a:t>
            </a:r>
            <a:r>
              <a:rPr lang="de-DE" dirty="0" err="1"/>
              <a:t>configuration</a:t>
            </a:r>
            <a:r>
              <a:rPr lang="de-DE" dirty="0"/>
              <a:t>, </a:t>
            </a:r>
            <a:r>
              <a:rPr lang="de-DE" dirty="0" err="1"/>
              <a:t>parameterization</a:t>
            </a:r>
            <a:r>
              <a:rPr lang="de-DE" dirty="0"/>
              <a:t> </a:t>
            </a:r>
            <a:r>
              <a:rPr lang="de-DE" dirty="0" err="1"/>
              <a:t>and</a:t>
            </a:r>
            <a:r>
              <a:rPr lang="de-DE" dirty="0"/>
              <a:t> </a:t>
            </a:r>
            <a:r>
              <a:rPr lang="de-DE" dirty="0" err="1"/>
              <a:t>testing</a:t>
            </a:r>
            <a:r>
              <a:rPr lang="de-DE" dirty="0"/>
              <a:t>:</a:t>
            </a:r>
          </a:p>
          <a:p>
            <a:pPr marL="228600" indent="-228600">
              <a:buFont typeface="+mj-lt"/>
              <a:buAutoNum type="arabicPeriod"/>
            </a:pPr>
            <a:r>
              <a:rPr lang="de-DE" dirty="0"/>
              <a:t>FS-Devices </a:t>
            </a:r>
            <a:r>
              <a:rPr lang="de-DE" dirty="0" err="1"/>
              <a:t>with</a:t>
            </a:r>
            <a:r>
              <a:rPr lang="de-DE" dirty="0"/>
              <a:t> </a:t>
            </a:r>
            <a:r>
              <a:rPr lang="de-DE" dirty="0" err="1"/>
              <a:t>standardized</a:t>
            </a:r>
            <a:r>
              <a:rPr lang="de-DE" dirty="0"/>
              <a:t> </a:t>
            </a:r>
            <a:r>
              <a:rPr lang="de-DE" dirty="0" err="1"/>
              <a:t>OSSDe</a:t>
            </a:r>
            <a:r>
              <a:rPr lang="de-DE" dirty="0"/>
              <a:t> </a:t>
            </a:r>
            <a:r>
              <a:rPr lang="de-DE" dirty="0" err="1"/>
              <a:t>can</a:t>
            </a:r>
            <a:r>
              <a:rPr lang="de-DE" dirty="0"/>
              <a:t> </a:t>
            </a:r>
            <a:r>
              <a:rPr lang="de-DE" dirty="0" err="1"/>
              <a:t>be</a:t>
            </a:r>
            <a:r>
              <a:rPr lang="de-DE" dirty="0"/>
              <a:t> </a:t>
            </a:r>
            <a:r>
              <a:rPr lang="de-DE" dirty="0" err="1"/>
              <a:t>connected</a:t>
            </a:r>
            <a:r>
              <a:rPr lang="de-DE" dirty="0"/>
              <a:t> </a:t>
            </a:r>
            <a:r>
              <a:rPr lang="de-DE" dirty="0" err="1"/>
              <a:t>to</a:t>
            </a:r>
            <a:r>
              <a:rPr lang="de-DE" dirty="0"/>
              <a:t> USB-Master </a:t>
            </a:r>
            <a:r>
              <a:rPr lang="de-DE" dirty="0" err="1"/>
              <a:t>for</a:t>
            </a:r>
            <a:r>
              <a:rPr lang="de-DE" dirty="0"/>
              <a:t> </a:t>
            </a:r>
            <a:r>
              <a:rPr lang="de-DE" dirty="0" err="1"/>
              <a:t>parameterization</a:t>
            </a:r>
            <a:r>
              <a:rPr lang="de-DE" dirty="0"/>
              <a:t> </a:t>
            </a:r>
            <a:r>
              <a:rPr lang="de-DE" dirty="0" err="1"/>
              <a:t>and</a:t>
            </a:r>
            <a:r>
              <a:rPr lang="de-DE" dirty="0"/>
              <a:t> </a:t>
            </a:r>
            <a:r>
              <a:rPr lang="de-DE" dirty="0" err="1"/>
              <a:t>test</a:t>
            </a:r>
            <a:r>
              <a:rPr lang="de-DE" dirty="0"/>
              <a:t>.</a:t>
            </a:r>
          </a:p>
          <a:p>
            <a:pPr marL="228600" indent="-228600">
              <a:buFont typeface="+mj-lt"/>
              <a:buAutoNum type="arabicPeriod"/>
            </a:pPr>
            <a:r>
              <a:rPr lang="de-DE" dirty="0" err="1"/>
              <a:t>Parameterized</a:t>
            </a:r>
            <a:r>
              <a:rPr lang="de-DE" dirty="0"/>
              <a:t> FS-Device </a:t>
            </a:r>
            <a:r>
              <a:rPr lang="de-DE" dirty="0" err="1"/>
              <a:t>can</a:t>
            </a:r>
            <a:r>
              <a:rPr lang="de-DE" dirty="0"/>
              <a:t> </a:t>
            </a:r>
            <a:r>
              <a:rPr lang="de-DE" dirty="0" err="1"/>
              <a:t>be</a:t>
            </a:r>
            <a:r>
              <a:rPr lang="de-DE" dirty="0"/>
              <a:t> </a:t>
            </a:r>
            <a:r>
              <a:rPr lang="de-DE" dirty="0" err="1"/>
              <a:t>connected</a:t>
            </a:r>
            <a:r>
              <a:rPr lang="de-DE" dirty="0"/>
              <a:t> </a:t>
            </a:r>
            <a:r>
              <a:rPr lang="de-DE" dirty="0" err="1"/>
              <a:t>to</a:t>
            </a:r>
            <a:r>
              <a:rPr lang="de-DE" dirty="0"/>
              <a:t> FS-Digital Input </a:t>
            </a:r>
            <a:r>
              <a:rPr lang="de-DE" dirty="0" err="1"/>
              <a:t>module</a:t>
            </a:r>
            <a:r>
              <a:rPr lang="de-DE" dirty="0"/>
              <a:t> (remote I/O).</a:t>
            </a:r>
          </a:p>
          <a:p>
            <a:pPr marL="228600" indent="-228600">
              <a:buFont typeface="+mj-lt"/>
              <a:buAutoNum type="arabicPeriod"/>
            </a:pPr>
            <a:r>
              <a:rPr lang="de-DE" dirty="0"/>
              <a:t>FS-Devices </a:t>
            </a:r>
            <a:r>
              <a:rPr lang="de-DE" dirty="0" err="1"/>
              <a:t>can</a:t>
            </a:r>
            <a:r>
              <a:rPr lang="de-DE" dirty="0"/>
              <a:t> </a:t>
            </a:r>
            <a:r>
              <a:rPr lang="de-DE" dirty="0" err="1"/>
              <a:t>be</a:t>
            </a:r>
            <a:r>
              <a:rPr lang="de-DE" dirty="0"/>
              <a:t> </a:t>
            </a:r>
            <a:r>
              <a:rPr lang="de-DE" dirty="0" err="1"/>
              <a:t>connected</a:t>
            </a:r>
            <a:r>
              <a:rPr lang="de-DE" dirty="0"/>
              <a:t> </a:t>
            </a:r>
            <a:r>
              <a:rPr lang="de-DE" dirty="0" err="1"/>
              <a:t>to</a:t>
            </a:r>
            <a:r>
              <a:rPr lang="de-DE" dirty="0"/>
              <a:t> USB-Master </a:t>
            </a:r>
            <a:r>
              <a:rPr lang="de-DE" dirty="0" err="1"/>
              <a:t>for</a:t>
            </a:r>
            <a:r>
              <a:rPr lang="de-DE" dirty="0"/>
              <a:t> </a:t>
            </a:r>
            <a:r>
              <a:rPr lang="de-DE" dirty="0" err="1"/>
              <a:t>parameterization</a:t>
            </a:r>
            <a:r>
              <a:rPr lang="de-DE" dirty="0"/>
              <a:t> </a:t>
            </a:r>
            <a:r>
              <a:rPr lang="de-DE" dirty="0" err="1"/>
              <a:t>and</a:t>
            </a:r>
            <a:r>
              <a:rPr lang="de-DE" dirty="0"/>
              <a:t> </a:t>
            </a:r>
            <a:r>
              <a:rPr lang="de-DE" dirty="0" err="1"/>
              <a:t>testing</a:t>
            </a:r>
            <a:r>
              <a:rPr lang="de-DE" dirty="0"/>
              <a:t> </a:t>
            </a:r>
            <a:r>
              <a:rPr lang="de-DE" dirty="0" err="1"/>
              <a:t>while</a:t>
            </a:r>
            <a:r>
              <a:rPr lang="de-DE" dirty="0"/>
              <a:t> in IO-Link </a:t>
            </a:r>
            <a:r>
              <a:rPr lang="de-DE" dirty="0" err="1"/>
              <a:t>Safety</a:t>
            </a:r>
            <a:r>
              <a:rPr lang="de-DE" dirty="0"/>
              <a:t> </a:t>
            </a:r>
            <a:r>
              <a:rPr lang="de-DE" dirty="0" err="1"/>
              <a:t>communication</a:t>
            </a:r>
            <a:r>
              <a:rPr lang="de-DE" dirty="0"/>
              <a:t> </a:t>
            </a:r>
            <a:r>
              <a:rPr lang="de-DE" dirty="0" err="1"/>
              <a:t>mode</a:t>
            </a:r>
            <a:r>
              <a:rPr lang="de-DE" dirty="0"/>
              <a:t>, </a:t>
            </a:r>
            <a:r>
              <a:rPr lang="de-DE" dirty="0" err="1"/>
              <a:t>if</a:t>
            </a:r>
            <a:r>
              <a:rPr lang="de-DE" dirty="0"/>
              <a:t> USB-Master </a:t>
            </a:r>
            <a:r>
              <a:rPr lang="de-DE" dirty="0" err="1"/>
              <a:t>supports</a:t>
            </a:r>
            <a:r>
              <a:rPr lang="de-DE" dirty="0"/>
              <a:t> </a:t>
            </a:r>
            <a:r>
              <a:rPr lang="de-DE" dirty="0" err="1"/>
              <a:t>this</a:t>
            </a:r>
            <a:r>
              <a:rPr lang="de-DE" dirty="0"/>
              <a:t> </a:t>
            </a:r>
            <a:r>
              <a:rPr lang="de-DE" dirty="0" err="1"/>
              <a:t>mode</a:t>
            </a:r>
            <a:r>
              <a:rPr lang="de-DE" dirty="0"/>
              <a:t>.</a:t>
            </a:r>
          </a:p>
          <a:p>
            <a:pPr marL="228600" indent="-228600">
              <a:buFont typeface="+mj-lt"/>
              <a:buAutoNum type="arabicPeriod"/>
            </a:pPr>
            <a:r>
              <a:rPr lang="de-DE" dirty="0"/>
              <a:t>In </a:t>
            </a:r>
            <a:r>
              <a:rPr lang="de-DE" dirty="0" err="1"/>
              <a:t>the</a:t>
            </a:r>
            <a:r>
              <a:rPr lang="de-DE" dirty="0"/>
              <a:t> </a:t>
            </a:r>
            <a:r>
              <a:rPr lang="de-DE" dirty="0" err="1"/>
              <a:t>past</a:t>
            </a:r>
            <a:r>
              <a:rPr lang="de-DE" dirty="0"/>
              <a:t>, </a:t>
            </a:r>
            <a:r>
              <a:rPr lang="de-DE" dirty="0" err="1"/>
              <a:t>usually</a:t>
            </a:r>
            <a:r>
              <a:rPr lang="de-DE" dirty="0"/>
              <a:t> </a:t>
            </a:r>
            <a:r>
              <a:rPr lang="de-DE" dirty="0" err="1"/>
              <a:t>many</a:t>
            </a:r>
            <a:r>
              <a:rPr lang="de-DE" dirty="0"/>
              <a:t> different </a:t>
            </a:r>
            <a:r>
              <a:rPr lang="de-DE" dirty="0" err="1"/>
              <a:t>adapter</a:t>
            </a:r>
            <a:r>
              <a:rPr lang="de-DE" dirty="0"/>
              <a:t> </a:t>
            </a:r>
            <a:r>
              <a:rPr lang="de-DE" dirty="0" err="1"/>
              <a:t>cables</a:t>
            </a:r>
            <a:r>
              <a:rPr lang="de-DE" dirty="0"/>
              <a:t> </a:t>
            </a:r>
            <a:r>
              <a:rPr lang="de-DE" dirty="0" err="1"/>
              <a:t>between</a:t>
            </a:r>
            <a:r>
              <a:rPr lang="de-DE" dirty="0"/>
              <a:t> </a:t>
            </a:r>
            <a:r>
              <a:rPr lang="de-DE" dirty="0" err="1"/>
              <a:t>parameterization</a:t>
            </a:r>
            <a:r>
              <a:rPr lang="de-DE" dirty="0"/>
              <a:t> </a:t>
            </a:r>
            <a:r>
              <a:rPr lang="de-DE" dirty="0" err="1"/>
              <a:t>tools</a:t>
            </a:r>
            <a:r>
              <a:rPr lang="de-DE" dirty="0"/>
              <a:t> </a:t>
            </a:r>
            <a:r>
              <a:rPr lang="de-DE" dirty="0" err="1"/>
              <a:t>and</a:t>
            </a:r>
            <a:r>
              <a:rPr lang="de-DE" dirty="0"/>
              <a:t> </a:t>
            </a:r>
            <a:r>
              <a:rPr lang="de-DE" dirty="0" err="1"/>
              <a:t>safety</a:t>
            </a:r>
            <a:r>
              <a:rPr lang="de-DE" dirty="0"/>
              <a:t> </a:t>
            </a:r>
            <a:r>
              <a:rPr lang="de-DE" dirty="0" err="1"/>
              <a:t>devices</a:t>
            </a:r>
            <a:r>
              <a:rPr lang="de-DE" dirty="0"/>
              <a:t> </a:t>
            </a:r>
            <a:r>
              <a:rPr lang="de-DE" dirty="0" err="1"/>
              <a:t>have</a:t>
            </a:r>
            <a:r>
              <a:rPr lang="de-DE" dirty="0"/>
              <a:t> </a:t>
            </a:r>
            <a:r>
              <a:rPr lang="de-DE" dirty="0" err="1"/>
              <a:t>been</a:t>
            </a:r>
            <a:r>
              <a:rPr lang="de-DE" dirty="0"/>
              <a:t> </a:t>
            </a:r>
            <a:r>
              <a:rPr lang="de-DE" dirty="0" err="1"/>
              <a:t>necessary</a:t>
            </a:r>
            <a:r>
              <a:rPr lang="de-DE" dirty="0"/>
              <a:t>. (</a:t>
            </a:r>
            <a:r>
              <a:rPr lang="de-DE" dirty="0" err="1"/>
              <a:t>history</a:t>
            </a:r>
            <a:r>
              <a:rPr lang="de-DE" dirty="0"/>
              <a:t>).</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22</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err="1"/>
              <a:t>From</a:t>
            </a:r>
            <a:r>
              <a:rPr lang="de-DE" dirty="0"/>
              <a:t> a </a:t>
            </a:r>
            <a:r>
              <a:rPr lang="de-DE" dirty="0" err="1"/>
              <a:t>safety</a:t>
            </a:r>
            <a:r>
              <a:rPr lang="de-DE" dirty="0"/>
              <a:t> </a:t>
            </a:r>
            <a:r>
              <a:rPr lang="de-DE" dirty="0" err="1"/>
              <a:t>sensor's</a:t>
            </a:r>
            <a:r>
              <a:rPr lang="de-DE" dirty="0"/>
              <a:t> </a:t>
            </a:r>
            <a:r>
              <a:rPr lang="de-DE" dirty="0" err="1"/>
              <a:t>point</a:t>
            </a:r>
            <a:r>
              <a:rPr lang="de-DE" dirty="0"/>
              <a:t> </a:t>
            </a:r>
            <a:r>
              <a:rPr lang="de-DE" dirty="0" err="1"/>
              <a:t>of</a:t>
            </a:r>
            <a:r>
              <a:rPr lang="de-DE" dirty="0"/>
              <a:t> </a:t>
            </a:r>
            <a:r>
              <a:rPr lang="de-DE" dirty="0" err="1"/>
              <a:t>view</a:t>
            </a:r>
            <a:r>
              <a:rPr lang="de-DE" dirty="0"/>
              <a:t>:</a:t>
            </a:r>
          </a:p>
          <a:p>
            <a:endParaRPr lang="de-DE" dirty="0"/>
          </a:p>
          <a:p>
            <a:pPr marL="228600" indent="-228600">
              <a:buFont typeface="+mj-lt"/>
              <a:buAutoNum type="arabicPeriod"/>
            </a:pPr>
            <a:r>
              <a:rPr lang="de-DE" dirty="0" err="1"/>
              <a:t>With</a:t>
            </a:r>
            <a:r>
              <a:rPr lang="de-DE" dirty="0"/>
              <a:t> </a:t>
            </a:r>
            <a:r>
              <a:rPr lang="de-DE" dirty="0" err="1"/>
              <a:t>the</a:t>
            </a:r>
            <a:r>
              <a:rPr lang="de-DE" dirty="0"/>
              <a:t> </a:t>
            </a:r>
            <a:r>
              <a:rPr lang="de-DE" dirty="0" err="1"/>
              <a:t>advent</a:t>
            </a:r>
            <a:r>
              <a:rPr lang="de-DE" dirty="0"/>
              <a:t> </a:t>
            </a:r>
            <a:r>
              <a:rPr lang="de-DE" dirty="0" err="1"/>
              <a:t>of</a:t>
            </a:r>
            <a:r>
              <a:rPr lang="de-DE" dirty="0"/>
              <a:t> FSCPs, </a:t>
            </a:r>
            <a:r>
              <a:rPr lang="de-DE" dirty="0" err="1"/>
              <a:t>the</a:t>
            </a:r>
            <a:r>
              <a:rPr lang="de-DE" dirty="0"/>
              <a:t> </a:t>
            </a:r>
            <a:r>
              <a:rPr lang="de-DE" dirty="0" err="1"/>
              <a:t>safety</a:t>
            </a:r>
            <a:r>
              <a:rPr lang="de-DE" dirty="0"/>
              <a:t> </a:t>
            </a:r>
            <a:r>
              <a:rPr lang="de-DE" dirty="0" err="1"/>
              <a:t>device</a:t>
            </a:r>
            <a:r>
              <a:rPr lang="de-DE" dirty="0"/>
              <a:t> </a:t>
            </a:r>
            <a:r>
              <a:rPr lang="de-DE" dirty="0" err="1"/>
              <a:t>manufacturer</a:t>
            </a:r>
            <a:r>
              <a:rPr lang="de-DE" dirty="0"/>
              <a:t> </a:t>
            </a:r>
            <a:r>
              <a:rPr lang="de-DE" dirty="0" err="1"/>
              <a:t>had</a:t>
            </a:r>
            <a:r>
              <a:rPr lang="de-DE" dirty="0"/>
              <a:t> </a:t>
            </a:r>
            <a:r>
              <a:rPr lang="de-DE" dirty="0" err="1"/>
              <a:t>the</a:t>
            </a:r>
            <a:r>
              <a:rPr lang="de-DE" dirty="0"/>
              <a:t> </a:t>
            </a:r>
            <a:r>
              <a:rPr lang="de-DE" dirty="0" err="1"/>
              <a:t>choice</a:t>
            </a:r>
            <a:r>
              <a:rPr lang="de-DE" dirty="0"/>
              <a:t> </a:t>
            </a:r>
            <a:r>
              <a:rPr lang="de-DE" dirty="0" err="1"/>
              <a:t>between</a:t>
            </a:r>
            <a:r>
              <a:rPr lang="de-DE" dirty="0"/>
              <a:t> </a:t>
            </a:r>
            <a:br>
              <a:rPr lang="de-DE" dirty="0"/>
            </a:br>
            <a:r>
              <a:rPr lang="de-DE" dirty="0"/>
              <a:t>- </a:t>
            </a:r>
            <a:r>
              <a:rPr lang="de-DE" dirty="0" err="1"/>
              <a:t>connecting</a:t>
            </a:r>
            <a:r>
              <a:rPr lang="de-DE" dirty="0"/>
              <a:t> </a:t>
            </a:r>
            <a:r>
              <a:rPr lang="de-DE" dirty="0" err="1"/>
              <a:t>his</a:t>
            </a:r>
            <a:r>
              <a:rPr lang="de-DE" dirty="0"/>
              <a:t> </a:t>
            </a:r>
            <a:r>
              <a:rPr lang="de-DE" dirty="0" err="1"/>
              <a:t>device</a:t>
            </a:r>
            <a:r>
              <a:rPr lang="de-DE" dirty="0"/>
              <a:t> </a:t>
            </a:r>
            <a:r>
              <a:rPr lang="de-DE" dirty="0" err="1"/>
              <a:t>to</a:t>
            </a:r>
            <a:r>
              <a:rPr lang="de-DE" dirty="0"/>
              <a:t> an F-DI </a:t>
            </a:r>
            <a:r>
              <a:rPr lang="de-DE" dirty="0" err="1"/>
              <a:t>module</a:t>
            </a:r>
            <a:r>
              <a:rPr lang="de-DE" dirty="0"/>
              <a:t> in a Remote I/O </a:t>
            </a:r>
            <a:r>
              <a:rPr lang="de-DE" dirty="0" err="1"/>
              <a:t>provided</a:t>
            </a:r>
            <a:r>
              <a:rPr lang="de-DE" dirty="0"/>
              <a:t> </a:t>
            </a:r>
            <a:r>
              <a:rPr lang="de-DE" dirty="0" err="1"/>
              <a:t>by</a:t>
            </a:r>
            <a:r>
              <a:rPr lang="de-DE" dirty="0"/>
              <a:t> </a:t>
            </a:r>
            <a:r>
              <a:rPr lang="de-DE" dirty="0" err="1"/>
              <a:t>the</a:t>
            </a:r>
            <a:r>
              <a:rPr lang="de-DE" dirty="0"/>
              <a:t> </a:t>
            </a:r>
            <a:br>
              <a:rPr lang="de-DE" dirty="0"/>
            </a:br>
            <a:r>
              <a:rPr lang="de-DE" dirty="0"/>
              <a:t>  </a:t>
            </a:r>
            <a:r>
              <a:rPr lang="de-DE" dirty="0" err="1"/>
              <a:t>safety</a:t>
            </a:r>
            <a:r>
              <a:rPr lang="de-DE" dirty="0"/>
              <a:t> PLC </a:t>
            </a:r>
            <a:r>
              <a:rPr lang="de-DE" dirty="0" err="1"/>
              <a:t>manufacturer</a:t>
            </a:r>
            <a:r>
              <a:rPr lang="de-DE" dirty="0"/>
              <a:t>, </a:t>
            </a:r>
            <a:r>
              <a:rPr lang="de-DE" dirty="0" err="1"/>
              <a:t>or</a:t>
            </a:r>
            <a:r>
              <a:rPr lang="de-DE" dirty="0"/>
              <a:t> </a:t>
            </a:r>
            <a:br>
              <a:rPr lang="de-DE" dirty="0"/>
            </a:br>
            <a:r>
              <a:rPr lang="de-DE" dirty="0"/>
              <a:t>- </a:t>
            </a:r>
            <a:r>
              <a:rPr lang="de-DE" dirty="0" err="1"/>
              <a:t>developing</a:t>
            </a:r>
            <a:r>
              <a:rPr lang="de-DE" dirty="0"/>
              <a:t> a variant </a:t>
            </a:r>
            <a:r>
              <a:rPr lang="de-DE" dirty="0" err="1"/>
              <a:t>with</a:t>
            </a:r>
            <a:r>
              <a:rPr lang="de-DE" dirty="0"/>
              <a:t> FSCP </a:t>
            </a:r>
            <a:r>
              <a:rPr lang="de-DE" dirty="0" err="1"/>
              <a:t>communication</a:t>
            </a:r>
            <a:r>
              <a:rPr lang="de-DE" dirty="0"/>
              <a:t> </a:t>
            </a:r>
            <a:r>
              <a:rPr lang="de-DE" dirty="0" err="1"/>
              <a:t>capabilities</a:t>
            </a:r>
            <a:r>
              <a:rPr lang="de-DE" dirty="0"/>
              <a:t>.</a:t>
            </a:r>
          </a:p>
          <a:p>
            <a:pPr marL="228600" indent="-228600">
              <a:buFont typeface="+mj-lt"/>
              <a:buAutoNum type="arabicPeriod"/>
            </a:pPr>
            <a:r>
              <a:rPr lang="de-DE" dirty="0" err="1"/>
              <a:t>Now</a:t>
            </a:r>
            <a:r>
              <a:rPr lang="de-DE" dirty="0"/>
              <a:t> </a:t>
            </a:r>
            <a:r>
              <a:rPr lang="de-DE" dirty="0" err="1"/>
              <a:t>with</a:t>
            </a:r>
            <a:r>
              <a:rPr lang="de-DE" dirty="0"/>
              <a:t> </a:t>
            </a:r>
            <a:r>
              <a:rPr lang="de-DE" dirty="0" err="1"/>
              <a:t>the</a:t>
            </a:r>
            <a:r>
              <a:rPr lang="de-DE" dirty="0"/>
              <a:t> </a:t>
            </a:r>
            <a:r>
              <a:rPr lang="de-DE" dirty="0" err="1"/>
              <a:t>advent</a:t>
            </a:r>
            <a:r>
              <a:rPr lang="de-DE" dirty="0"/>
              <a:t> </a:t>
            </a:r>
            <a:r>
              <a:rPr lang="de-DE" dirty="0" err="1"/>
              <a:t>of</a:t>
            </a:r>
            <a:r>
              <a:rPr lang="de-DE" dirty="0"/>
              <a:t> IO-Link </a:t>
            </a:r>
            <a:r>
              <a:rPr lang="de-DE" dirty="0" err="1"/>
              <a:t>Safety</a:t>
            </a:r>
            <a:r>
              <a:rPr lang="de-DE" dirty="0"/>
              <a:t>, </a:t>
            </a:r>
            <a:r>
              <a:rPr lang="de-DE" dirty="0" err="1"/>
              <a:t>the</a:t>
            </a:r>
            <a:r>
              <a:rPr lang="de-DE" dirty="0"/>
              <a:t> </a:t>
            </a:r>
            <a:r>
              <a:rPr lang="de-DE" dirty="0" err="1"/>
              <a:t>safety</a:t>
            </a:r>
            <a:r>
              <a:rPr lang="de-DE" dirty="0"/>
              <a:t> </a:t>
            </a:r>
            <a:r>
              <a:rPr lang="de-DE" dirty="0" err="1"/>
              <a:t>device</a:t>
            </a:r>
            <a:r>
              <a:rPr lang="de-DE" dirty="0"/>
              <a:t> </a:t>
            </a:r>
            <a:r>
              <a:rPr lang="de-DE" dirty="0" err="1"/>
              <a:t>manufacturer</a:t>
            </a:r>
            <a:r>
              <a:rPr lang="de-DE" dirty="0"/>
              <a:t> </a:t>
            </a:r>
            <a:r>
              <a:rPr lang="de-DE" dirty="0" err="1"/>
              <a:t>can</a:t>
            </a:r>
            <a:r>
              <a:rPr lang="de-DE" dirty="0"/>
              <a:t> </a:t>
            </a:r>
            <a:r>
              <a:rPr lang="de-DE" dirty="0" err="1"/>
              <a:t>develop</a:t>
            </a:r>
            <a:r>
              <a:rPr lang="de-DE" dirty="0"/>
              <a:t> </a:t>
            </a:r>
            <a:r>
              <a:rPr lang="de-DE" b="1" dirty="0" err="1"/>
              <a:t>one</a:t>
            </a:r>
            <a:r>
              <a:rPr lang="de-DE" dirty="0"/>
              <a:t> </a:t>
            </a:r>
            <a:r>
              <a:rPr lang="de-DE" dirty="0" err="1"/>
              <a:t>new</a:t>
            </a:r>
            <a:r>
              <a:rPr lang="de-DE" dirty="0"/>
              <a:t> </a:t>
            </a:r>
            <a:r>
              <a:rPr lang="de-DE" dirty="0" err="1"/>
              <a:t>version</a:t>
            </a:r>
            <a:r>
              <a:rPr lang="de-DE" dirty="0"/>
              <a:t> </a:t>
            </a:r>
            <a:r>
              <a:rPr lang="de-DE" dirty="0" err="1"/>
              <a:t>with</a:t>
            </a:r>
            <a:r>
              <a:rPr lang="de-DE" dirty="0"/>
              <a:t> </a:t>
            </a:r>
            <a:r>
              <a:rPr lang="de-DE" dirty="0" err="1"/>
              <a:t>OSSDe</a:t>
            </a:r>
            <a:r>
              <a:rPr lang="de-DE" dirty="0"/>
              <a:t> </a:t>
            </a:r>
            <a:r>
              <a:rPr lang="de-DE" dirty="0" err="1"/>
              <a:t>and</a:t>
            </a:r>
            <a:r>
              <a:rPr lang="de-DE" dirty="0"/>
              <a:t> IO-Link </a:t>
            </a:r>
            <a:r>
              <a:rPr lang="de-DE" dirty="0" err="1"/>
              <a:t>Safety</a:t>
            </a:r>
            <a:r>
              <a:rPr lang="de-DE" dirty="0"/>
              <a:t> </a:t>
            </a:r>
            <a:r>
              <a:rPr lang="de-DE" dirty="0" err="1"/>
              <a:t>communication</a:t>
            </a:r>
            <a:r>
              <a:rPr lang="de-DE" dirty="0"/>
              <a:t> </a:t>
            </a:r>
            <a:r>
              <a:rPr lang="de-DE" dirty="0" err="1"/>
              <a:t>that</a:t>
            </a:r>
            <a:r>
              <a:rPr lang="de-DE" dirty="0"/>
              <a:t> </a:t>
            </a:r>
            <a:r>
              <a:rPr lang="de-DE" dirty="0" err="1"/>
              <a:t>can</a:t>
            </a:r>
            <a:r>
              <a:rPr lang="de-DE" dirty="0"/>
              <a:t> </a:t>
            </a:r>
            <a:r>
              <a:rPr lang="de-DE" dirty="0" err="1"/>
              <a:t>be</a:t>
            </a:r>
            <a:r>
              <a:rPr lang="de-DE" dirty="0"/>
              <a:t> </a:t>
            </a:r>
            <a:r>
              <a:rPr lang="de-DE" dirty="0" err="1"/>
              <a:t>connected</a:t>
            </a:r>
            <a:r>
              <a:rPr lang="de-DE" dirty="0"/>
              <a:t> </a:t>
            </a:r>
            <a:r>
              <a:rPr lang="de-DE" dirty="0" err="1"/>
              <a:t>worldwide</a:t>
            </a:r>
            <a:r>
              <a:rPr lang="de-DE" dirty="0"/>
              <a:t> </a:t>
            </a:r>
            <a:r>
              <a:rPr lang="de-DE" dirty="0" err="1"/>
              <a:t>to</a:t>
            </a:r>
            <a:br>
              <a:rPr lang="de-DE" dirty="0"/>
            </a:br>
            <a:r>
              <a:rPr lang="de-DE" dirty="0"/>
              <a:t>- F-DI </a:t>
            </a:r>
            <a:r>
              <a:rPr lang="de-DE" dirty="0" err="1"/>
              <a:t>modules</a:t>
            </a:r>
            <a:r>
              <a:rPr lang="de-DE" dirty="0"/>
              <a:t>  </a:t>
            </a:r>
            <a:r>
              <a:rPr lang="de-DE" dirty="0" err="1"/>
              <a:t>as</a:t>
            </a:r>
            <a:r>
              <a:rPr lang="de-DE" dirty="0"/>
              <a:t> </a:t>
            </a:r>
            <a:r>
              <a:rPr lang="de-DE" dirty="0" err="1"/>
              <a:t>before</a:t>
            </a:r>
            <a:r>
              <a:rPr lang="de-DE" dirty="0"/>
              <a:t>, </a:t>
            </a:r>
            <a:r>
              <a:rPr lang="de-DE" dirty="0" err="1"/>
              <a:t>or</a:t>
            </a:r>
            <a:br>
              <a:rPr lang="de-DE" dirty="0"/>
            </a:br>
            <a:r>
              <a:rPr lang="de-DE" dirty="0"/>
              <a:t>- IO-Link </a:t>
            </a:r>
            <a:r>
              <a:rPr lang="de-DE" dirty="0" err="1"/>
              <a:t>Safety</a:t>
            </a:r>
            <a:r>
              <a:rPr lang="de-DE" dirty="0"/>
              <a:t> FS-Masters </a:t>
            </a:r>
          </a:p>
          <a:p>
            <a:pPr marL="228600" indent="-228600">
              <a:buFont typeface="+mj-lt"/>
              <a:buAutoNum type="arabicPeriod"/>
            </a:pPr>
            <a:r>
              <a:rPr lang="de-DE" dirty="0" err="1"/>
              <a:t>There</a:t>
            </a:r>
            <a:r>
              <a:rPr lang="de-DE" dirty="0"/>
              <a:t> </a:t>
            </a:r>
            <a:r>
              <a:rPr lang="de-DE" dirty="0" err="1"/>
              <a:t>is</a:t>
            </a:r>
            <a:r>
              <a:rPr lang="de-DE" dirty="0"/>
              <a:t> </a:t>
            </a:r>
            <a:r>
              <a:rPr lang="de-DE" dirty="0" err="1"/>
              <a:t>no</a:t>
            </a:r>
            <a:r>
              <a:rPr lang="de-DE" dirty="0"/>
              <a:t> </a:t>
            </a:r>
            <a:r>
              <a:rPr lang="de-DE" dirty="0" err="1"/>
              <a:t>standardization</a:t>
            </a:r>
            <a:r>
              <a:rPr lang="de-DE" dirty="0"/>
              <a:t> </a:t>
            </a:r>
            <a:r>
              <a:rPr lang="de-DE" dirty="0" err="1"/>
              <a:t>for</a:t>
            </a:r>
            <a:r>
              <a:rPr lang="de-DE" dirty="0"/>
              <a:t> </a:t>
            </a:r>
            <a:r>
              <a:rPr lang="de-DE" dirty="0" err="1"/>
              <a:t>general</a:t>
            </a:r>
            <a:r>
              <a:rPr lang="de-DE" dirty="0"/>
              <a:t> OSSD </a:t>
            </a:r>
            <a:r>
              <a:rPr lang="de-DE" dirty="0" err="1"/>
              <a:t>and</a:t>
            </a:r>
            <a:r>
              <a:rPr lang="de-DE" dirty="0"/>
              <a:t> </a:t>
            </a:r>
            <a:r>
              <a:rPr lang="de-DE" dirty="0" err="1"/>
              <a:t>many</a:t>
            </a:r>
            <a:r>
              <a:rPr lang="de-DE" dirty="0"/>
              <a:t> different implementations  </a:t>
            </a:r>
            <a:r>
              <a:rPr lang="de-DE" dirty="0" err="1"/>
              <a:t>make</a:t>
            </a:r>
            <a:r>
              <a:rPr lang="de-DE" dirty="0"/>
              <a:t> </a:t>
            </a:r>
            <a:r>
              <a:rPr lang="de-DE" dirty="0" err="1"/>
              <a:t>applications</a:t>
            </a:r>
            <a:r>
              <a:rPr lang="de-DE" dirty="0"/>
              <a:t> </a:t>
            </a:r>
            <a:r>
              <a:rPr lang="de-DE" dirty="0" err="1"/>
              <a:t>more</a:t>
            </a:r>
            <a:r>
              <a:rPr lang="de-DE" dirty="0"/>
              <a:t> </a:t>
            </a:r>
            <a:r>
              <a:rPr lang="de-DE" dirty="0" err="1"/>
              <a:t>difficult</a:t>
            </a:r>
            <a:r>
              <a:rPr lang="de-DE" dirty="0"/>
              <a:t>: F-DI </a:t>
            </a:r>
            <a:r>
              <a:rPr lang="de-DE" dirty="0" err="1"/>
              <a:t>modules</a:t>
            </a:r>
            <a:r>
              <a:rPr lang="de-DE" dirty="0"/>
              <a:t> </a:t>
            </a:r>
            <a:r>
              <a:rPr lang="de-DE" dirty="0" err="1"/>
              <a:t>require</a:t>
            </a:r>
            <a:r>
              <a:rPr lang="de-DE" dirty="0"/>
              <a:t> </a:t>
            </a:r>
            <a:r>
              <a:rPr lang="de-DE" dirty="0" err="1"/>
              <a:t>adjustable</a:t>
            </a:r>
            <a:r>
              <a:rPr lang="de-DE" dirty="0"/>
              <a:t> </a:t>
            </a:r>
            <a:r>
              <a:rPr lang="de-DE" dirty="0" err="1"/>
              <a:t>filters</a:t>
            </a:r>
            <a:r>
              <a:rPr lang="de-DE" dirty="0"/>
              <a:t> </a:t>
            </a:r>
            <a:r>
              <a:rPr lang="de-DE" dirty="0" err="1"/>
              <a:t>against</a:t>
            </a:r>
            <a:r>
              <a:rPr lang="de-DE" dirty="0"/>
              <a:t> </a:t>
            </a:r>
            <a:r>
              <a:rPr lang="de-DE" dirty="0" err="1"/>
              <a:t>test</a:t>
            </a:r>
            <a:r>
              <a:rPr lang="de-DE" dirty="0"/>
              <a:t> pulse </a:t>
            </a:r>
            <a:r>
              <a:rPr lang="de-DE" dirty="0" err="1"/>
              <a:t>and</a:t>
            </a:r>
            <a:r>
              <a:rPr lang="de-DE" dirty="0"/>
              <a:t> </a:t>
            </a:r>
            <a:r>
              <a:rPr lang="de-DE" dirty="0" err="1"/>
              <a:t>signal</a:t>
            </a:r>
            <a:r>
              <a:rPr lang="de-DE" dirty="0"/>
              <a:t> </a:t>
            </a:r>
            <a:r>
              <a:rPr lang="de-DE" dirty="0" err="1"/>
              <a:t>discrepancy</a:t>
            </a:r>
            <a:r>
              <a:rPr lang="de-DE" dirty="0"/>
              <a:t> </a:t>
            </a:r>
            <a:r>
              <a:rPr lang="de-DE" dirty="0" err="1"/>
              <a:t>effects</a:t>
            </a:r>
            <a:r>
              <a:rPr lang="de-DE" dirty="0"/>
              <a:t>. IO-Link </a:t>
            </a:r>
            <a:r>
              <a:rPr lang="de-DE" dirty="0" err="1"/>
              <a:t>Safety</a:t>
            </a:r>
            <a:r>
              <a:rPr lang="de-DE" dirty="0"/>
              <a:t> </a:t>
            </a:r>
            <a:r>
              <a:rPr lang="de-DE" dirty="0" err="1"/>
              <a:t>chose</a:t>
            </a:r>
            <a:r>
              <a:rPr lang="de-DE" dirty="0"/>
              <a:t> type C, </a:t>
            </a:r>
            <a:r>
              <a:rPr lang="de-DE" dirty="0" err="1"/>
              <a:t>class</a:t>
            </a:r>
            <a:r>
              <a:rPr lang="de-DE" dirty="0"/>
              <a:t> 1 </a:t>
            </a:r>
            <a:r>
              <a:rPr lang="de-DE" dirty="0" err="1"/>
              <a:t>parameter</a:t>
            </a:r>
            <a:r>
              <a:rPr lang="de-DE" dirty="0"/>
              <a:t> </a:t>
            </a:r>
            <a:r>
              <a:rPr lang="de-DE" dirty="0" err="1"/>
              <a:t>sets</a:t>
            </a:r>
            <a:r>
              <a:rPr lang="de-DE" dirty="0"/>
              <a:t> </a:t>
            </a:r>
            <a:r>
              <a:rPr lang="de-DE" dirty="0" err="1"/>
              <a:t>from</a:t>
            </a:r>
            <a:r>
              <a:rPr lang="de-DE" dirty="0"/>
              <a:t> </a:t>
            </a:r>
            <a:r>
              <a:rPr lang="de-DE" dirty="0" err="1"/>
              <a:t>the</a:t>
            </a:r>
            <a:r>
              <a:rPr lang="de-DE" dirty="0"/>
              <a:t> CB24I </a:t>
            </a:r>
            <a:r>
              <a:rPr lang="de-DE" dirty="0" err="1"/>
              <a:t>position</a:t>
            </a:r>
            <a:r>
              <a:rPr lang="de-DE" dirty="0"/>
              <a:t> </a:t>
            </a:r>
            <a:r>
              <a:rPr lang="de-DE" dirty="0" err="1"/>
              <a:t>paper</a:t>
            </a:r>
            <a:r>
              <a:rPr lang="de-DE" dirty="0"/>
              <a:t> (ZVEI) </a:t>
            </a:r>
            <a:r>
              <a:rPr lang="de-DE" dirty="0" err="1"/>
              <a:t>for</a:t>
            </a:r>
            <a:r>
              <a:rPr lang="de-DE" dirty="0"/>
              <a:t> </a:t>
            </a:r>
            <a:r>
              <a:rPr lang="de-DE" dirty="0" err="1"/>
              <a:t>OSSDe</a:t>
            </a:r>
            <a:r>
              <a:rPr lang="de-DE" dirty="0"/>
              <a:t> </a:t>
            </a:r>
            <a:r>
              <a:rPr lang="de-DE" dirty="0" err="1"/>
              <a:t>and</a:t>
            </a:r>
            <a:r>
              <a:rPr lang="de-DE" dirty="0"/>
              <a:t> </a:t>
            </a:r>
            <a:r>
              <a:rPr lang="de-DE" dirty="0" err="1"/>
              <a:t>thus</a:t>
            </a:r>
            <a:r>
              <a:rPr lang="de-DE" dirty="0"/>
              <a:t> </a:t>
            </a:r>
            <a:r>
              <a:rPr lang="de-DE" dirty="0" err="1"/>
              <a:t>created</a:t>
            </a:r>
            <a:r>
              <a:rPr lang="de-DE" dirty="0"/>
              <a:t> a </a:t>
            </a:r>
            <a:r>
              <a:rPr lang="de-DE" b="1" dirty="0" err="1"/>
              <a:t>standard</a:t>
            </a:r>
            <a:r>
              <a:rPr lang="de-DE" dirty="0"/>
              <a:t>.</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23</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What is IO-Link Safety communication all about?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24</a:t>
            </a:fld>
            <a:endParaRPr lang="de-DE"/>
          </a:p>
        </p:txBody>
      </p:sp>
    </p:spTree>
    <p:extLst>
      <p:ext uri="{BB962C8B-B14F-4D97-AF65-F5344CB8AC3E}">
        <p14:creationId xmlns:p14="http://schemas.microsoft.com/office/powerpoint/2010/main" val="231605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pPr marL="228600" indent="-228600">
              <a:buFont typeface="+mj-lt"/>
              <a:buAutoNum type="arabicPeriod"/>
            </a:pPr>
            <a:r>
              <a:rPr lang="de-DE" dirty="0"/>
              <a:t>First </a:t>
            </a:r>
            <a:r>
              <a:rPr lang="de-DE" dirty="0" err="1"/>
              <a:t>specification</a:t>
            </a:r>
            <a:r>
              <a:rPr lang="de-DE" dirty="0"/>
              <a:t> </a:t>
            </a:r>
            <a:r>
              <a:rPr lang="de-DE" dirty="0" err="1"/>
              <a:t>published</a:t>
            </a:r>
            <a:r>
              <a:rPr lang="de-DE" dirty="0"/>
              <a:t> in April 2017. This </a:t>
            </a:r>
            <a:r>
              <a:rPr lang="de-DE" dirty="0" err="1"/>
              <a:t>version</a:t>
            </a:r>
            <a:r>
              <a:rPr lang="de-DE" dirty="0"/>
              <a:t> </a:t>
            </a:r>
            <a:r>
              <a:rPr lang="de-DE" dirty="0" err="1"/>
              <a:t>contained</a:t>
            </a:r>
            <a:r>
              <a:rPr lang="de-DE" dirty="0"/>
              <a:t> </a:t>
            </a:r>
            <a:r>
              <a:rPr lang="de-DE" dirty="0" err="1"/>
              <a:t>already</a:t>
            </a:r>
            <a:r>
              <a:rPr lang="de-DE" dirty="0"/>
              <a:t> </a:t>
            </a:r>
            <a:r>
              <a:rPr lang="de-DE" dirty="0" err="1"/>
              <a:t>everything</a:t>
            </a:r>
            <a:r>
              <a:rPr lang="de-DE" dirty="0"/>
              <a:t> </a:t>
            </a:r>
            <a:r>
              <a:rPr lang="de-DE" dirty="0" err="1"/>
              <a:t>to</a:t>
            </a:r>
            <a:r>
              <a:rPr lang="de-DE" dirty="0"/>
              <a:t> </a:t>
            </a:r>
            <a:r>
              <a:rPr lang="de-DE" dirty="0" err="1"/>
              <a:t>start</a:t>
            </a:r>
            <a:r>
              <a:rPr lang="de-DE" dirty="0"/>
              <a:t> </a:t>
            </a:r>
            <a:r>
              <a:rPr lang="de-DE" dirty="0" err="1"/>
              <a:t>implementation</a:t>
            </a:r>
            <a:r>
              <a:rPr lang="de-DE" dirty="0"/>
              <a:t> </a:t>
            </a:r>
            <a:r>
              <a:rPr lang="de-DE" dirty="0" err="1"/>
              <a:t>of</a:t>
            </a:r>
            <a:r>
              <a:rPr lang="de-DE" dirty="0"/>
              <a:t> </a:t>
            </a:r>
            <a:r>
              <a:rPr lang="de-DE" dirty="0" err="1"/>
              <a:t>the</a:t>
            </a:r>
            <a:r>
              <a:rPr lang="de-DE" dirty="0"/>
              <a:t> </a:t>
            </a:r>
            <a:r>
              <a:rPr lang="de-DE" dirty="0" err="1"/>
              <a:t>OSSDe</a:t>
            </a:r>
            <a:r>
              <a:rPr lang="de-DE" dirty="0"/>
              <a:t>, </a:t>
            </a:r>
            <a:r>
              <a:rPr lang="de-DE" dirty="0" err="1"/>
              <a:t>protocol</a:t>
            </a:r>
            <a:r>
              <a:rPr lang="de-DE" dirty="0"/>
              <a:t> and </a:t>
            </a:r>
            <a:r>
              <a:rPr lang="de-DE" dirty="0" err="1"/>
              <a:t>parameterization</a:t>
            </a:r>
            <a:r>
              <a:rPr lang="de-DE" dirty="0"/>
              <a:t> </a:t>
            </a:r>
            <a:r>
              <a:rPr lang="de-DE" dirty="0" err="1"/>
              <a:t>parts</a:t>
            </a:r>
            <a:r>
              <a:rPr lang="de-DE" dirty="0"/>
              <a:t>.</a:t>
            </a:r>
          </a:p>
          <a:p>
            <a:pPr marL="228600" indent="-228600">
              <a:buFont typeface="+mj-lt"/>
              <a:buAutoNum type="arabicPeriod"/>
            </a:pPr>
            <a:r>
              <a:rPr lang="de-DE" dirty="0"/>
              <a:t>Version 1.1 </a:t>
            </a:r>
            <a:r>
              <a:rPr lang="de-DE" dirty="0" err="1"/>
              <a:t>with</a:t>
            </a:r>
            <a:r>
              <a:rPr lang="de-DE" dirty="0"/>
              <a:t> SMI was </a:t>
            </a:r>
            <a:r>
              <a:rPr lang="de-DE" dirty="0" err="1"/>
              <a:t>published</a:t>
            </a:r>
            <a:r>
              <a:rPr lang="de-DE" dirty="0"/>
              <a:t> in April 2018. This </a:t>
            </a:r>
            <a:r>
              <a:rPr lang="de-DE" dirty="0" err="1"/>
              <a:t>version</a:t>
            </a:r>
            <a:r>
              <a:rPr lang="de-DE" dirty="0"/>
              <a:t> </a:t>
            </a:r>
            <a:r>
              <a:rPr lang="de-DE" dirty="0" err="1"/>
              <a:t>contains</a:t>
            </a:r>
            <a:r>
              <a:rPr lang="de-DE" dirty="0"/>
              <a:t> </a:t>
            </a:r>
            <a:r>
              <a:rPr lang="de-DE" dirty="0" err="1"/>
              <a:t>now</a:t>
            </a:r>
            <a:r>
              <a:rPr lang="de-DE" dirty="0"/>
              <a:t> </a:t>
            </a:r>
            <a:r>
              <a:rPr lang="de-DE" dirty="0" err="1"/>
              <a:t>the</a:t>
            </a:r>
            <a:r>
              <a:rPr lang="de-DE" dirty="0"/>
              <a:t> </a:t>
            </a:r>
            <a:r>
              <a:rPr lang="de-DE" dirty="0" err="1"/>
              <a:t>new</a:t>
            </a:r>
            <a:r>
              <a:rPr lang="de-DE" dirty="0"/>
              <a:t> "</a:t>
            </a:r>
            <a:r>
              <a:rPr lang="de-DE" dirty="0" err="1"/>
              <a:t>Standardized</a:t>
            </a:r>
            <a:r>
              <a:rPr lang="de-DE" dirty="0"/>
              <a:t> Master Interface" </a:t>
            </a:r>
            <a:r>
              <a:rPr lang="de-DE" dirty="0" err="1"/>
              <a:t>developed</a:t>
            </a:r>
            <a:r>
              <a:rPr lang="de-DE" dirty="0"/>
              <a:t> </a:t>
            </a:r>
            <a:r>
              <a:rPr lang="de-DE" dirty="0" err="1"/>
              <a:t>by</a:t>
            </a:r>
            <a:r>
              <a:rPr lang="de-DE" dirty="0"/>
              <a:t> </a:t>
            </a:r>
            <a:r>
              <a:rPr lang="de-DE" dirty="0" err="1"/>
              <a:t>the</a:t>
            </a:r>
            <a:r>
              <a:rPr lang="de-DE" dirty="0"/>
              <a:t> IO-Link Community (</a:t>
            </a:r>
            <a:r>
              <a:rPr lang="de-DE" dirty="0" err="1"/>
              <a:t>Coreteam</a:t>
            </a:r>
            <a:r>
              <a:rPr lang="de-DE" dirty="0"/>
              <a:t>) </a:t>
            </a:r>
            <a:r>
              <a:rPr lang="de-DE" dirty="0" err="1"/>
              <a:t>as</a:t>
            </a:r>
            <a:r>
              <a:rPr lang="de-DE" dirty="0"/>
              <a:t> </a:t>
            </a:r>
            <a:r>
              <a:rPr lang="de-DE" dirty="0" err="1"/>
              <a:t>basic</a:t>
            </a:r>
            <a:r>
              <a:rPr lang="de-DE" dirty="0"/>
              <a:t> </a:t>
            </a:r>
            <a:r>
              <a:rPr lang="de-DE" dirty="0" err="1"/>
              <a:t>technology</a:t>
            </a:r>
            <a:r>
              <a:rPr lang="de-DE" dirty="0"/>
              <a:t> </a:t>
            </a:r>
            <a:r>
              <a:rPr lang="de-DE" dirty="0" err="1"/>
              <a:t>for</a:t>
            </a:r>
            <a:r>
              <a:rPr lang="de-DE" dirty="0"/>
              <a:t> all </a:t>
            </a:r>
            <a:r>
              <a:rPr lang="de-DE" dirty="0" err="1"/>
              <a:t>new</a:t>
            </a:r>
            <a:r>
              <a:rPr lang="de-DE" dirty="0"/>
              <a:t> Masters.</a:t>
            </a:r>
            <a:br>
              <a:rPr lang="en-US" dirty="0"/>
            </a:br>
            <a:r>
              <a:rPr lang="en-US" dirty="0"/>
              <a:t>SMI is essential for IO-Link Safety since it allows for a complete assessment of the entire safety concepts of IO-Link Safety. </a:t>
            </a:r>
            <a:br>
              <a:rPr lang="en-US" dirty="0"/>
            </a:br>
            <a:r>
              <a:rPr lang="en-US" dirty="0"/>
              <a:t>Without SMI, this part of the assessment would have been on implementation (each designer/manufacturer) and not on concept level (working group only).</a:t>
            </a:r>
          </a:p>
          <a:p>
            <a:pPr marL="228600" indent="-228600">
              <a:buFont typeface="+mj-lt"/>
              <a:buAutoNum type="arabicPeriod"/>
            </a:pPr>
            <a:r>
              <a:rPr lang="de-DE" dirty="0"/>
              <a:t>See </a:t>
            </a:r>
            <a:r>
              <a:rPr lang="de-DE" dirty="0" err="1"/>
              <a:t>slides</a:t>
            </a:r>
            <a:r>
              <a:rPr lang="de-DE" dirty="0"/>
              <a:t> 51 </a:t>
            </a:r>
            <a:r>
              <a:rPr lang="de-DE" dirty="0" err="1"/>
              <a:t>to</a:t>
            </a:r>
            <a:r>
              <a:rPr lang="de-DE" dirty="0"/>
              <a:t> 56 </a:t>
            </a:r>
            <a:r>
              <a:rPr lang="de-DE" dirty="0" err="1"/>
              <a:t>for</a:t>
            </a:r>
            <a:r>
              <a:rPr lang="de-DE" dirty="0"/>
              <a:t> </a:t>
            </a:r>
            <a:r>
              <a:rPr lang="de-DE" dirty="0" err="1"/>
              <a:t>details</a:t>
            </a:r>
            <a:r>
              <a:rPr lang="de-DE" dirty="0"/>
              <a:t> on SMI</a:t>
            </a:r>
          </a:p>
          <a:p>
            <a:pPr marL="228600" indent="-228600">
              <a:buFont typeface="+mj-lt"/>
              <a:buAutoNum type="arabicPeriod"/>
            </a:pPr>
            <a:r>
              <a:rPr lang="de-DE" dirty="0"/>
              <a:t>See </a:t>
            </a:r>
            <a:r>
              <a:rPr lang="de-DE" dirty="0" err="1"/>
              <a:t>slide</a:t>
            </a:r>
            <a:r>
              <a:rPr lang="de-DE" dirty="0"/>
              <a:t> 59 </a:t>
            </a:r>
            <a:r>
              <a:rPr lang="de-DE" dirty="0" err="1"/>
              <a:t>to</a:t>
            </a:r>
            <a:r>
              <a:rPr lang="de-DE" dirty="0"/>
              <a:t> 61 </a:t>
            </a:r>
            <a:r>
              <a:rPr lang="de-DE" dirty="0" err="1"/>
              <a:t>for</a:t>
            </a:r>
            <a:r>
              <a:rPr lang="de-DE" dirty="0"/>
              <a:t> </a:t>
            </a:r>
            <a:r>
              <a:rPr lang="de-DE" dirty="0" err="1"/>
              <a:t>details</a:t>
            </a:r>
            <a:r>
              <a:rPr lang="de-DE" dirty="0"/>
              <a:t> on </a:t>
            </a:r>
            <a:r>
              <a:rPr lang="de-DE" dirty="0" err="1"/>
              <a:t>assessments</a:t>
            </a:r>
            <a:endParaRPr lang="de-DE" dirty="0"/>
          </a:p>
          <a:p>
            <a:endParaRPr lang="de-DE" dirty="0"/>
          </a:p>
          <a:p>
            <a:r>
              <a:rPr lang="de-DE" dirty="0" err="1"/>
              <a:t>Besides</a:t>
            </a:r>
            <a:r>
              <a:rPr lang="de-DE" dirty="0"/>
              <a:t> IO-Link </a:t>
            </a:r>
            <a:r>
              <a:rPr lang="de-DE" dirty="0" err="1"/>
              <a:t>Safety</a:t>
            </a:r>
            <a:r>
              <a:rPr lang="de-DE" dirty="0"/>
              <a:t> System </a:t>
            </a:r>
            <a:r>
              <a:rPr lang="de-DE" dirty="0" err="1"/>
              <a:t>Extensions</a:t>
            </a:r>
            <a:r>
              <a:rPr lang="de-DE" dirty="0"/>
              <a:t>, </a:t>
            </a:r>
            <a:r>
              <a:rPr lang="de-DE" dirty="0" err="1"/>
              <a:t>the</a:t>
            </a:r>
            <a:r>
              <a:rPr lang="de-DE" dirty="0"/>
              <a:t> </a:t>
            </a:r>
            <a:r>
              <a:rPr lang="de-DE" dirty="0" err="1"/>
              <a:t>following</a:t>
            </a:r>
            <a:r>
              <a:rPr lang="de-DE" dirty="0"/>
              <a:t> </a:t>
            </a:r>
            <a:r>
              <a:rPr lang="de-DE" dirty="0" err="1"/>
              <a:t>documents</a:t>
            </a:r>
            <a:r>
              <a:rPr lang="de-DE" dirty="0"/>
              <a:t> </a:t>
            </a:r>
            <a:r>
              <a:rPr lang="de-DE" dirty="0" err="1"/>
              <a:t>have</a:t>
            </a:r>
            <a:r>
              <a:rPr lang="de-DE" dirty="0"/>
              <a:t> </a:t>
            </a:r>
            <a:r>
              <a:rPr lang="de-DE" dirty="0" err="1"/>
              <a:t>been</a:t>
            </a:r>
            <a:r>
              <a:rPr lang="de-DE" dirty="0"/>
              <a:t> </a:t>
            </a:r>
            <a:r>
              <a:rPr lang="de-DE" dirty="0" err="1"/>
              <a:t>developed</a:t>
            </a:r>
            <a:r>
              <a:rPr lang="de-DE" dirty="0"/>
              <a:t>:</a:t>
            </a:r>
          </a:p>
          <a:p>
            <a:pPr marL="228600" indent="-228600">
              <a:buFont typeface="+mj-lt"/>
              <a:buAutoNum type="arabicPeriod"/>
            </a:pPr>
            <a:r>
              <a:rPr lang="de-DE" dirty="0" err="1"/>
              <a:t>Several</a:t>
            </a:r>
            <a:r>
              <a:rPr lang="de-DE" dirty="0"/>
              <a:t> </a:t>
            </a:r>
            <a:r>
              <a:rPr lang="de-DE" dirty="0" err="1"/>
              <a:t>documents</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assessment</a:t>
            </a:r>
            <a:r>
              <a:rPr lang="de-DE" dirty="0"/>
              <a:t> </a:t>
            </a:r>
            <a:r>
              <a:rPr lang="de-DE" dirty="0" err="1"/>
              <a:t>by</a:t>
            </a:r>
            <a:r>
              <a:rPr lang="de-DE" dirty="0"/>
              <a:t> </a:t>
            </a:r>
            <a:r>
              <a:rPr lang="de-DE" dirty="0" err="1"/>
              <a:t>assessment</a:t>
            </a:r>
            <a:r>
              <a:rPr lang="de-DE" dirty="0"/>
              <a:t> </a:t>
            </a:r>
            <a:r>
              <a:rPr lang="de-DE" dirty="0" err="1"/>
              <a:t>bodies</a:t>
            </a:r>
            <a:endParaRPr lang="de-DE" dirty="0"/>
          </a:p>
          <a:p>
            <a:pPr marL="228600" indent="-228600">
              <a:buFont typeface="+mj-lt"/>
              <a:buAutoNum type="arabicPeriod"/>
            </a:pPr>
            <a:r>
              <a:rPr lang="de-DE" dirty="0"/>
              <a:t>IO-Link </a:t>
            </a:r>
            <a:r>
              <a:rPr lang="de-DE" dirty="0" err="1"/>
              <a:t>Safety</a:t>
            </a:r>
            <a:r>
              <a:rPr lang="de-DE" dirty="0"/>
              <a:t> </a:t>
            </a:r>
            <a:r>
              <a:rPr lang="de-DE" dirty="0">
                <a:latin typeface="Arial"/>
                <a:cs typeface="Arial"/>
              </a:rPr>
              <a:t>– Test &amp; Assessment </a:t>
            </a:r>
            <a:r>
              <a:rPr lang="de-DE" dirty="0" err="1">
                <a:latin typeface="Arial"/>
                <a:cs typeface="Arial"/>
              </a:rPr>
              <a:t>with</a:t>
            </a:r>
            <a:r>
              <a:rPr lang="de-DE" dirty="0">
                <a:latin typeface="Arial"/>
                <a:cs typeface="Arial"/>
              </a:rPr>
              <a:t> </a:t>
            </a:r>
            <a:r>
              <a:rPr lang="de-DE" dirty="0" err="1">
                <a:latin typeface="Arial"/>
                <a:cs typeface="Arial"/>
              </a:rPr>
              <a:t>the</a:t>
            </a:r>
            <a:r>
              <a:rPr lang="de-DE" dirty="0">
                <a:latin typeface="Arial"/>
                <a:cs typeface="Arial"/>
              </a:rPr>
              <a:t> </a:t>
            </a:r>
            <a:r>
              <a:rPr lang="de-DE" dirty="0" err="1">
                <a:latin typeface="Arial"/>
                <a:cs typeface="Arial"/>
              </a:rPr>
              <a:t>automatically</a:t>
            </a:r>
            <a:r>
              <a:rPr lang="de-DE" dirty="0">
                <a:latin typeface="Arial"/>
                <a:cs typeface="Arial"/>
              </a:rPr>
              <a:t> </a:t>
            </a:r>
            <a:r>
              <a:rPr lang="de-DE" dirty="0" err="1">
                <a:latin typeface="Arial"/>
                <a:cs typeface="Arial"/>
              </a:rPr>
              <a:t>created</a:t>
            </a:r>
            <a:r>
              <a:rPr lang="de-DE" dirty="0">
                <a:latin typeface="Arial"/>
                <a:cs typeface="Arial"/>
              </a:rPr>
              <a:t> </a:t>
            </a:r>
            <a:r>
              <a:rPr lang="de-DE" dirty="0" err="1">
                <a:latin typeface="Arial"/>
                <a:cs typeface="Arial"/>
              </a:rPr>
              <a:t>test</a:t>
            </a:r>
            <a:r>
              <a:rPr lang="de-DE" dirty="0">
                <a:latin typeface="Arial"/>
                <a:cs typeface="Arial"/>
              </a:rPr>
              <a:t> </a:t>
            </a:r>
            <a:r>
              <a:rPr lang="de-DE" dirty="0" err="1">
                <a:latin typeface="Arial"/>
                <a:cs typeface="Arial"/>
              </a:rPr>
              <a:t>scripts</a:t>
            </a:r>
            <a:r>
              <a:rPr lang="de-DE" dirty="0">
                <a:latin typeface="Arial"/>
                <a:cs typeface="Arial"/>
              </a:rPr>
              <a:t> </a:t>
            </a:r>
            <a:r>
              <a:rPr lang="de-DE" dirty="0" err="1">
                <a:latin typeface="Arial"/>
                <a:cs typeface="Arial"/>
              </a:rPr>
              <a:t>for</a:t>
            </a:r>
            <a:r>
              <a:rPr lang="de-DE" dirty="0">
                <a:latin typeface="Arial"/>
                <a:cs typeface="Arial"/>
              </a:rPr>
              <a:t> FS-Device and FS-Master Testers</a:t>
            </a:r>
          </a:p>
          <a:p>
            <a:pPr marL="228600" indent="-228600">
              <a:buFont typeface="+mj-lt"/>
              <a:buAutoNum type="arabicPeriod"/>
            </a:pPr>
            <a:r>
              <a:rPr lang="de-DE" dirty="0">
                <a:latin typeface="Arial"/>
                <a:cs typeface="Arial"/>
              </a:rPr>
              <a:t>White Paper </a:t>
            </a:r>
            <a:r>
              <a:rPr lang="de-DE" dirty="0" err="1">
                <a:latin typeface="Arial"/>
                <a:cs typeface="Arial"/>
              </a:rPr>
              <a:t>for</a:t>
            </a:r>
            <a:r>
              <a:rPr lang="de-DE" dirty="0">
                <a:latin typeface="Arial"/>
                <a:cs typeface="Arial"/>
              </a:rPr>
              <a:t> Integration </a:t>
            </a:r>
            <a:r>
              <a:rPr lang="de-DE" dirty="0" err="1">
                <a:latin typeface="Arial"/>
                <a:cs typeface="Arial"/>
              </a:rPr>
              <a:t>of</a:t>
            </a:r>
            <a:r>
              <a:rPr lang="de-DE" dirty="0">
                <a:latin typeface="Arial"/>
                <a:cs typeface="Arial"/>
              </a:rPr>
              <a:t> IO-Link </a:t>
            </a:r>
            <a:r>
              <a:rPr lang="de-DE" dirty="0" err="1">
                <a:latin typeface="Arial"/>
                <a:cs typeface="Arial"/>
              </a:rPr>
              <a:t>Safety</a:t>
            </a:r>
            <a:r>
              <a:rPr lang="de-DE" dirty="0">
                <a:latin typeface="Arial"/>
                <a:cs typeface="Arial"/>
              </a:rPr>
              <a:t> </a:t>
            </a:r>
            <a:r>
              <a:rPr lang="de-DE" dirty="0" err="1">
                <a:latin typeface="Arial"/>
                <a:cs typeface="Arial"/>
              </a:rPr>
              <a:t>into</a:t>
            </a:r>
            <a:r>
              <a:rPr lang="de-DE" dirty="0">
                <a:latin typeface="Arial"/>
                <a:cs typeface="Arial"/>
              </a:rPr>
              <a:t> FSCPs</a:t>
            </a:r>
          </a:p>
          <a:p>
            <a:pPr marL="228600" indent="-228600">
              <a:buFont typeface="+mj-lt"/>
              <a:buAutoNum type="arabicPeriod"/>
            </a:pPr>
            <a:r>
              <a:rPr lang="de-DE" dirty="0" err="1"/>
              <a:t>Concept</a:t>
            </a:r>
            <a:r>
              <a:rPr lang="de-DE" dirty="0"/>
              <a:t> </a:t>
            </a:r>
            <a:r>
              <a:rPr lang="de-DE" dirty="0" err="1"/>
              <a:t>approval</a:t>
            </a:r>
            <a:r>
              <a:rPr lang="de-DE" dirty="0"/>
              <a:t> </a:t>
            </a:r>
            <a:r>
              <a:rPr lang="de-DE" dirty="0" err="1"/>
              <a:t>by</a:t>
            </a:r>
            <a:r>
              <a:rPr lang="de-DE" dirty="0"/>
              <a:t> TÜV-SÜD</a:t>
            </a:r>
          </a:p>
          <a:p>
            <a:pPr marL="228600" indent="-228600">
              <a:buFont typeface="+mj-lt"/>
              <a:buAutoNum type="arabicPeriod"/>
            </a:pPr>
            <a:r>
              <a:rPr lang="de-DE" dirty="0" err="1">
                <a:latin typeface="Arial"/>
                <a:cs typeface="Arial"/>
              </a:rPr>
              <a:t>Concept</a:t>
            </a:r>
            <a:r>
              <a:rPr lang="de-DE" dirty="0">
                <a:latin typeface="Arial"/>
                <a:cs typeface="Arial"/>
              </a:rPr>
              <a:t> </a:t>
            </a:r>
            <a:r>
              <a:rPr lang="de-DE" dirty="0" err="1">
                <a:latin typeface="Arial"/>
                <a:cs typeface="Arial"/>
              </a:rPr>
              <a:t>approval</a:t>
            </a:r>
            <a:r>
              <a:rPr lang="de-DE" dirty="0">
                <a:latin typeface="Arial"/>
                <a:cs typeface="Arial"/>
              </a:rPr>
              <a:t> </a:t>
            </a:r>
            <a:r>
              <a:rPr lang="de-DE" dirty="0" err="1">
                <a:latin typeface="Arial"/>
                <a:cs typeface="Arial"/>
              </a:rPr>
              <a:t>by</a:t>
            </a:r>
            <a:r>
              <a:rPr lang="de-DE" dirty="0">
                <a:latin typeface="Arial"/>
                <a:cs typeface="Arial"/>
              </a:rPr>
              <a:t> IFA (German Berufsgenossenschaften)</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25</a:t>
            </a:fld>
            <a:endParaRPr lang="de-DE" dirty="0">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This </a:t>
            </a:r>
            <a:r>
              <a:rPr lang="de-DE" dirty="0" err="1"/>
              <a:t>figure</a:t>
            </a:r>
            <a:r>
              <a:rPr lang="de-DE" dirty="0"/>
              <a:t> </a:t>
            </a:r>
            <a:r>
              <a:rPr lang="de-DE" dirty="0" err="1"/>
              <a:t>illustrates</a:t>
            </a:r>
            <a:r>
              <a:rPr lang="de-DE" dirty="0"/>
              <a:t> IO-Link Master </a:t>
            </a:r>
            <a:r>
              <a:rPr lang="de-DE" dirty="0" err="1"/>
              <a:t>and</a:t>
            </a:r>
            <a:r>
              <a:rPr lang="de-DE" dirty="0"/>
              <a:t> Device </a:t>
            </a:r>
            <a:r>
              <a:rPr lang="de-DE" dirty="0" err="1"/>
              <a:t>stacks</a:t>
            </a:r>
            <a:r>
              <a:rPr lang="de-DE" dirty="0"/>
              <a:t> </a:t>
            </a:r>
            <a:r>
              <a:rPr lang="de-DE" dirty="0" err="1"/>
              <a:t>as</a:t>
            </a:r>
            <a:r>
              <a:rPr lang="de-DE" dirty="0"/>
              <a:t> "</a:t>
            </a:r>
            <a:r>
              <a:rPr lang="de-DE" dirty="0" err="1"/>
              <a:t>black</a:t>
            </a:r>
            <a:r>
              <a:rPr lang="de-DE" dirty="0"/>
              <a:t> </a:t>
            </a:r>
            <a:r>
              <a:rPr lang="de-DE" dirty="0" err="1"/>
              <a:t>channel</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communication</a:t>
            </a:r>
            <a:r>
              <a:rPr lang="de-DE" dirty="0"/>
              <a:t> </a:t>
            </a:r>
            <a:r>
              <a:rPr lang="de-DE" dirty="0" err="1"/>
              <a:t>layers</a:t>
            </a:r>
            <a:r>
              <a:rPr lang="de-DE" dirty="0"/>
              <a:t> (SCL) </a:t>
            </a:r>
            <a:r>
              <a:rPr lang="de-DE" dirty="0" err="1"/>
              <a:t>of</a:t>
            </a:r>
            <a:r>
              <a:rPr lang="de-DE" dirty="0"/>
              <a:t> IO-Link </a:t>
            </a:r>
            <a:r>
              <a:rPr lang="de-DE" dirty="0" err="1"/>
              <a:t>Safety</a:t>
            </a:r>
            <a:r>
              <a:rPr lang="de-DE" dirty="0"/>
              <a:t>.</a:t>
            </a:r>
          </a:p>
          <a:p>
            <a:r>
              <a:rPr lang="de-DE" dirty="0" err="1"/>
              <a:t>Safety</a:t>
            </a:r>
            <a:r>
              <a:rPr lang="de-DE" dirty="0"/>
              <a:t> </a:t>
            </a:r>
            <a:r>
              <a:rPr lang="de-DE" dirty="0" err="1"/>
              <a:t>measures</a:t>
            </a:r>
            <a:r>
              <a:rPr lang="de-DE" dirty="0"/>
              <a:t> </a:t>
            </a:r>
            <a:r>
              <a:rPr lang="de-DE" dirty="0" err="1"/>
              <a:t>of</a:t>
            </a:r>
            <a:r>
              <a:rPr lang="de-DE" dirty="0"/>
              <a:t> IO-Link </a:t>
            </a:r>
            <a:r>
              <a:rPr lang="de-DE" dirty="0" err="1"/>
              <a:t>Safety</a:t>
            </a:r>
            <a:r>
              <a:rPr lang="de-DE" dirty="0"/>
              <a:t> do not </a:t>
            </a:r>
            <a:r>
              <a:rPr lang="de-DE" dirty="0" err="1"/>
              <a:t>take</a:t>
            </a:r>
            <a:r>
              <a:rPr lang="de-DE" dirty="0"/>
              <a:t> </a:t>
            </a:r>
            <a:r>
              <a:rPr lang="de-DE" dirty="0" err="1"/>
              <a:t>any</a:t>
            </a:r>
            <a:r>
              <a:rPr lang="de-DE" dirty="0"/>
              <a:t> </a:t>
            </a:r>
            <a:r>
              <a:rPr lang="de-DE" dirty="0" err="1"/>
              <a:t>benefits</a:t>
            </a:r>
            <a:r>
              <a:rPr lang="de-DE" dirty="0"/>
              <a:t> </a:t>
            </a:r>
            <a:r>
              <a:rPr lang="de-DE" dirty="0" err="1"/>
              <a:t>from</a:t>
            </a:r>
            <a:r>
              <a:rPr lang="de-DE" dirty="0"/>
              <a:t> </a:t>
            </a:r>
            <a:r>
              <a:rPr lang="de-DE" dirty="0" err="1"/>
              <a:t>the</a:t>
            </a:r>
            <a:r>
              <a:rPr lang="de-DE" dirty="0"/>
              <a:t> </a:t>
            </a:r>
            <a:r>
              <a:rPr lang="de-DE" dirty="0" err="1"/>
              <a:t>error</a:t>
            </a:r>
            <a:r>
              <a:rPr lang="de-DE" dirty="0"/>
              <a:t> </a:t>
            </a:r>
            <a:r>
              <a:rPr lang="de-DE" dirty="0" err="1"/>
              <a:t>detection</a:t>
            </a:r>
            <a:r>
              <a:rPr lang="de-DE" dirty="0"/>
              <a:t> </a:t>
            </a:r>
            <a:r>
              <a:rPr lang="de-DE" dirty="0" err="1"/>
              <a:t>mechanisms</a:t>
            </a:r>
            <a:r>
              <a:rPr lang="de-DE" dirty="0"/>
              <a:t> </a:t>
            </a:r>
            <a:r>
              <a:rPr lang="de-DE" dirty="0" err="1"/>
              <a:t>of</a:t>
            </a:r>
            <a:r>
              <a:rPr lang="de-DE" dirty="0"/>
              <a:t> </a:t>
            </a:r>
            <a:r>
              <a:rPr lang="de-DE" dirty="0" err="1"/>
              <a:t>the</a:t>
            </a:r>
            <a:r>
              <a:rPr lang="de-DE" dirty="0"/>
              <a:t> "</a:t>
            </a:r>
            <a:r>
              <a:rPr lang="de-DE" dirty="0" err="1"/>
              <a:t>black</a:t>
            </a:r>
            <a:r>
              <a:rPr lang="de-DE" dirty="0"/>
              <a:t> </a:t>
            </a:r>
            <a:r>
              <a:rPr lang="de-DE" dirty="0" err="1"/>
              <a:t>channel</a:t>
            </a:r>
            <a:r>
              <a:rPr lang="de-DE" dirty="0"/>
              <a:t>".</a:t>
            </a:r>
          </a:p>
          <a:p>
            <a:r>
              <a:rPr lang="de-DE" dirty="0"/>
              <a:t>On FS-</a:t>
            </a:r>
            <a:r>
              <a:rPr lang="de-DE" dirty="0" err="1"/>
              <a:t>Device's</a:t>
            </a:r>
            <a:r>
              <a:rPr lang="de-DE" dirty="0"/>
              <a:t> </a:t>
            </a:r>
            <a:r>
              <a:rPr lang="de-DE" dirty="0" err="1"/>
              <a:t>side</a:t>
            </a:r>
            <a:r>
              <a:rPr lang="de-DE" dirty="0"/>
              <a:t>, </a:t>
            </a:r>
            <a:r>
              <a:rPr lang="de-DE" dirty="0" err="1"/>
              <a:t>the</a:t>
            </a:r>
            <a:r>
              <a:rPr lang="de-DE" dirty="0"/>
              <a:t> </a:t>
            </a:r>
            <a:r>
              <a:rPr lang="de-DE" dirty="0" err="1"/>
              <a:t>safety</a:t>
            </a:r>
            <a:r>
              <a:rPr lang="de-DE" dirty="0"/>
              <a:t> </a:t>
            </a:r>
            <a:r>
              <a:rPr lang="de-DE" dirty="0" err="1"/>
              <a:t>application</a:t>
            </a:r>
            <a:r>
              <a:rPr lang="de-DE" dirty="0"/>
              <a:t> </a:t>
            </a:r>
            <a:r>
              <a:rPr lang="de-DE" dirty="0" err="1"/>
              <a:t>corresponds</a:t>
            </a:r>
            <a:r>
              <a:rPr lang="de-DE" dirty="0"/>
              <a:t> </a:t>
            </a:r>
            <a:r>
              <a:rPr lang="de-DE" dirty="0" err="1"/>
              <a:t>to</a:t>
            </a:r>
            <a:r>
              <a:rPr lang="de-DE" dirty="0"/>
              <a:t> </a:t>
            </a:r>
            <a:r>
              <a:rPr lang="de-DE" dirty="0" err="1"/>
              <a:t>the</a:t>
            </a:r>
            <a:r>
              <a:rPr lang="de-DE" dirty="0"/>
              <a:t> </a:t>
            </a:r>
            <a:r>
              <a:rPr lang="de-DE" dirty="0" err="1"/>
              <a:t>firmware</a:t>
            </a:r>
            <a:r>
              <a:rPr lang="de-DE" dirty="0"/>
              <a:t> </a:t>
            </a:r>
            <a:r>
              <a:rPr lang="de-DE" dirty="0" err="1"/>
              <a:t>of</a:t>
            </a:r>
            <a:r>
              <a:rPr lang="de-DE" dirty="0"/>
              <a:t> </a:t>
            </a:r>
            <a:r>
              <a:rPr lang="de-DE" dirty="0" err="1"/>
              <a:t>the</a:t>
            </a:r>
            <a:r>
              <a:rPr lang="de-DE" dirty="0"/>
              <a:t> </a:t>
            </a:r>
            <a:r>
              <a:rPr lang="de-DE" dirty="0" err="1"/>
              <a:t>safety</a:t>
            </a:r>
            <a:r>
              <a:rPr lang="de-DE" dirty="0"/>
              <a:t> </a:t>
            </a:r>
            <a:r>
              <a:rPr lang="de-DE" dirty="0" err="1"/>
              <a:t>technology</a:t>
            </a:r>
            <a:r>
              <a:rPr lang="de-DE" dirty="0"/>
              <a:t> such </a:t>
            </a:r>
            <a:r>
              <a:rPr lang="de-DE" dirty="0" err="1"/>
              <a:t>as</a:t>
            </a:r>
            <a:r>
              <a:rPr lang="de-DE" dirty="0"/>
              <a:t> light </a:t>
            </a:r>
            <a:r>
              <a:rPr lang="de-DE" dirty="0" err="1"/>
              <a:t>curtain</a:t>
            </a:r>
            <a:r>
              <a:rPr lang="de-DE" dirty="0"/>
              <a:t>, </a:t>
            </a:r>
            <a:r>
              <a:rPr lang="de-DE" dirty="0" err="1"/>
              <a:t>laser</a:t>
            </a:r>
            <a:r>
              <a:rPr lang="de-DE" dirty="0"/>
              <a:t> </a:t>
            </a:r>
            <a:r>
              <a:rPr lang="de-DE" dirty="0" err="1"/>
              <a:t>scanner</a:t>
            </a:r>
            <a:r>
              <a:rPr lang="de-DE" dirty="0"/>
              <a:t>, </a:t>
            </a:r>
            <a:r>
              <a:rPr lang="de-DE" dirty="0" err="1"/>
              <a:t>strain</a:t>
            </a:r>
            <a:r>
              <a:rPr lang="de-DE" dirty="0"/>
              <a:t>, </a:t>
            </a:r>
            <a:r>
              <a:rPr lang="de-DE" dirty="0" err="1"/>
              <a:t>pressure</a:t>
            </a:r>
            <a:r>
              <a:rPr lang="de-DE" dirty="0"/>
              <a:t> </a:t>
            </a:r>
            <a:r>
              <a:rPr lang="de-DE" dirty="0" err="1"/>
              <a:t>or</a:t>
            </a:r>
            <a:r>
              <a:rPr lang="de-DE" dirty="0"/>
              <a:t> </a:t>
            </a:r>
            <a:r>
              <a:rPr lang="de-DE" dirty="0" err="1"/>
              <a:t>temperature</a:t>
            </a:r>
            <a:r>
              <a:rPr lang="de-DE" dirty="0"/>
              <a:t> </a:t>
            </a:r>
            <a:r>
              <a:rPr lang="de-DE" dirty="0" err="1"/>
              <a:t>transmitters</a:t>
            </a:r>
            <a:r>
              <a:rPr lang="de-DE" dirty="0"/>
              <a:t>, etc. </a:t>
            </a:r>
          </a:p>
          <a:p>
            <a:r>
              <a:rPr lang="de-DE" dirty="0"/>
              <a:t>On FS-</a:t>
            </a:r>
            <a:r>
              <a:rPr lang="de-DE" dirty="0" err="1"/>
              <a:t>Master's</a:t>
            </a:r>
            <a:r>
              <a:rPr lang="de-DE" dirty="0"/>
              <a:t> </a:t>
            </a:r>
            <a:r>
              <a:rPr lang="de-DE" dirty="0" err="1"/>
              <a:t>side</a:t>
            </a:r>
            <a:r>
              <a:rPr lang="de-DE" dirty="0"/>
              <a:t>, </a:t>
            </a:r>
            <a:r>
              <a:rPr lang="de-DE" dirty="0" err="1"/>
              <a:t>the</a:t>
            </a:r>
            <a:r>
              <a:rPr lang="de-DE" dirty="0"/>
              <a:t> </a:t>
            </a:r>
            <a:r>
              <a:rPr lang="de-DE" dirty="0" err="1"/>
              <a:t>safety</a:t>
            </a:r>
            <a:r>
              <a:rPr lang="de-DE" dirty="0"/>
              <a:t> </a:t>
            </a:r>
            <a:r>
              <a:rPr lang="de-DE" dirty="0" err="1"/>
              <a:t>application</a:t>
            </a:r>
            <a:r>
              <a:rPr lang="de-DE" dirty="0"/>
              <a:t> </a:t>
            </a:r>
            <a:r>
              <a:rPr lang="de-DE" dirty="0" err="1"/>
              <a:t>is</a:t>
            </a:r>
            <a:r>
              <a:rPr lang="de-DE" dirty="0"/>
              <a:t> </a:t>
            </a:r>
            <a:r>
              <a:rPr lang="de-DE" dirty="0" err="1"/>
              <a:t>usually</a:t>
            </a:r>
            <a:r>
              <a:rPr lang="de-DE" dirty="0"/>
              <a:t> a </a:t>
            </a:r>
            <a:r>
              <a:rPr lang="de-DE" dirty="0" err="1"/>
              <a:t>gateway</a:t>
            </a:r>
            <a:r>
              <a:rPr lang="de-DE" dirty="0"/>
              <a:t> </a:t>
            </a:r>
            <a:r>
              <a:rPr lang="de-DE" dirty="0" err="1"/>
              <a:t>to</a:t>
            </a:r>
            <a:r>
              <a:rPr lang="de-DE" dirty="0"/>
              <a:t> an FSCP (</a:t>
            </a:r>
            <a:r>
              <a:rPr lang="de-DE" dirty="0" err="1"/>
              <a:t>safety</a:t>
            </a:r>
            <a:r>
              <a:rPr lang="de-DE" dirty="0"/>
              <a:t> PLC) </a:t>
            </a:r>
            <a:r>
              <a:rPr lang="de-DE" dirty="0" err="1"/>
              <a:t>or</a:t>
            </a:r>
            <a:r>
              <a:rPr lang="de-DE" dirty="0"/>
              <a:t> </a:t>
            </a:r>
            <a:r>
              <a:rPr lang="de-DE" dirty="0" err="1"/>
              <a:t>embedded</a:t>
            </a:r>
            <a:r>
              <a:rPr lang="de-DE" dirty="0"/>
              <a:t> </a:t>
            </a:r>
            <a:r>
              <a:rPr lang="de-DE" dirty="0" err="1"/>
              <a:t>safety</a:t>
            </a:r>
            <a:r>
              <a:rPr lang="de-DE" dirty="0"/>
              <a:t> </a:t>
            </a:r>
            <a:r>
              <a:rPr lang="de-DE" dirty="0" err="1"/>
              <a:t>system</a:t>
            </a:r>
            <a:r>
              <a:rPr lang="de-DE" dirty="0"/>
              <a:t>.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26</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Top </a:t>
            </a:r>
            <a:r>
              <a:rPr lang="de-DE" dirty="0" err="1"/>
              <a:t>figure</a:t>
            </a:r>
            <a:r>
              <a:rPr lang="de-DE" dirty="0"/>
              <a:t> </a:t>
            </a:r>
            <a:r>
              <a:rPr lang="de-DE" dirty="0" err="1"/>
              <a:t>demontrates</a:t>
            </a:r>
            <a:r>
              <a:rPr lang="de-DE" dirty="0"/>
              <a:t> an IO-Link </a:t>
            </a:r>
            <a:r>
              <a:rPr lang="de-DE" dirty="0" err="1"/>
              <a:t>Safety</a:t>
            </a:r>
            <a:r>
              <a:rPr lang="de-DE" dirty="0"/>
              <a:t> </a:t>
            </a:r>
            <a:r>
              <a:rPr lang="de-DE" dirty="0" err="1"/>
              <a:t>message</a:t>
            </a:r>
            <a:r>
              <a:rPr lang="de-DE" dirty="0"/>
              <a:t> </a:t>
            </a:r>
            <a:r>
              <a:rPr lang="de-DE" dirty="0" err="1"/>
              <a:t>from</a:t>
            </a:r>
            <a:r>
              <a:rPr lang="de-DE" dirty="0"/>
              <a:t> </a:t>
            </a:r>
            <a:r>
              <a:rPr lang="de-DE" dirty="0" err="1"/>
              <a:t>the</a:t>
            </a:r>
            <a:r>
              <a:rPr lang="de-DE" dirty="0"/>
              <a:t> FS-Master </a:t>
            </a:r>
            <a:r>
              <a:rPr lang="de-DE" dirty="0" err="1"/>
              <a:t>to</a:t>
            </a:r>
            <a:r>
              <a:rPr lang="de-DE" dirty="0"/>
              <a:t> </a:t>
            </a:r>
            <a:r>
              <a:rPr lang="de-DE" dirty="0" err="1"/>
              <a:t>the</a:t>
            </a:r>
            <a:r>
              <a:rPr lang="de-DE" dirty="0"/>
              <a:t> FS-Device. </a:t>
            </a:r>
            <a:r>
              <a:rPr lang="de-DE" dirty="0" err="1"/>
              <a:t>It</a:t>
            </a:r>
            <a:r>
              <a:rPr lang="de-DE" dirty="0"/>
              <a:t> </a:t>
            </a:r>
            <a:r>
              <a:rPr lang="de-DE" dirty="0" err="1"/>
              <a:t>starts</a:t>
            </a:r>
            <a:r>
              <a:rPr lang="de-DE" dirty="0"/>
              <a:t> </a:t>
            </a:r>
            <a:r>
              <a:rPr lang="de-DE" dirty="0" err="1"/>
              <a:t>with</a:t>
            </a:r>
            <a:r>
              <a:rPr lang="de-DE" dirty="0"/>
              <a:t> </a:t>
            </a:r>
            <a:r>
              <a:rPr lang="de-DE" dirty="0" err="1"/>
              <a:t>the</a:t>
            </a:r>
            <a:r>
              <a:rPr lang="de-DE" dirty="0"/>
              <a:t> </a:t>
            </a:r>
            <a:r>
              <a:rPr lang="de-DE" dirty="0" err="1"/>
              <a:t>output</a:t>
            </a:r>
            <a:r>
              <a:rPr lang="de-DE" dirty="0"/>
              <a:t> </a:t>
            </a:r>
            <a:r>
              <a:rPr lang="de-DE" dirty="0" err="1"/>
              <a:t>safety</a:t>
            </a:r>
            <a:r>
              <a:rPr lang="de-DE" dirty="0"/>
              <a:t> </a:t>
            </a:r>
            <a:r>
              <a:rPr lang="de-DE" dirty="0" err="1"/>
              <a:t>data</a:t>
            </a:r>
            <a:r>
              <a:rPr lang="de-DE" dirty="0"/>
              <a:t>, </a:t>
            </a:r>
            <a:r>
              <a:rPr lang="de-DE" dirty="0" err="1"/>
              <a:t>followed</a:t>
            </a:r>
            <a:r>
              <a:rPr lang="de-DE" dirty="0"/>
              <a:t> </a:t>
            </a:r>
            <a:r>
              <a:rPr lang="de-DE" dirty="0" err="1"/>
              <a:t>by</a:t>
            </a:r>
            <a:r>
              <a:rPr lang="de-DE" dirty="0"/>
              <a:t> </a:t>
            </a:r>
            <a:r>
              <a:rPr lang="de-DE" dirty="0" err="1"/>
              <a:t>the</a:t>
            </a:r>
            <a:r>
              <a:rPr lang="de-DE" dirty="0"/>
              <a:t> </a:t>
            </a:r>
            <a:r>
              <a:rPr lang="de-DE" dirty="0" err="1"/>
              <a:t>port</a:t>
            </a:r>
            <a:r>
              <a:rPr lang="de-DE" dirty="0"/>
              <a:t> </a:t>
            </a:r>
            <a:r>
              <a:rPr lang="de-DE" dirty="0" err="1"/>
              <a:t>number</a:t>
            </a:r>
            <a:r>
              <a:rPr lang="de-DE" dirty="0"/>
              <a:t> </a:t>
            </a:r>
            <a:r>
              <a:rPr lang="de-DE" dirty="0" err="1"/>
              <a:t>of</a:t>
            </a:r>
            <a:r>
              <a:rPr lang="de-DE" dirty="0"/>
              <a:t> </a:t>
            </a:r>
            <a:r>
              <a:rPr lang="de-DE" dirty="0" err="1"/>
              <a:t>the</a:t>
            </a:r>
            <a:r>
              <a:rPr lang="de-DE" dirty="0"/>
              <a:t> FS-Master, </a:t>
            </a:r>
            <a:r>
              <a:rPr lang="de-DE" dirty="0" err="1"/>
              <a:t>followed</a:t>
            </a:r>
            <a:r>
              <a:rPr lang="de-DE" dirty="0"/>
              <a:t> </a:t>
            </a:r>
            <a:r>
              <a:rPr lang="de-DE" dirty="0" err="1"/>
              <a:t>by</a:t>
            </a:r>
            <a:r>
              <a:rPr lang="de-DE" dirty="0"/>
              <a:t> a </a:t>
            </a:r>
            <a:r>
              <a:rPr lang="de-DE" dirty="0" err="1"/>
              <a:t>control</a:t>
            </a:r>
            <a:r>
              <a:rPr lang="de-DE" dirty="0"/>
              <a:t> </a:t>
            </a:r>
            <a:r>
              <a:rPr lang="de-DE" dirty="0" err="1"/>
              <a:t>byte</a:t>
            </a:r>
            <a:r>
              <a:rPr lang="de-DE" dirty="0"/>
              <a:t> </a:t>
            </a:r>
            <a:r>
              <a:rPr lang="de-DE" dirty="0" err="1"/>
              <a:t>including</a:t>
            </a:r>
            <a:r>
              <a:rPr lang="de-DE" dirty="0"/>
              <a:t> a 3-bit </a:t>
            </a:r>
            <a:r>
              <a:rPr lang="de-DE" dirty="0" err="1"/>
              <a:t>counter</a:t>
            </a:r>
            <a:r>
              <a:rPr lang="de-DE" dirty="0"/>
              <a:t> </a:t>
            </a:r>
            <a:r>
              <a:rPr lang="de-DE" dirty="0" err="1"/>
              <a:t>value</a:t>
            </a:r>
            <a:r>
              <a:rPr lang="de-DE" dirty="0"/>
              <a:t>, </a:t>
            </a:r>
            <a:r>
              <a:rPr lang="de-DE" dirty="0" err="1"/>
              <a:t>followed</a:t>
            </a:r>
            <a:r>
              <a:rPr lang="de-DE" dirty="0"/>
              <a:t> </a:t>
            </a:r>
            <a:r>
              <a:rPr lang="de-DE" dirty="0" err="1"/>
              <a:t>by</a:t>
            </a:r>
            <a:r>
              <a:rPr lang="de-DE" dirty="0"/>
              <a:t> a CRC </a:t>
            </a:r>
            <a:r>
              <a:rPr lang="de-DE" dirty="0" err="1"/>
              <a:t>signature</a:t>
            </a:r>
            <a:r>
              <a:rPr lang="de-DE" dirty="0"/>
              <a:t> </a:t>
            </a:r>
            <a:r>
              <a:rPr lang="de-DE" dirty="0" err="1"/>
              <a:t>across</a:t>
            </a:r>
            <a:r>
              <a:rPr lang="de-DE" dirty="0"/>
              <a:t> all </a:t>
            </a:r>
            <a:r>
              <a:rPr lang="de-DE" dirty="0" err="1"/>
              <a:t>yellow</a:t>
            </a:r>
            <a:r>
              <a:rPr lang="de-DE" dirty="0"/>
              <a:t> </a:t>
            </a:r>
            <a:r>
              <a:rPr lang="de-DE" dirty="0" err="1"/>
              <a:t>marked</a:t>
            </a:r>
            <a:r>
              <a:rPr lang="de-DE" dirty="0"/>
              <a:t> </a:t>
            </a:r>
            <a:r>
              <a:rPr lang="de-DE" dirty="0" err="1"/>
              <a:t>parts</a:t>
            </a:r>
            <a:r>
              <a:rPr lang="de-DE" dirty="0"/>
              <a:t>. Non-</a:t>
            </a:r>
            <a:r>
              <a:rPr lang="de-DE" dirty="0" err="1"/>
              <a:t>safety</a:t>
            </a:r>
            <a:r>
              <a:rPr lang="de-DE" dirty="0"/>
              <a:t> </a:t>
            </a:r>
            <a:r>
              <a:rPr lang="de-DE" dirty="0" err="1"/>
              <a:t>process</a:t>
            </a:r>
            <a:r>
              <a:rPr lang="de-DE" dirty="0"/>
              <a:t> </a:t>
            </a:r>
            <a:r>
              <a:rPr lang="de-DE" dirty="0" err="1"/>
              <a:t>data</a:t>
            </a:r>
            <a:r>
              <a:rPr lang="de-DE" dirty="0"/>
              <a:t> </a:t>
            </a:r>
            <a:r>
              <a:rPr lang="de-DE" dirty="0" err="1"/>
              <a:t>can</a:t>
            </a:r>
            <a:r>
              <a:rPr lang="de-DE" dirty="0"/>
              <a:t> </a:t>
            </a:r>
            <a:r>
              <a:rPr lang="de-DE" dirty="0" err="1"/>
              <a:t>be</a:t>
            </a:r>
            <a:r>
              <a:rPr lang="de-DE" dirty="0"/>
              <a:t> </a:t>
            </a:r>
            <a:r>
              <a:rPr lang="de-DE" dirty="0" err="1"/>
              <a:t>attached</a:t>
            </a:r>
            <a:r>
              <a:rPr lang="de-DE" dirty="0"/>
              <a:t> at </a:t>
            </a:r>
            <a:r>
              <a:rPr lang="de-DE" dirty="0" err="1"/>
              <a:t>the</a:t>
            </a:r>
            <a:r>
              <a:rPr lang="de-DE" dirty="0"/>
              <a:t> end. </a:t>
            </a:r>
            <a:r>
              <a:rPr lang="de-DE" dirty="0" err="1"/>
              <a:t>Their</a:t>
            </a:r>
            <a:r>
              <a:rPr lang="de-DE" dirty="0"/>
              <a:t> </a:t>
            </a:r>
            <a:r>
              <a:rPr lang="de-DE" dirty="0" err="1"/>
              <a:t>length</a:t>
            </a:r>
            <a:r>
              <a:rPr lang="de-DE" dirty="0"/>
              <a:t> </a:t>
            </a:r>
            <a:r>
              <a:rPr lang="de-DE" dirty="0" err="1"/>
              <a:t>depends</a:t>
            </a:r>
            <a:r>
              <a:rPr lang="de-DE" dirty="0"/>
              <a:t> on </a:t>
            </a:r>
            <a:r>
              <a:rPr lang="de-DE" dirty="0" err="1"/>
              <a:t>the</a:t>
            </a:r>
            <a:r>
              <a:rPr lang="de-DE" dirty="0"/>
              <a:t> </a:t>
            </a:r>
            <a:r>
              <a:rPr lang="de-DE" dirty="0" err="1"/>
              <a:t>length</a:t>
            </a:r>
            <a:r>
              <a:rPr lang="de-DE" dirty="0"/>
              <a:t> </a:t>
            </a:r>
            <a:r>
              <a:rPr lang="de-DE" dirty="0" err="1"/>
              <a:t>of</a:t>
            </a:r>
            <a:r>
              <a:rPr lang="de-DE" dirty="0"/>
              <a:t> </a:t>
            </a:r>
            <a:r>
              <a:rPr lang="de-DE" dirty="0" err="1"/>
              <a:t>the</a:t>
            </a:r>
            <a:r>
              <a:rPr lang="de-DE" dirty="0"/>
              <a:t> </a:t>
            </a:r>
            <a:r>
              <a:rPr lang="de-DE" dirty="0" err="1"/>
              <a:t>yellow</a:t>
            </a:r>
            <a:r>
              <a:rPr lang="de-DE" dirty="0"/>
              <a:t> part.</a:t>
            </a:r>
          </a:p>
          <a:p>
            <a:r>
              <a:rPr lang="de-DE" dirty="0" err="1"/>
              <a:t>Two</a:t>
            </a:r>
            <a:r>
              <a:rPr lang="de-DE" dirty="0"/>
              <a:t> </a:t>
            </a:r>
            <a:r>
              <a:rPr lang="de-DE" dirty="0" err="1"/>
              <a:t>protocol</a:t>
            </a:r>
            <a:r>
              <a:rPr lang="de-DE" dirty="0"/>
              <a:t> </a:t>
            </a:r>
            <a:r>
              <a:rPr lang="de-DE" dirty="0" err="1"/>
              <a:t>modes</a:t>
            </a:r>
            <a:r>
              <a:rPr lang="de-DE" dirty="0"/>
              <a:t> </a:t>
            </a:r>
            <a:r>
              <a:rPr lang="de-DE" dirty="0" err="1"/>
              <a:t>are</a:t>
            </a:r>
            <a:r>
              <a:rPr lang="de-DE" dirty="0"/>
              <a:t> </a:t>
            </a:r>
            <a:r>
              <a:rPr lang="de-DE" dirty="0" err="1"/>
              <a:t>possible</a:t>
            </a:r>
            <a:r>
              <a:rPr lang="de-DE" dirty="0"/>
              <a:t>:</a:t>
            </a:r>
          </a:p>
          <a:p>
            <a:pPr marL="228600" indent="-228600">
              <a:buAutoNum type="alphaLcParenR"/>
            </a:pPr>
            <a:r>
              <a:rPr lang="de-DE" dirty="0"/>
              <a:t>Short </a:t>
            </a:r>
            <a:r>
              <a:rPr lang="de-DE" dirty="0" err="1"/>
              <a:t>process</a:t>
            </a:r>
            <a:r>
              <a:rPr lang="de-DE" dirty="0"/>
              <a:t> </a:t>
            </a:r>
            <a:r>
              <a:rPr lang="de-DE" dirty="0" err="1"/>
              <a:t>data</a:t>
            </a:r>
            <a:r>
              <a:rPr lang="de-DE" dirty="0"/>
              <a:t> 0 </a:t>
            </a:r>
            <a:r>
              <a:rPr lang="de-DE" dirty="0" err="1"/>
              <a:t>to</a:t>
            </a:r>
            <a:r>
              <a:rPr lang="de-DE" dirty="0"/>
              <a:t> 3 </a:t>
            </a:r>
            <a:r>
              <a:rPr lang="de-DE" dirty="0" err="1"/>
              <a:t>octets</a:t>
            </a:r>
            <a:r>
              <a:rPr lang="de-DE" dirty="0"/>
              <a:t> </a:t>
            </a:r>
            <a:r>
              <a:rPr lang="de-DE" dirty="0" err="1"/>
              <a:t>with</a:t>
            </a:r>
            <a:r>
              <a:rPr lang="de-DE" dirty="0"/>
              <a:t> a CRC </a:t>
            </a:r>
            <a:r>
              <a:rPr lang="de-DE" dirty="0" err="1"/>
              <a:t>signature</a:t>
            </a:r>
            <a:r>
              <a:rPr lang="de-DE" dirty="0"/>
              <a:t> </a:t>
            </a:r>
            <a:r>
              <a:rPr lang="de-DE" dirty="0" err="1"/>
              <a:t>of</a:t>
            </a:r>
            <a:r>
              <a:rPr lang="de-DE" dirty="0"/>
              <a:t> 2 </a:t>
            </a:r>
            <a:r>
              <a:rPr lang="de-DE" dirty="0" err="1"/>
              <a:t>octets</a:t>
            </a:r>
            <a:r>
              <a:rPr lang="de-DE" dirty="0"/>
              <a:t> (</a:t>
            </a:r>
            <a:r>
              <a:rPr lang="de-DE" dirty="0" err="1"/>
              <a:t>optimized</a:t>
            </a:r>
            <a:r>
              <a:rPr lang="de-DE" dirty="0"/>
              <a:t> </a:t>
            </a:r>
            <a:r>
              <a:rPr lang="de-DE" dirty="0" err="1"/>
              <a:t>for</a:t>
            </a:r>
            <a:r>
              <a:rPr lang="de-DE" dirty="0"/>
              <a:t> fast </a:t>
            </a:r>
            <a:r>
              <a:rPr lang="de-DE" dirty="0" err="1"/>
              <a:t>operation</a:t>
            </a:r>
            <a:r>
              <a:rPr lang="de-DE" dirty="0"/>
              <a:t>)</a:t>
            </a:r>
          </a:p>
          <a:p>
            <a:pPr marL="228600" indent="-228600">
              <a:buAutoNum type="alphaLcParenR"/>
            </a:pPr>
            <a:r>
              <a:rPr lang="de-DE" dirty="0" err="1"/>
              <a:t>Longer</a:t>
            </a:r>
            <a:r>
              <a:rPr lang="de-DE" dirty="0"/>
              <a:t> </a:t>
            </a:r>
            <a:r>
              <a:rPr lang="de-DE" dirty="0" err="1"/>
              <a:t>process</a:t>
            </a:r>
            <a:r>
              <a:rPr lang="de-DE" dirty="0"/>
              <a:t> </a:t>
            </a:r>
            <a:r>
              <a:rPr lang="de-DE" dirty="0" err="1"/>
              <a:t>data</a:t>
            </a:r>
            <a:r>
              <a:rPr lang="de-DE" dirty="0"/>
              <a:t> 0 </a:t>
            </a:r>
            <a:r>
              <a:rPr lang="de-DE" dirty="0" err="1"/>
              <a:t>to</a:t>
            </a:r>
            <a:r>
              <a:rPr lang="de-DE" dirty="0"/>
              <a:t> 25 </a:t>
            </a:r>
            <a:r>
              <a:rPr lang="de-DE" dirty="0" err="1"/>
              <a:t>octets</a:t>
            </a:r>
            <a:r>
              <a:rPr lang="de-DE" dirty="0"/>
              <a:t> </a:t>
            </a:r>
            <a:r>
              <a:rPr lang="de-DE" dirty="0" err="1"/>
              <a:t>with</a:t>
            </a:r>
            <a:r>
              <a:rPr lang="de-DE" dirty="0"/>
              <a:t> a CRC </a:t>
            </a:r>
            <a:r>
              <a:rPr lang="de-DE" dirty="0" err="1"/>
              <a:t>signature</a:t>
            </a:r>
            <a:r>
              <a:rPr lang="de-DE" dirty="0"/>
              <a:t> </a:t>
            </a:r>
            <a:r>
              <a:rPr lang="de-DE" dirty="0" err="1"/>
              <a:t>of</a:t>
            </a:r>
            <a:r>
              <a:rPr lang="de-DE" dirty="0"/>
              <a:t> 4 </a:t>
            </a:r>
            <a:r>
              <a:rPr lang="de-DE" dirty="0" err="1"/>
              <a:t>octets</a:t>
            </a:r>
            <a:endParaRPr lang="de-DE" dirty="0"/>
          </a:p>
          <a:p>
            <a:endParaRPr lang="de-DE" dirty="0"/>
          </a:p>
          <a:p>
            <a:r>
              <a:rPr lang="de-DE" dirty="0"/>
              <a:t>The IO-Link </a:t>
            </a:r>
            <a:r>
              <a:rPr lang="de-DE" dirty="0" err="1"/>
              <a:t>Safety</a:t>
            </a:r>
            <a:r>
              <a:rPr lang="de-DE" dirty="0"/>
              <a:t> </a:t>
            </a:r>
            <a:r>
              <a:rPr lang="de-DE" dirty="0" err="1"/>
              <a:t>message</a:t>
            </a:r>
            <a:r>
              <a:rPr lang="de-DE" dirty="0"/>
              <a:t> </a:t>
            </a:r>
            <a:r>
              <a:rPr lang="de-DE" dirty="0" err="1"/>
              <a:t>from</a:t>
            </a:r>
            <a:r>
              <a:rPr lang="de-DE" dirty="0"/>
              <a:t> FS-Device </a:t>
            </a:r>
            <a:r>
              <a:rPr lang="de-DE" dirty="0" err="1"/>
              <a:t>to</a:t>
            </a:r>
            <a:r>
              <a:rPr lang="de-DE" dirty="0"/>
              <a:t> FS-Master </a:t>
            </a:r>
            <a:r>
              <a:rPr lang="de-DE" dirty="0" err="1"/>
              <a:t>corresponds</a:t>
            </a:r>
            <a:r>
              <a:rPr lang="de-DE" dirty="0"/>
              <a:t> </a:t>
            </a:r>
            <a:r>
              <a:rPr lang="de-DE" dirty="0" err="1"/>
              <a:t>to</a:t>
            </a:r>
            <a:r>
              <a:rPr lang="de-DE" dirty="0"/>
              <a:t> </a:t>
            </a:r>
            <a:r>
              <a:rPr lang="de-DE" dirty="0" err="1"/>
              <a:t>the</a:t>
            </a:r>
            <a:r>
              <a:rPr lang="de-DE" dirty="0"/>
              <a:t> </a:t>
            </a:r>
            <a:r>
              <a:rPr lang="de-DE" dirty="0" err="1"/>
              <a:t>message</a:t>
            </a:r>
            <a:r>
              <a:rPr lang="de-DE" dirty="0"/>
              <a:t> </a:t>
            </a:r>
            <a:r>
              <a:rPr lang="de-DE" dirty="0" err="1"/>
              <a:t>from</a:t>
            </a:r>
            <a:r>
              <a:rPr lang="de-DE" dirty="0"/>
              <a:t> </a:t>
            </a:r>
            <a:r>
              <a:rPr lang="de-DE" dirty="0" err="1"/>
              <a:t>the</a:t>
            </a:r>
            <a:r>
              <a:rPr lang="de-DE" dirty="0"/>
              <a:t> FS-Master </a:t>
            </a:r>
            <a:r>
              <a:rPr lang="de-DE" dirty="0" err="1"/>
              <a:t>except</a:t>
            </a:r>
            <a:r>
              <a:rPr lang="de-DE" dirty="0"/>
              <a:t> </a:t>
            </a:r>
            <a:r>
              <a:rPr lang="de-DE" dirty="0" err="1"/>
              <a:t>for</a:t>
            </a:r>
            <a:r>
              <a:rPr lang="de-DE" dirty="0"/>
              <a:t>:</a:t>
            </a:r>
          </a:p>
          <a:p>
            <a:pPr marL="228600" indent="-228600">
              <a:buAutoNum type="alphaUcParenR"/>
            </a:pPr>
            <a:r>
              <a:rPr lang="de-DE" dirty="0"/>
              <a:t>Counter </a:t>
            </a:r>
            <a:r>
              <a:rPr lang="de-DE" dirty="0" err="1"/>
              <a:t>value</a:t>
            </a:r>
            <a:r>
              <a:rPr lang="de-DE" dirty="0"/>
              <a:t> </a:t>
            </a:r>
            <a:r>
              <a:rPr lang="de-DE" dirty="0" err="1"/>
              <a:t>is</a:t>
            </a:r>
            <a:r>
              <a:rPr lang="de-DE" dirty="0"/>
              <a:t> </a:t>
            </a:r>
            <a:r>
              <a:rPr lang="de-DE" dirty="0" err="1"/>
              <a:t>inverted</a:t>
            </a:r>
            <a:endParaRPr lang="de-DE" dirty="0"/>
          </a:p>
          <a:p>
            <a:pPr marL="228600" indent="-228600">
              <a:buAutoNum type="alphaUcParenR"/>
            </a:pPr>
            <a:r>
              <a:rPr lang="de-DE" dirty="0"/>
              <a:t>Port </a:t>
            </a:r>
            <a:r>
              <a:rPr lang="de-DE" dirty="0" err="1"/>
              <a:t>number</a:t>
            </a:r>
            <a:r>
              <a:rPr lang="de-DE" dirty="0"/>
              <a:t> </a:t>
            </a:r>
            <a:r>
              <a:rPr lang="de-DE" dirty="0" err="1"/>
              <a:t>is</a:t>
            </a:r>
            <a:r>
              <a:rPr lang="de-DE" dirty="0"/>
              <a:t> </a:t>
            </a:r>
            <a:r>
              <a:rPr lang="de-DE" dirty="0" err="1"/>
              <a:t>taken</a:t>
            </a:r>
            <a:r>
              <a:rPr lang="de-DE" dirty="0"/>
              <a:t> </a:t>
            </a:r>
            <a:r>
              <a:rPr lang="de-DE" dirty="0" err="1"/>
              <a:t>from</a:t>
            </a:r>
            <a:r>
              <a:rPr lang="de-DE" dirty="0"/>
              <a:t> a </a:t>
            </a:r>
            <a:r>
              <a:rPr lang="de-DE" dirty="0" err="1"/>
              <a:t>stored</a:t>
            </a:r>
            <a:r>
              <a:rPr lang="de-DE" dirty="0"/>
              <a:t> </a:t>
            </a:r>
            <a:r>
              <a:rPr lang="de-DE" dirty="0" err="1"/>
              <a:t>value</a:t>
            </a:r>
            <a:r>
              <a:rPr lang="de-DE" dirty="0"/>
              <a:t> </a:t>
            </a:r>
            <a:r>
              <a:rPr lang="de-DE" dirty="0" err="1"/>
              <a:t>during</a:t>
            </a:r>
            <a:r>
              <a:rPr lang="de-DE" dirty="0"/>
              <a:t> </a:t>
            </a:r>
            <a:r>
              <a:rPr lang="de-DE" dirty="0" err="1"/>
              <a:t>commissioning</a:t>
            </a:r>
            <a:r>
              <a:rPr lang="de-DE" dirty="0"/>
              <a:t> </a:t>
            </a:r>
            <a:r>
              <a:rPr lang="de-DE" dirty="0" err="1"/>
              <a:t>and</a:t>
            </a:r>
            <a:r>
              <a:rPr lang="de-DE" dirty="0"/>
              <a:t> </a:t>
            </a:r>
            <a:r>
              <a:rPr lang="de-DE" dirty="0" err="1"/>
              <a:t>inverted</a:t>
            </a:r>
            <a:r>
              <a:rPr lang="de-DE" dirty="0"/>
              <a:t> also.</a:t>
            </a:r>
          </a:p>
          <a:p>
            <a:r>
              <a:rPr lang="de-DE" dirty="0" err="1"/>
              <a:t>Permitted</a:t>
            </a:r>
            <a:r>
              <a:rPr lang="de-DE" dirty="0"/>
              <a:t> </a:t>
            </a:r>
            <a:r>
              <a:rPr lang="de-DE" dirty="0" err="1"/>
              <a:t>data</a:t>
            </a:r>
            <a:r>
              <a:rPr lang="de-DE" dirty="0"/>
              <a:t> </a:t>
            </a:r>
            <a:r>
              <a:rPr lang="de-DE" dirty="0" err="1"/>
              <a:t>types</a:t>
            </a:r>
            <a:r>
              <a:rPr lang="de-DE" dirty="0"/>
              <a:t> </a:t>
            </a:r>
            <a:r>
              <a:rPr lang="de-DE" dirty="0" err="1"/>
              <a:t>are</a:t>
            </a:r>
            <a:r>
              <a:rPr lang="de-DE" dirty="0"/>
              <a:t> Boolean, Integer16, Integer32, </a:t>
            </a:r>
            <a:r>
              <a:rPr lang="de-DE" dirty="0" err="1"/>
              <a:t>Qualifier</a:t>
            </a:r>
            <a:r>
              <a:rPr lang="de-DE" dirty="0"/>
              <a:t> </a:t>
            </a:r>
          </a:p>
          <a:p>
            <a:r>
              <a:rPr lang="de-DE" dirty="0" err="1"/>
              <a:t>Important</a:t>
            </a:r>
            <a:r>
              <a:rPr lang="de-DE" dirty="0"/>
              <a:t> </a:t>
            </a:r>
            <a:r>
              <a:rPr lang="de-DE" dirty="0" err="1"/>
              <a:t>to</a:t>
            </a:r>
            <a:r>
              <a:rPr lang="de-DE" dirty="0"/>
              <a:t> </a:t>
            </a:r>
            <a:r>
              <a:rPr lang="de-DE" dirty="0" err="1"/>
              <a:t>know</a:t>
            </a:r>
            <a:r>
              <a:rPr lang="de-DE" dirty="0"/>
              <a:t> </a:t>
            </a:r>
            <a:r>
              <a:rPr lang="de-DE" dirty="0" err="1"/>
              <a:t>is</a:t>
            </a:r>
            <a:r>
              <a:rPr lang="de-DE" dirty="0"/>
              <a:t> </a:t>
            </a:r>
            <a:r>
              <a:rPr lang="de-DE" dirty="0" err="1"/>
              <a:t>that</a:t>
            </a:r>
            <a:r>
              <a:rPr lang="de-DE" dirty="0"/>
              <a:t> IO-Link </a:t>
            </a:r>
            <a:r>
              <a:rPr lang="de-DE" dirty="0" err="1"/>
              <a:t>Safety</a:t>
            </a:r>
            <a:r>
              <a:rPr lang="de-DE" dirty="0"/>
              <a:t> </a:t>
            </a:r>
            <a:r>
              <a:rPr lang="de-DE" dirty="0" err="1"/>
              <a:t>uses</a:t>
            </a:r>
            <a:r>
              <a:rPr lang="de-DE" dirty="0"/>
              <a:t> </a:t>
            </a:r>
            <a:r>
              <a:rPr lang="de-DE" dirty="0" err="1"/>
              <a:t>explicitly</a:t>
            </a:r>
            <a:r>
              <a:rPr lang="de-DE" dirty="0"/>
              <a:t> </a:t>
            </a:r>
            <a:r>
              <a:rPr lang="de-DE" dirty="0" err="1"/>
              <a:t>transmitted</a:t>
            </a:r>
            <a:r>
              <a:rPr lang="de-DE" dirty="0"/>
              <a:t> </a:t>
            </a:r>
            <a:r>
              <a:rPr lang="de-DE" dirty="0" err="1"/>
              <a:t>safety</a:t>
            </a:r>
            <a:r>
              <a:rPr lang="de-DE" dirty="0"/>
              <a:t> </a:t>
            </a:r>
            <a:r>
              <a:rPr lang="de-DE" dirty="0" err="1"/>
              <a:t>codes</a:t>
            </a:r>
            <a:r>
              <a:rPr lang="de-DE" dirty="0"/>
              <a:t> (</a:t>
            </a:r>
            <a:r>
              <a:rPr lang="de-DE" dirty="0" err="1"/>
              <a:t>see</a:t>
            </a:r>
            <a:r>
              <a:rPr lang="de-DE" dirty="0"/>
              <a:t> IEC 61784-3).</a:t>
            </a:r>
          </a:p>
          <a:p>
            <a:r>
              <a:rPr lang="de-DE" dirty="0" err="1"/>
              <a:t>Qualifier</a:t>
            </a:r>
            <a:r>
              <a:rPr lang="de-DE" dirty="0"/>
              <a:t> </a:t>
            </a:r>
            <a:r>
              <a:rPr lang="de-DE" dirty="0" err="1"/>
              <a:t>bits</a:t>
            </a:r>
            <a:r>
              <a:rPr lang="de-DE" dirty="0"/>
              <a:t> </a:t>
            </a:r>
            <a:r>
              <a:rPr lang="de-DE" dirty="0" err="1"/>
              <a:t>are</a:t>
            </a:r>
            <a:r>
              <a:rPr lang="de-DE" dirty="0"/>
              <a:t> </a:t>
            </a:r>
            <a:r>
              <a:rPr lang="de-DE" dirty="0" err="1"/>
              <a:t>used</a:t>
            </a:r>
            <a:r>
              <a:rPr lang="de-DE" dirty="0"/>
              <a:t> </a:t>
            </a:r>
            <a:r>
              <a:rPr lang="de-DE" dirty="0" err="1"/>
              <a:t>during</a:t>
            </a:r>
            <a:r>
              <a:rPr lang="de-DE" dirty="0"/>
              <a:t> </a:t>
            </a:r>
            <a:r>
              <a:rPr lang="de-DE" dirty="0" err="1"/>
              <a:t>mapping</a:t>
            </a:r>
            <a:r>
              <a:rPr lang="de-DE" dirty="0"/>
              <a:t> </a:t>
            </a:r>
            <a:r>
              <a:rPr lang="de-DE" dirty="0" err="1"/>
              <a:t>of</a:t>
            </a:r>
            <a:r>
              <a:rPr lang="de-DE" dirty="0"/>
              <a:t> </a:t>
            </a:r>
            <a:r>
              <a:rPr lang="de-DE" dirty="0" err="1"/>
              <a:t>safety</a:t>
            </a:r>
            <a:r>
              <a:rPr lang="de-DE" dirty="0"/>
              <a:t> </a:t>
            </a:r>
            <a:r>
              <a:rPr lang="de-DE" dirty="0" err="1"/>
              <a:t>data</a:t>
            </a:r>
            <a:r>
              <a:rPr lang="de-DE" dirty="0"/>
              <a:t> </a:t>
            </a:r>
            <a:r>
              <a:rPr lang="de-DE" dirty="0" err="1"/>
              <a:t>to</a:t>
            </a:r>
            <a:r>
              <a:rPr lang="de-DE" dirty="0"/>
              <a:t> FSCP </a:t>
            </a:r>
            <a:r>
              <a:rPr lang="de-DE" dirty="0" err="1"/>
              <a:t>layer</a:t>
            </a:r>
            <a:r>
              <a:rPr lang="de-DE" dirty="0"/>
              <a:t>. </a:t>
            </a:r>
            <a:endParaRPr lang="en-US" dirty="0"/>
          </a:p>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27</a:t>
            </a:fld>
            <a:endParaRPr lang="de-DE" dirty="0">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5" y="4447460"/>
            <a:ext cx="6928326" cy="4793152"/>
          </a:xfrm>
        </p:spPr>
        <p:txBody>
          <a:bodyPr/>
          <a:lstStyle/>
          <a:p>
            <a:r>
              <a:rPr lang="de-DE" dirty="0"/>
              <a:t>Regular </a:t>
            </a:r>
            <a:r>
              <a:rPr lang="de-DE" dirty="0" err="1"/>
              <a:t>start-up</a:t>
            </a:r>
            <a:r>
              <a:rPr lang="de-DE" dirty="0"/>
              <a:t> </a:t>
            </a:r>
            <a:r>
              <a:rPr lang="de-DE" dirty="0" err="1"/>
              <a:t>of</a:t>
            </a:r>
            <a:r>
              <a:rPr lang="de-DE" dirty="0"/>
              <a:t> an FS-Device:</a:t>
            </a:r>
          </a:p>
          <a:p>
            <a:pPr marL="228600" indent="-228600">
              <a:buFont typeface="+mj-lt"/>
              <a:buAutoNum type="arabicPeriod"/>
            </a:pPr>
            <a:r>
              <a:rPr lang="de-DE" dirty="0"/>
              <a:t>After power-on </a:t>
            </a:r>
            <a:r>
              <a:rPr lang="de-DE" dirty="0" err="1"/>
              <a:t>the</a:t>
            </a:r>
            <a:r>
              <a:rPr lang="de-DE" dirty="0"/>
              <a:t> FS-Device </a:t>
            </a:r>
            <a:r>
              <a:rPr lang="de-DE" dirty="0" err="1"/>
              <a:t>goes</a:t>
            </a:r>
            <a:r>
              <a:rPr lang="de-DE" dirty="0"/>
              <a:t> </a:t>
            </a:r>
            <a:r>
              <a:rPr lang="de-DE" dirty="0" err="1"/>
              <a:t>into</a:t>
            </a:r>
            <a:r>
              <a:rPr lang="de-DE" dirty="0"/>
              <a:t> SIO </a:t>
            </a:r>
            <a:r>
              <a:rPr lang="de-DE" dirty="0" err="1"/>
              <a:t>mode</a:t>
            </a:r>
            <a:r>
              <a:rPr lang="de-DE" dirty="0"/>
              <a:t>, i.e. </a:t>
            </a:r>
            <a:r>
              <a:rPr lang="de-DE" dirty="0" err="1"/>
              <a:t>the</a:t>
            </a:r>
            <a:r>
              <a:rPr lang="de-DE" dirty="0"/>
              <a:t> </a:t>
            </a:r>
            <a:r>
              <a:rPr lang="de-DE" dirty="0" err="1"/>
              <a:t>signal</a:t>
            </a:r>
            <a:r>
              <a:rPr lang="de-DE" dirty="0"/>
              <a:t> on C/Q (Pin 4 ) </a:t>
            </a:r>
            <a:r>
              <a:rPr lang="de-DE" dirty="0" err="1"/>
              <a:t>is</a:t>
            </a:r>
            <a:r>
              <a:rPr lang="de-DE" dirty="0"/>
              <a:t> </a:t>
            </a:r>
            <a:r>
              <a:rPr lang="de-DE" dirty="0" err="1"/>
              <a:t>either</a:t>
            </a:r>
            <a:r>
              <a:rPr lang="de-DE" dirty="0"/>
              <a:t> "high" </a:t>
            </a:r>
            <a:r>
              <a:rPr lang="de-DE" dirty="0" err="1"/>
              <a:t>or</a:t>
            </a:r>
            <a:r>
              <a:rPr lang="de-DE" dirty="0"/>
              <a:t> "</a:t>
            </a:r>
            <a:r>
              <a:rPr lang="de-DE" dirty="0" err="1"/>
              <a:t>low</a:t>
            </a:r>
            <a:r>
              <a:rPr lang="de-DE" dirty="0"/>
              <a:t>". After </a:t>
            </a:r>
            <a:r>
              <a:rPr lang="de-DE" dirty="0" err="1"/>
              <a:t>safety</a:t>
            </a:r>
            <a:r>
              <a:rPr lang="de-DE" dirty="0"/>
              <a:t> </a:t>
            </a:r>
            <a:r>
              <a:rPr lang="de-DE" dirty="0" err="1"/>
              <a:t>self</a:t>
            </a:r>
            <a:r>
              <a:rPr lang="de-DE" dirty="0"/>
              <a:t>-tests, </a:t>
            </a:r>
            <a:r>
              <a:rPr lang="de-DE" dirty="0" err="1"/>
              <a:t>the</a:t>
            </a:r>
            <a:r>
              <a:rPr lang="de-DE" dirty="0"/>
              <a:t> FS-Device </a:t>
            </a:r>
            <a:r>
              <a:rPr lang="de-DE" dirty="0" err="1"/>
              <a:t>sends</a:t>
            </a:r>
            <a:r>
              <a:rPr lang="de-DE" dirty="0"/>
              <a:t> a "READY" pulse on C/Q, </a:t>
            </a:r>
            <a:r>
              <a:rPr lang="de-DE" dirty="0" err="1"/>
              <a:t>whereupon</a:t>
            </a:r>
            <a:r>
              <a:rPr lang="de-DE" dirty="0"/>
              <a:t> </a:t>
            </a:r>
            <a:r>
              <a:rPr lang="de-DE" dirty="0" err="1"/>
              <a:t>the</a:t>
            </a:r>
            <a:r>
              <a:rPr lang="de-DE" dirty="0"/>
              <a:t> FS-Master </a:t>
            </a:r>
            <a:r>
              <a:rPr lang="de-DE" dirty="0" err="1"/>
              <a:t>initiates</a:t>
            </a:r>
            <a:r>
              <a:rPr lang="de-DE" dirty="0"/>
              <a:t> IO-Link </a:t>
            </a:r>
            <a:r>
              <a:rPr lang="de-DE" dirty="0" err="1"/>
              <a:t>commun</a:t>
            </a:r>
            <a:r>
              <a:rPr lang="de-DE" dirty="0"/>
              <a:t> </a:t>
            </a:r>
            <a:r>
              <a:rPr lang="de-DE" dirty="0" err="1"/>
              <a:t>ication</a:t>
            </a:r>
            <a:r>
              <a:rPr lang="de-DE" dirty="0"/>
              <a:t> via a Wake-</a:t>
            </a:r>
            <a:r>
              <a:rPr lang="de-DE" dirty="0" err="1"/>
              <a:t>up</a:t>
            </a:r>
            <a:r>
              <a:rPr lang="de-DE" dirty="0"/>
              <a:t> pulse </a:t>
            </a:r>
            <a:r>
              <a:rPr lang="de-DE" dirty="0" err="1"/>
              <a:t>to</a:t>
            </a:r>
            <a:r>
              <a:rPr lang="de-DE" dirty="0"/>
              <a:t> </a:t>
            </a:r>
            <a:r>
              <a:rPr lang="de-DE" dirty="0" err="1"/>
              <a:t>the</a:t>
            </a:r>
            <a:r>
              <a:rPr lang="de-DE" dirty="0"/>
              <a:t> FS-Device: </a:t>
            </a:r>
            <a:r>
              <a:rPr lang="de-DE" dirty="0" err="1"/>
              <a:t>signal</a:t>
            </a:r>
            <a:r>
              <a:rPr lang="de-DE" dirty="0"/>
              <a:t> on C/Q </a:t>
            </a:r>
            <a:r>
              <a:rPr lang="de-DE" dirty="0" err="1"/>
              <a:t>goes</a:t>
            </a:r>
            <a:r>
              <a:rPr lang="de-DE" dirty="0"/>
              <a:t> </a:t>
            </a:r>
            <a:r>
              <a:rPr lang="de-DE" dirty="0" err="1"/>
              <a:t>either</a:t>
            </a:r>
            <a:r>
              <a:rPr lang="de-DE" dirty="0"/>
              <a:t> "</a:t>
            </a:r>
            <a:r>
              <a:rPr lang="de-DE" dirty="0" err="1"/>
              <a:t>low</a:t>
            </a:r>
            <a:r>
              <a:rPr lang="de-DE" dirty="0"/>
              <a:t>" </a:t>
            </a:r>
            <a:r>
              <a:rPr lang="de-DE" dirty="0" err="1"/>
              <a:t>or</a:t>
            </a:r>
            <a:r>
              <a:rPr lang="de-DE" dirty="0"/>
              <a:t> "high" </a:t>
            </a:r>
            <a:r>
              <a:rPr lang="de-DE" dirty="0" err="1"/>
              <a:t>for</a:t>
            </a:r>
            <a:r>
              <a:rPr lang="de-DE" dirty="0"/>
              <a:t> a </a:t>
            </a:r>
            <a:r>
              <a:rPr lang="de-DE" dirty="0" err="1"/>
              <a:t>defined</a:t>
            </a:r>
            <a:r>
              <a:rPr lang="de-DE" dirty="0"/>
              <a:t> time </a:t>
            </a:r>
            <a:r>
              <a:rPr lang="de-DE" dirty="0" err="1"/>
              <a:t>and</a:t>
            </a:r>
            <a:r>
              <a:rPr lang="de-DE" dirty="0"/>
              <a:t> </a:t>
            </a:r>
            <a:r>
              <a:rPr lang="de-DE" dirty="0" err="1"/>
              <a:t>thus</a:t>
            </a:r>
            <a:r>
              <a:rPr lang="de-DE" dirty="0"/>
              <a:t> </a:t>
            </a:r>
            <a:r>
              <a:rPr lang="de-DE" dirty="0" err="1"/>
              <a:t>creates</a:t>
            </a:r>
            <a:r>
              <a:rPr lang="de-DE" dirty="0"/>
              <a:t> a </a:t>
            </a:r>
            <a:r>
              <a:rPr lang="de-DE" dirty="0" err="1"/>
              <a:t>short</a:t>
            </a:r>
            <a:r>
              <a:rPr lang="de-DE" dirty="0"/>
              <a:t> </a:t>
            </a:r>
            <a:r>
              <a:rPr lang="de-DE" dirty="0" err="1"/>
              <a:t>current</a:t>
            </a:r>
            <a:r>
              <a:rPr lang="de-DE" dirty="0"/>
              <a:t> pulse </a:t>
            </a:r>
            <a:r>
              <a:rPr lang="de-DE" dirty="0" err="1"/>
              <a:t>to</a:t>
            </a:r>
            <a:r>
              <a:rPr lang="de-DE" dirty="0"/>
              <a:t> </a:t>
            </a:r>
            <a:r>
              <a:rPr lang="de-DE" dirty="0" err="1"/>
              <a:t>be</a:t>
            </a:r>
            <a:r>
              <a:rPr lang="de-DE" dirty="0"/>
              <a:t> </a:t>
            </a:r>
            <a:r>
              <a:rPr lang="de-DE" dirty="0" err="1"/>
              <a:t>detected</a:t>
            </a:r>
            <a:r>
              <a:rPr lang="de-DE" dirty="0"/>
              <a:t> </a:t>
            </a:r>
            <a:r>
              <a:rPr lang="de-DE" dirty="0" err="1"/>
              <a:t>by</a:t>
            </a:r>
            <a:r>
              <a:rPr lang="de-DE" dirty="0"/>
              <a:t> </a:t>
            </a:r>
            <a:r>
              <a:rPr lang="de-DE" dirty="0" err="1"/>
              <a:t>the</a:t>
            </a:r>
            <a:r>
              <a:rPr lang="de-DE" dirty="0"/>
              <a:t> FS-Device </a:t>
            </a:r>
            <a:r>
              <a:rPr lang="de-DE" dirty="0" err="1"/>
              <a:t>to</a:t>
            </a:r>
            <a:r>
              <a:rPr lang="de-DE" dirty="0"/>
              <a:t> </a:t>
            </a:r>
            <a:r>
              <a:rPr lang="de-DE" dirty="0" err="1"/>
              <a:t>start</a:t>
            </a:r>
            <a:r>
              <a:rPr lang="de-DE" dirty="0"/>
              <a:t> </a:t>
            </a:r>
            <a:r>
              <a:rPr lang="de-DE" dirty="0" err="1"/>
              <a:t>communication</a:t>
            </a:r>
            <a:r>
              <a:rPr lang="de-DE" dirty="0"/>
              <a:t>.</a:t>
            </a:r>
          </a:p>
          <a:p>
            <a:pPr marL="228600" indent="-228600">
              <a:buFont typeface="+mj-lt"/>
              <a:buAutoNum type="arabicPeriod"/>
            </a:pPr>
            <a:r>
              <a:rPr lang="de-DE" dirty="0"/>
              <a:t>FS-Master ("</a:t>
            </a:r>
            <a:r>
              <a:rPr lang="de-DE" dirty="0" err="1"/>
              <a:t>port</a:t>
            </a:r>
            <a:r>
              <a:rPr lang="de-DE" dirty="0"/>
              <a:t> </a:t>
            </a:r>
            <a:r>
              <a:rPr lang="de-DE" dirty="0" err="1"/>
              <a:t>instance</a:t>
            </a:r>
            <a:r>
              <a:rPr lang="de-DE" dirty="0"/>
              <a:t>") </a:t>
            </a:r>
            <a:r>
              <a:rPr lang="de-DE" dirty="0" err="1"/>
              <a:t>switches</a:t>
            </a:r>
            <a:r>
              <a:rPr lang="de-DE" dirty="0"/>
              <a:t> </a:t>
            </a:r>
            <a:r>
              <a:rPr lang="de-DE" dirty="0" err="1"/>
              <a:t>to</a:t>
            </a:r>
            <a:r>
              <a:rPr lang="de-DE" dirty="0"/>
              <a:t> </a:t>
            </a:r>
            <a:r>
              <a:rPr lang="de-DE" dirty="0" err="1"/>
              <a:t>next</a:t>
            </a:r>
            <a:r>
              <a:rPr lang="de-DE" dirty="0"/>
              <a:t> </a:t>
            </a:r>
            <a:r>
              <a:rPr lang="de-DE" dirty="0" err="1"/>
              <a:t>state</a:t>
            </a:r>
            <a:r>
              <a:rPr lang="de-DE" dirty="0"/>
              <a:t> (STARTUP), </a:t>
            </a:r>
            <a:r>
              <a:rPr lang="de-DE" dirty="0" err="1"/>
              <a:t>where</a:t>
            </a:r>
            <a:r>
              <a:rPr lang="de-DE" dirty="0"/>
              <a:t> </a:t>
            </a:r>
            <a:r>
              <a:rPr lang="de-DE" dirty="0" err="1"/>
              <a:t>it</a:t>
            </a:r>
            <a:r>
              <a:rPr lang="de-DE" dirty="0"/>
              <a:t> </a:t>
            </a:r>
            <a:r>
              <a:rPr lang="de-DE" dirty="0" err="1"/>
              <a:t>negotiates</a:t>
            </a:r>
            <a:r>
              <a:rPr lang="de-DE" dirty="0"/>
              <a:t> </a:t>
            </a:r>
            <a:r>
              <a:rPr lang="de-DE" dirty="0" err="1"/>
              <a:t>the</a:t>
            </a:r>
            <a:r>
              <a:rPr lang="de-DE" dirty="0"/>
              <a:t> </a:t>
            </a:r>
            <a:r>
              <a:rPr lang="de-DE" dirty="0" err="1"/>
              <a:t>correct</a:t>
            </a:r>
            <a:r>
              <a:rPr lang="de-DE" dirty="0"/>
              <a:t> COM </a:t>
            </a:r>
            <a:r>
              <a:rPr lang="de-DE" dirty="0" err="1"/>
              <a:t>transmission</a:t>
            </a:r>
            <a:r>
              <a:rPr lang="de-DE" dirty="0"/>
              <a:t> rate </a:t>
            </a:r>
            <a:r>
              <a:rPr lang="de-DE" dirty="0" err="1"/>
              <a:t>until</a:t>
            </a:r>
            <a:r>
              <a:rPr lang="de-DE" dirty="0"/>
              <a:t> </a:t>
            </a:r>
            <a:r>
              <a:rPr lang="de-DE" dirty="0" err="1"/>
              <a:t>success</a:t>
            </a:r>
            <a:r>
              <a:rPr lang="de-DE" dirty="0"/>
              <a:t> </a:t>
            </a:r>
            <a:r>
              <a:rPr lang="de-DE" dirty="0" err="1"/>
              <a:t>or</a:t>
            </a:r>
            <a:r>
              <a:rPr lang="de-DE" dirty="0"/>
              <a:t> </a:t>
            </a:r>
            <a:r>
              <a:rPr lang="de-DE" dirty="0" err="1"/>
              <a:t>retry</a:t>
            </a:r>
            <a:r>
              <a:rPr lang="de-DE" dirty="0"/>
              <a:t>. An FS-Device </a:t>
            </a:r>
            <a:r>
              <a:rPr lang="de-DE" dirty="0" err="1"/>
              <a:t>response</a:t>
            </a:r>
            <a:r>
              <a:rPr lang="de-DE" dirty="0"/>
              <a:t> </a:t>
            </a:r>
            <a:r>
              <a:rPr lang="de-DE" dirty="0" err="1"/>
              <a:t>contains</a:t>
            </a:r>
            <a:r>
              <a:rPr lang="de-DE" dirty="0"/>
              <a:t> </a:t>
            </a:r>
            <a:r>
              <a:rPr lang="de-DE" dirty="0" err="1"/>
              <a:t>information</a:t>
            </a:r>
            <a:r>
              <a:rPr lang="de-DE" dirty="0"/>
              <a:t> on Master </a:t>
            </a:r>
            <a:r>
              <a:rPr lang="de-DE" dirty="0" err="1"/>
              <a:t>cycle</a:t>
            </a:r>
            <a:r>
              <a:rPr lang="de-DE" dirty="0"/>
              <a:t> time </a:t>
            </a:r>
            <a:r>
              <a:rPr lang="de-DE" dirty="0" err="1"/>
              <a:t>to</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this</a:t>
            </a:r>
            <a:r>
              <a:rPr lang="de-DE" dirty="0"/>
              <a:t> Device. FS-Master System Management </a:t>
            </a:r>
            <a:r>
              <a:rPr lang="de-DE" dirty="0" err="1"/>
              <a:t>checks</a:t>
            </a:r>
            <a:r>
              <a:rPr lang="de-DE" dirty="0"/>
              <a:t> </a:t>
            </a:r>
            <a:r>
              <a:rPr lang="de-DE" dirty="0" err="1"/>
              <a:t>revision</a:t>
            </a:r>
            <a:r>
              <a:rPr lang="de-DE" dirty="0"/>
              <a:t> </a:t>
            </a:r>
            <a:r>
              <a:rPr lang="de-DE" dirty="0" err="1"/>
              <a:t>and</a:t>
            </a:r>
            <a:r>
              <a:rPr lang="de-DE" dirty="0"/>
              <a:t> FS-Device </a:t>
            </a:r>
            <a:r>
              <a:rPr lang="de-DE" dirty="0" err="1"/>
              <a:t>compatibility</a:t>
            </a:r>
            <a:r>
              <a:rPr lang="de-DE" dirty="0"/>
              <a:t>. A </a:t>
            </a:r>
            <a:r>
              <a:rPr lang="de-DE" dirty="0" err="1"/>
              <a:t>MasterCommand</a:t>
            </a:r>
            <a:r>
              <a:rPr lang="de-DE" dirty="0"/>
              <a:t> </a:t>
            </a:r>
            <a:r>
              <a:rPr lang="de-DE" dirty="0" err="1"/>
              <a:t>causes</a:t>
            </a:r>
            <a:r>
              <a:rPr lang="de-DE" dirty="0"/>
              <a:t> </a:t>
            </a:r>
            <a:r>
              <a:rPr lang="de-DE" dirty="0" err="1"/>
              <a:t>the</a:t>
            </a:r>
            <a:r>
              <a:rPr lang="de-DE" dirty="0"/>
              <a:t> FS-Device </a:t>
            </a:r>
            <a:r>
              <a:rPr lang="de-DE" dirty="0" err="1"/>
              <a:t>to</a:t>
            </a:r>
            <a:r>
              <a:rPr lang="de-DE" dirty="0"/>
              <a:t> </a:t>
            </a:r>
            <a:r>
              <a:rPr lang="de-DE" dirty="0" err="1"/>
              <a:t>switch</a:t>
            </a:r>
            <a:r>
              <a:rPr lang="de-DE" dirty="0"/>
              <a:t> </a:t>
            </a:r>
            <a:r>
              <a:rPr lang="de-DE" dirty="0" err="1"/>
              <a:t>to</a:t>
            </a:r>
            <a:r>
              <a:rPr lang="de-DE" dirty="0"/>
              <a:t> </a:t>
            </a:r>
            <a:r>
              <a:rPr lang="de-DE" dirty="0" err="1"/>
              <a:t>next</a:t>
            </a:r>
            <a:r>
              <a:rPr lang="de-DE" dirty="0"/>
              <a:t> </a:t>
            </a:r>
            <a:r>
              <a:rPr lang="de-DE" dirty="0" err="1"/>
              <a:t>state</a:t>
            </a:r>
            <a:r>
              <a:rPr lang="de-DE" dirty="0"/>
              <a:t> (PREOPERATE).</a:t>
            </a:r>
          </a:p>
          <a:p>
            <a:pPr marL="228600" indent="-228600">
              <a:buFont typeface="+mj-lt"/>
              <a:buAutoNum type="arabicPeriod"/>
            </a:pPr>
            <a:r>
              <a:rPr lang="de-DE" dirty="0"/>
              <a:t>In </a:t>
            </a:r>
            <a:r>
              <a:rPr lang="de-DE" dirty="0" err="1"/>
              <a:t>this</a:t>
            </a:r>
            <a:r>
              <a:rPr lang="de-DE" dirty="0"/>
              <a:t> </a:t>
            </a:r>
            <a:r>
              <a:rPr lang="de-DE" dirty="0" err="1"/>
              <a:t>state</a:t>
            </a:r>
            <a:r>
              <a:rPr lang="de-DE" dirty="0"/>
              <a:t>, </a:t>
            </a:r>
            <a:r>
              <a:rPr lang="de-DE" dirty="0" err="1"/>
              <a:t>the</a:t>
            </a:r>
            <a:r>
              <a:rPr lang="de-DE" dirty="0"/>
              <a:t> FS-Master </a:t>
            </a:r>
            <a:r>
              <a:rPr lang="de-DE" dirty="0" err="1"/>
              <a:t>sends</a:t>
            </a:r>
            <a:r>
              <a:rPr lang="de-DE" dirty="0"/>
              <a:t> a so-</a:t>
            </a:r>
            <a:r>
              <a:rPr lang="de-DE" dirty="0" err="1"/>
              <a:t>called</a:t>
            </a:r>
            <a:r>
              <a:rPr lang="de-DE" dirty="0"/>
              <a:t> "</a:t>
            </a:r>
            <a:r>
              <a:rPr lang="de-DE" dirty="0" err="1"/>
              <a:t>VerifyRecord</a:t>
            </a:r>
            <a:r>
              <a:rPr lang="de-DE" dirty="0"/>
              <a:t>" </a:t>
            </a:r>
            <a:r>
              <a:rPr lang="de-DE" dirty="0" err="1"/>
              <a:t>with</a:t>
            </a:r>
            <a:r>
              <a:rPr lang="de-DE" dirty="0"/>
              <a:t> </a:t>
            </a:r>
            <a:r>
              <a:rPr lang="de-DE" dirty="0" err="1"/>
              <a:t>safety</a:t>
            </a:r>
            <a:r>
              <a:rPr lang="de-DE" dirty="0"/>
              <a:t> </a:t>
            </a:r>
            <a:r>
              <a:rPr lang="de-DE" dirty="0" err="1"/>
              <a:t>protocol</a:t>
            </a:r>
            <a:r>
              <a:rPr lang="de-DE" dirty="0"/>
              <a:t> </a:t>
            </a:r>
            <a:r>
              <a:rPr lang="de-DE" dirty="0" err="1"/>
              <a:t>parameters</a:t>
            </a:r>
            <a:r>
              <a:rPr lang="de-DE" dirty="0"/>
              <a:t> </a:t>
            </a:r>
            <a:r>
              <a:rPr lang="de-DE" dirty="0" err="1"/>
              <a:t>to</a:t>
            </a:r>
            <a:r>
              <a:rPr lang="de-DE" dirty="0"/>
              <a:t> </a:t>
            </a:r>
            <a:r>
              <a:rPr lang="de-DE" dirty="0" err="1"/>
              <a:t>the</a:t>
            </a:r>
            <a:r>
              <a:rPr lang="de-DE" dirty="0"/>
              <a:t> FS-Device </a:t>
            </a:r>
            <a:r>
              <a:rPr lang="de-DE" dirty="0" err="1"/>
              <a:t>to</a:t>
            </a:r>
            <a:r>
              <a:rPr lang="de-DE" dirty="0"/>
              <a:t> </a:t>
            </a:r>
            <a:r>
              <a:rPr lang="de-DE" dirty="0" err="1"/>
              <a:t>ensure</a:t>
            </a:r>
            <a:r>
              <a:rPr lang="de-DE" dirty="0"/>
              <a:t> </a:t>
            </a:r>
            <a:r>
              <a:rPr lang="de-DE" dirty="0" err="1"/>
              <a:t>correct</a:t>
            </a:r>
            <a:r>
              <a:rPr lang="de-DE" dirty="0"/>
              <a:t> </a:t>
            </a:r>
            <a:r>
              <a:rPr lang="de-DE" dirty="0" err="1"/>
              <a:t>parameterization</a:t>
            </a:r>
            <a:r>
              <a:rPr lang="de-DE" dirty="0"/>
              <a:t> </a:t>
            </a:r>
            <a:r>
              <a:rPr lang="de-DE" dirty="0" err="1"/>
              <a:t>of</a:t>
            </a:r>
            <a:r>
              <a:rPr lang="de-DE" dirty="0"/>
              <a:t> </a:t>
            </a:r>
            <a:r>
              <a:rPr lang="de-DE" dirty="0" err="1"/>
              <a:t>the</a:t>
            </a:r>
            <a:r>
              <a:rPr lang="de-DE" dirty="0"/>
              <a:t> FS-Device. In </a:t>
            </a:r>
            <a:r>
              <a:rPr lang="de-DE" dirty="0" err="1"/>
              <a:t>case</a:t>
            </a:r>
            <a:r>
              <a:rPr lang="de-DE" dirty="0"/>
              <a:t> </a:t>
            </a:r>
            <a:r>
              <a:rPr lang="de-DE" dirty="0" err="1"/>
              <a:t>of</a:t>
            </a:r>
            <a:r>
              <a:rPr lang="de-DE" dirty="0"/>
              <a:t> </a:t>
            </a:r>
            <a:r>
              <a:rPr lang="de-DE" dirty="0" err="1"/>
              <a:t>misconnected</a:t>
            </a:r>
            <a:r>
              <a:rPr lang="de-DE" dirty="0"/>
              <a:t> FS-Devices </a:t>
            </a:r>
            <a:r>
              <a:rPr lang="de-DE" dirty="0" err="1"/>
              <a:t>to</a:t>
            </a:r>
            <a:r>
              <a:rPr lang="de-DE" dirty="0"/>
              <a:t> </a:t>
            </a:r>
            <a:r>
              <a:rPr lang="de-DE" dirty="0" err="1"/>
              <a:t>either</a:t>
            </a:r>
            <a:r>
              <a:rPr lang="de-DE" dirty="0"/>
              <a:t> a </a:t>
            </a:r>
            <a:r>
              <a:rPr lang="de-DE" dirty="0" err="1"/>
              <a:t>wrong</a:t>
            </a:r>
            <a:r>
              <a:rPr lang="de-DE" dirty="0"/>
              <a:t> FS-Master </a:t>
            </a:r>
            <a:r>
              <a:rPr lang="de-DE" dirty="0" err="1"/>
              <a:t>or</a:t>
            </a:r>
            <a:r>
              <a:rPr lang="de-DE" dirty="0"/>
              <a:t> Port, </a:t>
            </a:r>
            <a:r>
              <a:rPr lang="de-DE" dirty="0" err="1"/>
              <a:t>the</a:t>
            </a:r>
            <a:r>
              <a:rPr lang="de-DE" dirty="0"/>
              <a:t> FS-Master </a:t>
            </a:r>
            <a:r>
              <a:rPr lang="de-DE" dirty="0" err="1"/>
              <a:t>detects</a:t>
            </a:r>
            <a:r>
              <a:rPr lang="de-DE" dirty="0"/>
              <a:t> </a:t>
            </a:r>
            <a:r>
              <a:rPr lang="de-DE" dirty="0" err="1"/>
              <a:t>incorrect</a:t>
            </a:r>
            <a:r>
              <a:rPr lang="de-DE" dirty="0"/>
              <a:t> </a:t>
            </a:r>
            <a:r>
              <a:rPr lang="de-DE" dirty="0" err="1"/>
              <a:t>authenticity</a:t>
            </a:r>
            <a:r>
              <a:rPr lang="de-DE" dirty="0"/>
              <a:t> </a:t>
            </a:r>
            <a:r>
              <a:rPr lang="de-DE" dirty="0" err="1"/>
              <a:t>parameter</a:t>
            </a:r>
            <a:r>
              <a:rPr lang="de-DE" dirty="0"/>
              <a:t> </a:t>
            </a:r>
            <a:r>
              <a:rPr lang="de-DE" dirty="0" err="1"/>
              <a:t>values</a:t>
            </a:r>
            <a:r>
              <a:rPr lang="de-DE" dirty="0"/>
              <a:t> </a:t>
            </a:r>
            <a:r>
              <a:rPr lang="de-DE" dirty="0" err="1"/>
              <a:t>creates</a:t>
            </a:r>
            <a:r>
              <a:rPr lang="de-DE" dirty="0"/>
              <a:t> an </a:t>
            </a:r>
            <a:r>
              <a:rPr lang="de-DE" dirty="0" err="1"/>
              <a:t>error</a:t>
            </a:r>
            <a:r>
              <a:rPr lang="de-DE" dirty="0"/>
              <a:t> </a:t>
            </a:r>
            <a:r>
              <a:rPr lang="de-DE" dirty="0" err="1"/>
              <a:t>message</a:t>
            </a:r>
            <a:r>
              <a:rPr lang="de-DE" dirty="0"/>
              <a:t> </a:t>
            </a:r>
            <a:r>
              <a:rPr lang="de-DE" dirty="0" err="1"/>
              <a:t>and</a:t>
            </a:r>
            <a:r>
              <a:rPr lang="de-DE" dirty="0"/>
              <a:t> </a:t>
            </a:r>
            <a:r>
              <a:rPr lang="de-DE" dirty="0" err="1"/>
              <a:t>blocks</a:t>
            </a:r>
            <a:r>
              <a:rPr lang="de-DE" dirty="0"/>
              <a:t> </a:t>
            </a:r>
            <a:r>
              <a:rPr lang="de-DE" dirty="0" err="1"/>
              <a:t>safety</a:t>
            </a:r>
            <a:r>
              <a:rPr lang="de-DE" dirty="0"/>
              <a:t> </a:t>
            </a:r>
            <a:r>
              <a:rPr lang="de-DE" dirty="0" err="1"/>
              <a:t>communications</a:t>
            </a:r>
            <a:r>
              <a:rPr lang="de-DE" dirty="0"/>
              <a:t>. In </a:t>
            </a:r>
            <a:r>
              <a:rPr lang="de-DE" dirty="0" err="1"/>
              <a:t>case</a:t>
            </a:r>
            <a:r>
              <a:rPr lang="de-DE" dirty="0"/>
              <a:t> </a:t>
            </a:r>
            <a:r>
              <a:rPr lang="de-DE" dirty="0" err="1"/>
              <a:t>of</a:t>
            </a:r>
            <a:r>
              <a:rPr lang="de-DE" dirty="0"/>
              <a:t> an FS-Device </a:t>
            </a:r>
            <a:r>
              <a:rPr lang="de-DE" dirty="0" err="1"/>
              <a:t>with</a:t>
            </a:r>
            <a:r>
              <a:rPr lang="de-DE" dirty="0"/>
              <a:t> "Out-</a:t>
            </a:r>
            <a:r>
              <a:rPr lang="de-DE" dirty="0" err="1"/>
              <a:t>of</a:t>
            </a:r>
            <a:r>
              <a:rPr lang="de-DE" dirty="0"/>
              <a:t>-</a:t>
            </a:r>
            <a:r>
              <a:rPr lang="de-DE" dirty="0" err="1"/>
              <a:t>the</a:t>
            </a:r>
            <a:r>
              <a:rPr lang="de-DE" dirty="0"/>
              <a:t>-Box" </a:t>
            </a:r>
            <a:r>
              <a:rPr lang="de-DE" dirty="0" err="1"/>
              <a:t>parameterization</a:t>
            </a:r>
            <a:r>
              <a:rPr lang="de-DE" dirty="0"/>
              <a:t> (= </a:t>
            </a:r>
            <a:r>
              <a:rPr lang="de-DE" dirty="0" err="1"/>
              <a:t>factory</a:t>
            </a:r>
            <a:r>
              <a:rPr lang="de-DE" dirty="0"/>
              <a:t> </a:t>
            </a:r>
            <a:r>
              <a:rPr lang="de-DE" dirty="0" err="1"/>
              <a:t>settings</a:t>
            </a:r>
            <a:r>
              <a:rPr lang="de-DE" dirty="0"/>
              <a:t>), </a:t>
            </a:r>
            <a:r>
              <a:rPr lang="de-DE" dirty="0" err="1"/>
              <a:t>the</a:t>
            </a:r>
            <a:r>
              <a:rPr lang="de-DE" dirty="0"/>
              <a:t> FS-Master </a:t>
            </a:r>
            <a:r>
              <a:rPr lang="de-DE" dirty="0" err="1"/>
              <a:t>activates</a:t>
            </a:r>
            <a:r>
              <a:rPr lang="de-DE" dirty="0"/>
              <a:t> </a:t>
            </a:r>
            <a:r>
              <a:rPr lang="de-DE" dirty="0" err="1"/>
              <a:t>the</a:t>
            </a:r>
            <a:r>
              <a:rPr lang="de-DE" dirty="0"/>
              <a:t> IO-Link Data Storage </a:t>
            </a:r>
            <a:r>
              <a:rPr lang="de-DE" dirty="0" err="1"/>
              <a:t>mechanism</a:t>
            </a:r>
            <a:r>
              <a:rPr lang="de-DE" dirty="0"/>
              <a:t> </a:t>
            </a:r>
            <a:r>
              <a:rPr lang="de-DE" dirty="0" err="1"/>
              <a:t>and</a:t>
            </a:r>
            <a:r>
              <a:rPr lang="de-DE" dirty="0"/>
              <a:t> </a:t>
            </a:r>
            <a:r>
              <a:rPr lang="de-DE" dirty="0" err="1"/>
              <a:t>transfers</a:t>
            </a:r>
            <a:r>
              <a:rPr lang="de-DE" dirty="0"/>
              <a:t> </a:t>
            </a:r>
            <a:r>
              <a:rPr lang="de-DE" dirty="0" err="1"/>
              <a:t>safety</a:t>
            </a:r>
            <a:r>
              <a:rPr lang="de-DE" dirty="0"/>
              <a:t> </a:t>
            </a:r>
            <a:r>
              <a:rPr lang="de-DE" dirty="0" err="1"/>
              <a:t>technology</a:t>
            </a:r>
            <a:r>
              <a:rPr lang="de-DE" dirty="0"/>
              <a:t> </a:t>
            </a:r>
            <a:r>
              <a:rPr lang="de-DE" dirty="0" err="1"/>
              <a:t>parameter</a:t>
            </a:r>
            <a:r>
              <a:rPr lang="de-DE" dirty="0"/>
              <a:t> </a:t>
            </a:r>
            <a:r>
              <a:rPr lang="de-DE" dirty="0" err="1"/>
              <a:t>values</a:t>
            </a:r>
            <a:r>
              <a:rPr lang="de-DE" dirty="0"/>
              <a:t> </a:t>
            </a:r>
            <a:r>
              <a:rPr lang="de-DE" dirty="0" err="1"/>
              <a:t>into</a:t>
            </a:r>
            <a:r>
              <a:rPr lang="de-DE" dirty="0"/>
              <a:t> </a:t>
            </a:r>
            <a:r>
              <a:rPr lang="de-DE" dirty="0" err="1"/>
              <a:t>the</a:t>
            </a:r>
            <a:r>
              <a:rPr lang="de-DE" dirty="0"/>
              <a:t> FS-Device (FS-Device </a:t>
            </a:r>
            <a:r>
              <a:rPr lang="de-DE" dirty="0" err="1"/>
              <a:t>replacement</a:t>
            </a:r>
            <a:r>
              <a:rPr lang="de-DE" dirty="0"/>
              <a:t> </a:t>
            </a:r>
            <a:r>
              <a:rPr lang="de-DE" dirty="0" err="1"/>
              <a:t>without</a:t>
            </a:r>
            <a:r>
              <a:rPr lang="de-DE" dirty="0"/>
              <a:t> </a:t>
            </a:r>
            <a:r>
              <a:rPr lang="de-DE" dirty="0" err="1"/>
              <a:t>tools</a:t>
            </a:r>
            <a:r>
              <a:rPr lang="de-DE" dirty="0"/>
              <a:t>). A </a:t>
            </a:r>
            <a:r>
              <a:rPr lang="de-DE" dirty="0" err="1"/>
              <a:t>MasterCommand</a:t>
            </a:r>
            <a:r>
              <a:rPr lang="de-DE" dirty="0"/>
              <a:t> </a:t>
            </a:r>
            <a:r>
              <a:rPr lang="de-DE" dirty="0" err="1"/>
              <a:t>causes</a:t>
            </a:r>
            <a:r>
              <a:rPr lang="de-DE" dirty="0"/>
              <a:t> </a:t>
            </a:r>
            <a:r>
              <a:rPr lang="de-DE" dirty="0" err="1"/>
              <a:t>the</a:t>
            </a:r>
            <a:r>
              <a:rPr lang="de-DE" dirty="0"/>
              <a:t> FS-Device </a:t>
            </a:r>
            <a:r>
              <a:rPr lang="de-DE" dirty="0" err="1"/>
              <a:t>to</a:t>
            </a:r>
            <a:r>
              <a:rPr lang="de-DE" dirty="0"/>
              <a:t> </a:t>
            </a:r>
            <a:r>
              <a:rPr lang="de-DE" dirty="0" err="1"/>
              <a:t>switch</a:t>
            </a:r>
            <a:r>
              <a:rPr lang="de-DE" dirty="0"/>
              <a:t> </a:t>
            </a:r>
            <a:r>
              <a:rPr lang="de-DE" dirty="0" err="1"/>
              <a:t>to</a:t>
            </a:r>
            <a:r>
              <a:rPr lang="de-DE" dirty="0"/>
              <a:t> </a:t>
            </a:r>
            <a:r>
              <a:rPr lang="de-DE" dirty="0" err="1"/>
              <a:t>the</a:t>
            </a:r>
            <a:r>
              <a:rPr lang="de-DE" dirty="0"/>
              <a:t> </a:t>
            </a:r>
            <a:r>
              <a:rPr lang="de-DE" dirty="0" err="1"/>
              <a:t>next</a:t>
            </a:r>
            <a:r>
              <a:rPr lang="de-DE" dirty="0"/>
              <a:t> </a:t>
            </a:r>
            <a:r>
              <a:rPr lang="de-DE" dirty="0" err="1"/>
              <a:t>state</a:t>
            </a:r>
            <a:r>
              <a:rPr lang="de-DE" dirty="0"/>
              <a:t> (OPERATE).</a:t>
            </a:r>
          </a:p>
          <a:p>
            <a:pPr marL="228600" indent="-228600">
              <a:buFont typeface="+mj-lt"/>
              <a:buAutoNum type="arabicPeriod"/>
            </a:pPr>
            <a:r>
              <a:rPr lang="de-DE" dirty="0"/>
              <a:t>In </a:t>
            </a:r>
            <a:r>
              <a:rPr lang="de-DE" dirty="0" err="1"/>
              <a:t>this</a:t>
            </a:r>
            <a:r>
              <a:rPr lang="de-DE" dirty="0"/>
              <a:t> </a:t>
            </a:r>
            <a:r>
              <a:rPr lang="de-DE" dirty="0" err="1"/>
              <a:t>state</a:t>
            </a:r>
            <a:r>
              <a:rPr lang="de-DE" dirty="0"/>
              <a:t>, </a:t>
            </a:r>
            <a:r>
              <a:rPr lang="de-DE" dirty="0" err="1"/>
              <a:t>the</a:t>
            </a:r>
            <a:r>
              <a:rPr lang="de-DE" dirty="0"/>
              <a:t> FS-Master </a:t>
            </a:r>
            <a:r>
              <a:rPr lang="de-DE" dirty="0" err="1"/>
              <a:t>starts</a:t>
            </a:r>
            <a:r>
              <a:rPr lang="de-DE" dirty="0"/>
              <a:t> </a:t>
            </a:r>
            <a:r>
              <a:rPr lang="de-DE" dirty="0" err="1"/>
              <a:t>safety</a:t>
            </a:r>
            <a:r>
              <a:rPr lang="de-DE" dirty="0"/>
              <a:t> </a:t>
            </a:r>
            <a:r>
              <a:rPr lang="de-DE" dirty="0" err="1"/>
              <a:t>communication</a:t>
            </a:r>
            <a:r>
              <a:rPr lang="de-DE" dirty="0"/>
              <a:t> (SCL) </a:t>
            </a:r>
            <a:r>
              <a:rPr lang="de-DE" dirty="0" err="1"/>
              <a:t>if</a:t>
            </a:r>
            <a:r>
              <a:rPr lang="de-DE" dirty="0"/>
              <a:t> all </a:t>
            </a:r>
            <a:r>
              <a:rPr lang="de-DE" dirty="0" err="1"/>
              <a:t>safety</a:t>
            </a:r>
            <a:r>
              <a:rPr lang="de-DE" dirty="0"/>
              <a:t> </a:t>
            </a:r>
            <a:r>
              <a:rPr lang="de-DE" dirty="0" err="1"/>
              <a:t>parameters</a:t>
            </a:r>
            <a:r>
              <a:rPr lang="de-DE" dirty="0"/>
              <a:t> </a:t>
            </a:r>
            <a:r>
              <a:rPr lang="de-DE" dirty="0" err="1"/>
              <a:t>have</a:t>
            </a:r>
            <a:r>
              <a:rPr lang="de-DE" dirty="0"/>
              <a:t> </a:t>
            </a:r>
            <a:r>
              <a:rPr lang="de-DE" dirty="0" err="1"/>
              <a:t>been</a:t>
            </a:r>
            <a:r>
              <a:rPr lang="de-DE" dirty="0"/>
              <a:t> </a:t>
            </a:r>
            <a:r>
              <a:rPr lang="de-DE" dirty="0" err="1"/>
              <a:t>correct</a:t>
            </a:r>
            <a:r>
              <a:rPr lang="de-DE" dirty="0"/>
              <a:t> at </a:t>
            </a:r>
            <a:r>
              <a:rPr lang="de-DE" dirty="0" err="1"/>
              <a:t>evaluation</a:t>
            </a:r>
            <a:r>
              <a:rPr lang="de-DE" dirty="0"/>
              <a:t>. </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28</a:t>
            </a:fld>
            <a:endParaRPr lang="de-DE" dirty="0">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What is IO-Link Safety communication all about?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29</a:t>
            </a:fld>
            <a:endParaRPr lang="de-DE"/>
          </a:p>
        </p:txBody>
      </p:sp>
    </p:spTree>
    <p:extLst>
      <p:ext uri="{BB962C8B-B14F-4D97-AF65-F5344CB8AC3E}">
        <p14:creationId xmlns:p14="http://schemas.microsoft.com/office/powerpoint/2010/main" val="60777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a:t>
            </a:fld>
            <a:endParaRPr lang="de-DE"/>
          </a:p>
        </p:txBody>
      </p:sp>
    </p:spTree>
    <p:extLst>
      <p:ext uri="{BB962C8B-B14F-4D97-AF65-F5344CB8AC3E}">
        <p14:creationId xmlns:p14="http://schemas.microsoft.com/office/powerpoint/2010/main" val="823464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de-DE" dirty="0" err="1"/>
              <a:t>For</a:t>
            </a:r>
            <a:r>
              <a:rPr lang="de-DE" dirty="0"/>
              <a:t> FS-Devices:</a:t>
            </a:r>
          </a:p>
          <a:p>
            <a:r>
              <a:rPr lang="de-DE" dirty="0"/>
              <a:t>Dual </a:t>
            </a:r>
            <a:r>
              <a:rPr lang="de-DE" dirty="0" err="1"/>
              <a:t>mode</a:t>
            </a:r>
            <a:r>
              <a:rPr lang="de-DE" dirty="0"/>
              <a:t> </a:t>
            </a:r>
            <a:r>
              <a:rPr lang="de-DE" dirty="0" err="1"/>
              <a:t>operation</a:t>
            </a:r>
            <a:r>
              <a:rPr lang="de-DE" dirty="0"/>
              <a:t>: </a:t>
            </a:r>
          </a:p>
          <a:p>
            <a:r>
              <a:rPr lang="de-DE" dirty="0"/>
              <a:t>OSSD, </a:t>
            </a:r>
            <a:r>
              <a:rPr lang="de-DE" dirty="0" err="1"/>
              <a:t>when</a:t>
            </a:r>
            <a:r>
              <a:rPr lang="de-DE" dirty="0"/>
              <a:t> </a:t>
            </a:r>
            <a:r>
              <a:rPr lang="de-DE" dirty="0" err="1"/>
              <a:t>connected</a:t>
            </a:r>
            <a:r>
              <a:rPr lang="de-DE" dirty="0"/>
              <a:t> </a:t>
            </a:r>
            <a:r>
              <a:rPr lang="de-DE" dirty="0" err="1"/>
              <a:t>to</a:t>
            </a:r>
            <a:r>
              <a:rPr lang="de-DE" dirty="0"/>
              <a:t> an FS-Digital Input </a:t>
            </a:r>
            <a:r>
              <a:rPr lang="de-DE" dirty="0" err="1"/>
              <a:t>module</a:t>
            </a:r>
            <a:r>
              <a:rPr lang="de-DE" dirty="0"/>
              <a:t>, </a:t>
            </a:r>
            <a:r>
              <a:rPr lang="de-DE" dirty="0" err="1"/>
              <a:t>or</a:t>
            </a:r>
            <a:r>
              <a:rPr lang="de-DE" dirty="0"/>
              <a:t> </a:t>
            </a:r>
          </a:p>
          <a:p>
            <a:r>
              <a:rPr lang="de-DE" dirty="0"/>
              <a:t>IO-Link </a:t>
            </a:r>
            <a:r>
              <a:rPr lang="de-DE" dirty="0" err="1"/>
              <a:t>Safety</a:t>
            </a:r>
            <a:r>
              <a:rPr lang="de-DE" dirty="0"/>
              <a:t> </a:t>
            </a:r>
            <a:r>
              <a:rPr lang="de-DE" dirty="0" err="1"/>
              <a:t>communication</a:t>
            </a:r>
            <a:r>
              <a:rPr lang="de-DE" dirty="0"/>
              <a:t>, </a:t>
            </a:r>
            <a:r>
              <a:rPr lang="de-DE" dirty="0" err="1"/>
              <a:t>when</a:t>
            </a:r>
            <a:r>
              <a:rPr lang="de-DE" dirty="0"/>
              <a:t> </a:t>
            </a:r>
            <a:r>
              <a:rPr lang="de-DE" dirty="0" err="1"/>
              <a:t>connected</a:t>
            </a:r>
            <a:r>
              <a:rPr lang="de-DE" dirty="0"/>
              <a:t> </a:t>
            </a:r>
            <a:r>
              <a:rPr lang="de-DE" dirty="0" err="1"/>
              <a:t>to</a:t>
            </a:r>
            <a:r>
              <a:rPr lang="de-DE" dirty="0"/>
              <a:t> an FS-Master</a:t>
            </a:r>
          </a:p>
          <a:p>
            <a:endParaRPr lang="de-DE" dirty="0"/>
          </a:p>
          <a:p>
            <a:r>
              <a:rPr lang="de-DE" dirty="0" err="1"/>
              <a:t>For</a:t>
            </a:r>
            <a:r>
              <a:rPr lang="de-DE" dirty="0"/>
              <a:t> FS-Masters:</a:t>
            </a:r>
          </a:p>
          <a:p>
            <a:r>
              <a:rPr lang="de-DE" dirty="0" err="1"/>
              <a:t>Usually</a:t>
            </a:r>
            <a:r>
              <a:rPr lang="de-DE" dirty="0"/>
              <a:t>, FS-Masters </a:t>
            </a:r>
            <a:r>
              <a:rPr lang="de-DE" dirty="0" err="1"/>
              <a:t>for</a:t>
            </a:r>
            <a:r>
              <a:rPr lang="de-DE" dirty="0"/>
              <a:t> </a:t>
            </a:r>
            <a:r>
              <a:rPr lang="de-DE" dirty="0" err="1"/>
              <a:t>the</a:t>
            </a:r>
            <a:r>
              <a:rPr lang="de-DE" dirty="0"/>
              <a:t> different </a:t>
            </a:r>
            <a:r>
              <a:rPr lang="de-DE" dirty="0" err="1"/>
              <a:t>fieldbuses</a:t>
            </a:r>
            <a:r>
              <a:rPr lang="de-DE" dirty="0"/>
              <a:t>/FSCPs </a:t>
            </a:r>
            <a:r>
              <a:rPr lang="de-DE" dirty="0" err="1"/>
              <a:t>can</a:t>
            </a:r>
            <a:r>
              <a:rPr lang="de-DE" dirty="0"/>
              <a:t> </a:t>
            </a:r>
            <a:r>
              <a:rPr lang="de-DE" dirty="0" err="1"/>
              <a:t>be</a:t>
            </a:r>
            <a:r>
              <a:rPr lang="de-DE" dirty="0"/>
              <a:t> </a:t>
            </a:r>
            <a:r>
              <a:rPr lang="de-DE" dirty="0" err="1"/>
              <a:t>realized</a:t>
            </a:r>
            <a:r>
              <a:rPr lang="de-DE" dirty="0"/>
              <a:t> </a:t>
            </a:r>
            <a:r>
              <a:rPr lang="de-DE" dirty="0" err="1"/>
              <a:t>as</a:t>
            </a:r>
            <a:r>
              <a:rPr lang="de-DE" dirty="0"/>
              <a:t> an FSCP </a:t>
            </a:r>
            <a:r>
              <a:rPr lang="de-DE" dirty="0" err="1"/>
              <a:t>node</a:t>
            </a:r>
            <a:r>
              <a:rPr lang="de-DE" dirty="0"/>
              <a:t> </a:t>
            </a:r>
            <a:r>
              <a:rPr lang="de-DE" dirty="0" err="1"/>
              <a:t>using</a:t>
            </a:r>
            <a:r>
              <a:rPr lang="de-DE" dirty="0"/>
              <a:t> </a:t>
            </a:r>
            <a:r>
              <a:rPr lang="de-DE" dirty="0" err="1"/>
              <a:t>existing</a:t>
            </a:r>
            <a:r>
              <a:rPr lang="de-DE" dirty="0"/>
              <a:t> FSCP </a:t>
            </a:r>
            <a:r>
              <a:rPr lang="de-DE" dirty="0" err="1"/>
              <a:t>development</a:t>
            </a:r>
            <a:r>
              <a:rPr lang="de-DE" dirty="0"/>
              <a:t> </a:t>
            </a:r>
            <a:r>
              <a:rPr lang="de-DE" dirty="0" err="1"/>
              <a:t>kits</a:t>
            </a:r>
            <a:r>
              <a:rPr lang="de-DE" dirty="0"/>
              <a:t>. The </a:t>
            </a:r>
            <a:r>
              <a:rPr lang="de-DE" dirty="0" err="1"/>
              <a:t>safety</a:t>
            </a:r>
            <a:r>
              <a:rPr lang="de-DE" dirty="0"/>
              <a:t> </a:t>
            </a:r>
            <a:r>
              <a:rPr lang="de-DE" dirty="0" err="1"/>
              <a:t>layers</a:t>
            </a:r>
            <a:r>
              <a:rPr lang="de-DE" dirty="0"/>
              <a:t> </a:t>
            </a:r>
            <a:r>
              <a:rPr lang="de-DE" dirty="0" err="1"/>
              <a:t>of</a:t>
            </a:r>
            <a:r>
              <a:rPr lang="de-DE" dirty="0"/>
              <a:t> </a:t>
            </a:r>
            <a:r>
              <a:rPr lang="de-DE" dirty="0" err="1"/>
              <a:t>the</a:t>
            </a:r>
            <a:r>
              <a:rPr lang="de-DE" dirty="0"/>
              <a:t> FSCP and </a:t>
            </a:r>
            <a:r>
              <a:rPr lang="de-DE" dirty="0" err="1"/>
              <a:t>of</a:t>
            </a:r>
            <a:r>
              <a:rPr lang="de-DE" dirty="0"/>
              <a:t> IO-Link </a:t>
            </a:r>
            <a:r>
              <a:rPr lang="de-DE" dirty="0" err="1"/>
              <a:t>Safety</a:t>
            </a:r>
            <a:r>
              <a:rPr lang="de-DE" dirty="0"/>
              <a:t> </a:t>
            </a:r>
            <a:r>
              <a:rPr lang="de-DE" dirty="0" err="1"/>
              <a:t>can</a:t>
            </a:r>
            <a:r>
              <a:rPr lang="de-DE" dirty="0"/>
              <a:t> </a:t>
            </a:r>
            <a:r>
              <a:rPr lang="de-DE" dirty="0" err="1"/>
              <a:t>be</a:t>
            </a:r>
            <a:r>
              <a:rPr lang="de-DE" dirty="0"/>
              <a:t> </a:t>
            </a:r>
            <a:r>
              <a:rPr lang="de-DE" dirty="0" err="1"/>
              <a:t>combined</a:t>
            </a:r>
            <a:r>
              <a:rPr lang="de-DE" dirty="0"/>
              <a:t> and </a:t>
            </a:r>
            <a:r>
              <a:rPr lang="de-DE" dirty="0" err="1"/>
              <a:t>encapsulated</a:t>
            </a:r>
            <a:r>
              <a:rPr lang="de-DE" dirty="0"/>
              <a:t> </a:t>
            </a:r>
            <a:r>
              <a:rPr lang="de-DE" dirty="0" err="1"/>
              <a:t>to</a:t>
            </a:r>
            <a:r>
              <a:rPr lang="de-DE" dirty="0"/>
              <a:t> </a:t>
            </a:r>
            <a:r>
              <a:rPr lang="de-DE" dirty="0" err="1"/>
              <a:t>achieve</a:t>
            </a:r>
            <a:r>
              <a:rPr lang="de-DE" dirty="0"/>
              <a:t> </a:t>
            </a:r>
            <a:r>
              <a:rPr lang="de-DE" dirty="0" err="1"/>
              <a:t>reasonable</a:t>
            </a:r>
            <a:r>
              <a:rPr lang="de-DE" dirty="0"/>
              <a:t> </a:t>
            </a:r>
            <a:r>
              <a:rPr lang="de-DE" dirty="0" err="1"/>
              <a:t>efforts</a:t>
            </a:r>
            <a:r>
              <a:rPr lang="de-DE" dirty="0"/>
              <a:t> </a:t>
            </a:r>
            <a:r>
              <a:rPr lang="de-DE" dirty="0" err="1"/>
              <a:t>for</a:t>
            </a:r>
            <a:r>
              <a:rPr lang="de-DE" dirty="0"/>
              <a:t> IO-Link Master </a:t>
            </a:r>
            <a:r>
              <a:rPr lang="de-DE" dirty="0" err="1"/>
              <a:t>manufacturers</a:t>
            </a:r>
            <a:r>
              <a:rPr lang="de-DE" dirty="0"/>
              <a:t> (</a:t>
            </a:r>
            <a:r>
              <a:rPr lang="de-DE" dirty="0" err="1"/>
              <a:t>see</a:t>
            </a:r>
            <a:r>
              <a:rPr lang="de-DE" dirty="0"/>
              <a:t> </a:t>
            </a:r>
            <a:r>
              <a:rPr lang="de-DE" dirty="0" err="1"/>
              <a:t>slides</a:t>
            </a:r>
            <a:r>
              <a:rPr lang="de-DE" dirty="0"/>
              <a:t> 53 and 54).</a:t>
            </a:r>
          </a:p>
          <a:p>
            <a:r>
              <a:rPr lang="de-DE" dirty="0"/>
              <a:t>At least </a:t>
            </a:r>
            <a:r>
              <a:rPr lang="de-DE" dirty="0" err="1"/>
              <a:t>one</a:t>
            </a:r>
            <a:r>
              <a:rPr lang="de-DE" dirty="0"/>
              <a:t> FS-Master per FSCP </a:t>
            </a:r>
            <a:r>
              <a:rPr lang="de-DE" dirty="0" err="1"/>
              <a:t>is</a:t>
            </a:r>
            <a:r>
              <a:rPr lang="de-DE" dirty="0"/>
              <a:t> </a:t>
            </a:r>
            <a:r>
              <a:rPr lang="de-DE" dirty="0" err="1"/>
              <a:t>required</a:t>
            </a:r>
            <a:r>
              <a:rPr lang="de-DE" dirty="0"/>
              <a:t> </a:t>
            </a:r>
            <a:r>
              <a:rPr lang="de-DE" dirty="0" err="1"/>
              <a:t>for</a:t>
            </a:r>
            <a:r>
              <a:rPr lang="de-DE" dirty="0"/>
              <a:t> FS-Device </a:t>
            </a:r>
            <a:r>
              <a:rPr lang="de-DE" dirty="0" err="1"/>
              <a:t>manufacturers</a:t>
            </a:r>
            <a:r>
              <a:rPr lang="de-DE" dirty="0"/>
              <a:t> </a:t>
            </a:r>
            <a:r>
              <a:rPr lang="de-DE" dirty="0" err="1"/>
              <a:t>to</a:t>
            </a:r>
            <a:r>
              <a:rPr lang="de-DE" dirty="0"/>
              <a:t> </a:t>
            </a:r>
            <a:r>
              <a:rPr lang="de-DE" dirty="0" err="1"/>
              <a:t>enter</a:t>
            </a:r>
            <a:r>
              <a:rPr lang="de-DE" dirty="0"/>
              <a:t> </a:t>
            </a:r>
            <a:r>
              <a:rPr lang="de-DE" dirty="0" err="1"/>
              <a:t>into</a:t>
            </a:r>
            <a:r>
              <a:rPr lang="de-DE" dirty="0"/>
              <a:t> </a:t>
            </a:r>
            <a:r>
              <a:rPr lang="de-DE" dirty="0" err="1"/>
              <a:t>that</a:t>
            </a:r>
            <a:r>
              <a:rPr lang="de-DE" dirty="0"/>
              <a:t> </a:t>
            </a:r>
            <a:r>
              <a:rPr lang="de-DE" dirty="0" err="1"/>
              <a:t>particular</a:t>
            </a:r>
            <a:r>
              <a:rPr lang="de-DE" dirty="0"/>
              <a:t> </a:t>
            </a:r>
            <a:r>
              <a:rPr lang="de-DE" dirty="0" err="1"/>
              <a:t>market</a:t>
            </a:r>
            <a:r>
              <a:rPr lang="de-DE"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30</a:t>
            </a:fld>
            <a:endParaRPr lang="de-DE"/>
          </a:p>
        </p:txBody>
      </p:sp>
    </p:spTree>
    <p:extLst>
      <p:ext uri="{BB962C8B-B14F-4D97-AF65-F5344CB8AC3E}">
        <p14:creationId xmlns:p14="http://schemas.microsoft.com/office/powerpoint/2010/main" val="1169300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pPr marL="171450" indent="-171450">
              <a:buFont typeface="Wingdings"/>
              <a:buChar char=""/>
            </a:pPr>
            <a:r>
              <a:rPr lang="en-US" dirty="0">
                <a:sym typeface="Wingdings"/>
              </a:rPr>
              <a:t>As explained in previous slide, FS-Devices benefit from the largest commonality for safety sensors, actuators and mechatronics due to bi-directional communication of IO-Link Safety on any FS-Master.</a:t>
            </a:r>
          </a:p>
          <a:p>
            <a:pPr marL="171450" indent="-171450">
              <a:buFont typeface="Wingdings" panose="05000000000000000000" pitchFamily="2" charset="2"/>
              <a:buChar char=""/>
            </a:pPr>
            <a:r>
              <a:rPr lang="de-DE" dirty="0"/>
              <a:t>Dual </a:t>
            </a:r>
            <a:r>
              <a:rPr lang="de-DE" dirty="0" err="1"/>
              <a:t>mode</a:t>
            </a:r>
            <a:r>
              <a:rPr lang="de-DE" dirty="0"/>
              <a:t> FS-Devices </a:t>
            </a:r>
            <a:r>
              <a:rPr lang="de-DE" dirty="0" err="1"/>
              <a:t>with</a:t>
            </a:r>
            <a:r>
              <a:rPr lang="de-DE" dirty="0"/>
              <a:t> </a:t>
            </a:r>
            <a:r>
              <a:rPr lang="de-DE" dirty="0" err="1"/>
              <a:t>standardized</a:t>
            </a:r>
            <a:r>
              <a:rPr lang="de-DE" dirty="0"/>
              <a:t> </a:t>
            </a:r>
            <a:r>
              <a:rPr lang="de-DE" dirty="0" err="1"/>
              <a:t>OSSDe</a:t>
            </a:r>
            <a:r>
              <a:rPr lang="de-DE" dirty="0"/>
              <a:t> </a:t>
            </a:r>
            <a:r>
              <a:rPr lang="de-DE" dirty="0" err="1"/>
              <a:t>allow</a:t>
            </a:r>
            <a:r>
              <a:rPr lang="de-DE" dirty="0"/>
              <a:t> </a:t>
            </a:r>
            <a:r>
              <a:rPr lang="de-DE" dirty="0" err="1"/>
              <a:t>for</a:t>
            </a:r>
            <a:r>
              <a:rPr lang="de-DE" dirty="0"/>
              <a:t> </a:t>
            </a:r>
            <a:r>
              <a:rPr lang="de-DE" dirty="0" err="1"/>
              <a:t>operation</a:t>
            </a:r>
            <a:r>
              <a:rPr lang="de-DE" dirty="0"/>
              <a:t> on classic FS-DI (digital </a:t>
            </a:r>
            <a:r>
              <a:rPr lang="de-DE" dirty="0" err="1"/>
              <a:t>input</a:t>
            </a:r>
            <a:r>
              <a:rPr lang="de-DE" dirty="0"/>
              <a:t>) </a:t>
            </a:r>
            <a:r>
              <a:rPr lang="de-DE" dirty="0" err="1"/>
              <a:t>modules</a:t>
            </a:r>
            <a:r>
              <a:rPr lang="de-DE" dirty="0"/>
              <a:t> </a:t>
            </a:r>
            <a:r>
              <a:rPr lang="de-DE" dirty="0" err="1"/>
              <a:t>within</a:t>
            </a:r>
            <a:r>
              <a:rPr lang="de-DE" dirty="0"/>
              <a:t> remote I/Os and </a:t>
            </a:r>
            <a:r>
              <a:rPr lang="de-DE" dirty="0" err="1"/>
              <a:t>with</a:t>
            </a:r>
            <a:r>
              <a:rPr lang="de-DE" dirty="0"/>
              <a:t> IO-Link </a:t>
            </a:r>
            <a:r>
              <a:rPr lang="de-DE" dirty="0" err="1"/>
              <a:t>Safety</a:t>
            </a:r>
            <a:r>
              <a:rPr lang="de-DE" dirty="0"/>
              <a:t> </a:t>
            </a:r>
            <a:r>
              <a:rPr lang="de-DE" dirty="0" err="1"/>
              <a:t>communication</a:t>
            </a:r>
            <a:r>
              <a:rPr lang="de-DE" dirty="0"/>
              <a:t> on FS-Master </a:t>
            </a:r>
            <a:r>
              <a:rPr lang="de-DE" dirty="0" err="1"/>
              <a:t>ports</a:t>
            </a:r>
            <a:r>
              <a:rPr lang="de-DE" dirty="0"/>
              <a:t>.</a:t>
            </a:r>
            <a:br>
              <a:rPr lang="de-DE" dirty="0"/>
            </a:br>
            <a:r>
              <a:rPr lang="de-DE" dirty="0"/>
              <a:t>FS-Master </a:t>
            </a:r>
            <a:r>
              <a:rPr lang="de-DE" dirty="0" err="1"/>
              <a:t>ports</a:t>
            </a:r>
            <a:r>
              <a:rPr lang="de-DE" dirty="0"/>
              <a:t> </a:t>
            </a:r>
            <a:r>
              <a:rPr lang="de-DE" dirty="0" err="1"/>
              <a:t>with</a:t>
            </a:r>
            <a:r>
              <a:rPr lang="de-DE" dirty="0"/>
              <a:t> </a:t>
            </a:r>
            <a:r>
              <a:rPr lang="de-DE" dirty="0" err="1"/>
              <a:t>OSSDe</a:t>
            </a:r>
            <a:r>
              <a:rPr lang="de-DE" dirty="0"/>
              <a:t> </a:t>
            </a:r>
            <a:r>
              <a:rPr lang="de-DE" dirty="0" err="1"/>
              <a:t>capability</a:t>
            </a:r>
            <a:r>
              <a:rPr lang="de-DE" dirty="0"/>
              <a:t> </a:t>
            </a:r>
            <a:r>
              <a:rPr lang="de-DE" dirty="0" err="1"/>
              <a:t>allow</a:t>
            </a:r>
            <a:r>
              <a:rPr lang="de-DE" dirty="0"/>
              <a:t> </a:t>
            </a:r>
            <a:r>
              <a:rPr lang="de-DE" dirty="0" err="1"/>
              <a:t>for</a:t>
            </a:r>
            <a:r>
              <a:rPr lang="de-DE" dirty="0"/>
              <a:t> </a:t>
            </a:r>
            <a:r>
              <a:rPr lang="de-DE" dirty="0" err="1"/>
              <a:t>operation</a:t>
            </a:r>
            <a:r>
              <a:rPr lang="de-DE" dirty="0"/>
              <a:t> </a:t>
            </a:r>
            <a:r>
              <a:rPr lang="de-DE" dirty="0" err="1"/>
              <a:t>of</a:t>
            </a:r>
            <a:r>
              <a:rPr lang="de-DE" dirty="0"/>
              <a:t> dual </a:t>
            </a:r>
            <a:r>
              <a:rPr lang="de-DE" dirty="0" err="1"/>
              <a:t>mode</a:t>
            </a:r>
            <a:r>
              <a:rPr lang="de-DE" dirty="0"/>
              <a:t> FS-Devices </a:t>
            </a:r>
            <a:r>
              <a:rPr lang="de-DE" dirty="0" err="1"/>
              <a:t>or</a:t>
            </a:r>
            <a:r>
              <a:rPr lang="de-DE" dirty="0"/>
              <a:t> classic OSSD </a:t>
            </a:r>
            <a:r>
              <a:rPr lang="de-DE" dirty="0" err="1"/>
              <a:t>sensors</a:t>
            </a:r>
            <a:r>
              <a:rPr lang="de-DE" dirty="0"/>
              <a:t> </a:t>
            </a:r>
            <a:r>
              <a:rPr lang="de-DE" dirty="0" err="1"/>
              <a:t>according</a:t>
            </a:r>
            <a:r>
              <a:rPr lang="de-DE" dirty="0"/>
              <a:t> </a:t>
            </a:r>
            <a:r>
              <a:rPr lang="en-US" dirty="0"/>
              <a:t>Type C of "ZVEI Position Paper CB24I" (see slide 28 and 30). This flexibility allows the customer to start with a classic OSSD sensor type in his application until a new version (FS-Device) will be available.</a:t>
            </a:r>
          </a:p>
          <a:p>
            <a:pPr marL="171450" indent="-171450">
              <a:buFont typeface="Wingdings" panose="05000000000000000000" pitchFamily="2" charset="2"/>
              <a:buChar char=""/>
            </a:pPr>
            <a:r>
              <a:rPr lang="en-US" dirty="0"/>
              <a:t>The encapsulation of the safety communication layers within an FS-Master allows for an extended mapping of the safety data including a safety logic processing unit. With the help of this unit local safety functions can be build using sensor and actuator FS-Devices connected to this particular FS-Master.</a:t>
            </a:r>
          </a:p>
          <a:p>
            <a:pPr marL="171450" indent="-171450">
              <a:buFont typeface="Wingdings" panose="05000000000000000000" pitchFamily="2" charset="2"/>
              <a:buChar char=""/>
            </a:pPr>
            <a:r>
              <a:rPr lang="en-US" dirty="0"/>
              <a:t>FS-Devices requiring more than 1000 mA (mostly actuators) can use FS-Masters providing port class B with extra Power supply 2 (see slide 6). </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31</a:t>
            </a:fld>
            <a:endParaRPr lang="de-DE"/>
          </a:p>
        </p:txBody>
      </p:sp>
    </p:spTree>
    <p:extLst>
      <p:ext uri="{BB962C8B-B14F-4D97-AF65-F5344CB8AC3E}">
        <p14:creationId xmlns:p14="http://schemas.microsoft.com/office/powerpoint/2010/main" val="191495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err="1"/>
              <a:t>One</a:t>
            </a:r>
            <a:r>
              <a:rPr lang="de-DE" dirty="0"/>
              <a:t> </a:t>
            </a:r>
            <a:r>
              <a:rPr lang="de-DE" dirty="0" err="1"/>
              <a:t>of</a:t>
            </a:r>
            <a:r>
              <a:rPr lang="de-DE" dirty="0"/>
              <a:t> </a:t>
            </a:r>
            <a:r>
              <a:rPr lang="de-DE" dirty="0" err="1"/>
              <a:t>the</a:t>
            </a:r>
            <a:r>
              <a:rPr lang="de-DE" dirty="0"/>
              <a:t> </a:t>
            </a:r>
            <a:r>
              <a:rPr lang="de-DE" dirty="0" err="1"/>
              <a:t>standard</a:t>
            </a:r>
            <a:r>
              <a:rPr lang="de-DE" dirty="0"/>
              <a:t> IO-Link </a:t>
            </a:r>
            <a:r>
              <a:rPr lang="de-DE" dirty="0" err="1"/>
              <a:t>integration</a:t>
            </a:r>
            <a:r>
              <a:rPr lang="de-DE" dirty="0"/>
              <a:t> </a:t>
            </a:r>
            <a:r>
              <a:rPr lang="de-DE" dirty="0" err="1"/>
              <a:t>documents</a:t>
            </a:r>
            <a:r>
              <a:rPr lang="de-DE" dirty="0"/>
              <a:t> </a:t>
            </a:r>
            <a:r>
              <a:rPr lang="de-DE" dirty="0" err="1"/>
              <a:t>covers</a:t>
            </a:r>
            <a:r>
              <a:rPr lang="de-DE" dirty="0"/>
              <a:t> </a:t>
            </a:r>
            <a:r>
              <a:rPr lang="de-DE" dirty="0" err="1"/>
              <a:t>mapping</a:t>
            </a:r>
            <a:r>
              <a:rPr lang="de-DE" dirty="0"/>
              <a:t> </a:t>
            </a:r>
            <a:r>
              <a:rPr lang="de-DE" dirty="0" err="1"/>
              <a:t>of</a:t>
            </a:r>
            <a:r>
              <a:rPr lang="de-DE" dirty="0"/>
              <a:t> IO-Link </a:t>
            </a:r>
            <a:r>
              <a:rPr lang="de-DE" dirty="0" err="1"/>
              <a:t>to</a:t>
            </a:r>
            <a:r>
              <a:rPr lang="de-DE" dirty="0"/>
              <a:t> PROFINET. This </a:t>
            </a:r>
            <a:r>
              <a:rPr lang="de-DE" dirty="0" err="1"/>
              <a:t>document</a:t>
            </a:r>
            <a:r>
              <a:rPr lang="de-DE" dirty="0"/>
              <a:t> </a:t>
            </a:r>
            <a:r>
              <a:rPr lang="de-DE" dirty="0" err="1"/>
              <a:t>is</a:t>
            </a:r>
            <a:r>
              <a:rPr lang="de-DE" dirty="0"/>
              <a:t> </a:t>
            </a:r>
            <a:r>
              <a:rPr lang="de-DE" dirty="0" err="1"/>
              <a:t>comprehensive</a:t>
            </a:r>
            <a:r>
              <a:rPr lang="de-DE" dirty="0"/>
              <a:t> </a:t>
            </a:r>
            <a:r>
              <a:rPr lang="de-DE" dirty="0" err="1"/>
              <a:t>and</a:t>
            </a:r>
            <a:r>
              <a:rPr lang="de-DE" dirty="0"/>
              <a:t> </a:t>
            </a:r>
            <a:r>
              <a:rPr lang="de-DE" dirty="0" err="1"/>
              <a:t>can</a:t>
            </a:r>
            <a:r>
              <a:rPr lang="de-DE" dirty="0"/>
              <a:t> </a:t>
            </a:r>
            <a:r>
              <a:rPr lang="de-DE" dirty="0" err="1"/>
              <a:t>serve</a:t>
            </a:r>
            <a:r>
              <a:rPr lang="de-DE" dirty="0"/>
              <a:t> </a:t>
            </a:r>
            <a:r>
              <a:rPr lang="de-DE" dirty="0" err="1"/>
              <a:t>as</a:t>
            </a:r>
            <a:r>
              <a:rPr lang="de-DE" dirty="0"/>
              <a:t> a </a:t>
            </a:r>
            <a:r>
              <a:rPr lang="de-DE" dirty="0" err="1"/>
              <a:t>role</a:t>
            </a:r>
            <a:r>
              <a:rPr lang="de-DE" dirty="0"/>
              <a:t> </a:t>
            </a:r>
            <a:r>
              <a:rPr lang="de-DE" dirty="0" err="1"/>
              <a:t>model</a:t>
            </a:r>
            <a:r>
              <a:rPr lang="de-DE" dirty="0"/>
              <a:t> </a:t>
            </a:r>
            <a:r>
              <a:rPr lang="de-DE" dirty="0" err="1"/>
              <a:t>for</a:t>
            </a:r>
            <a:r>
              <a:rPr lang="de-DE" dirty="0"/>
              <a:t> </a:t>
            </a:r>
            <a:r>
              <a:rPr lang="de-DE" dirty="0" err="1"/>
              <a:t>integrations</a:t>
            </a:r>
            <a:r>
              <a:rPr lang="de-DE" dirty="0"/>
              <a:t>.</a:t>
            </a:r>
          </a:p>
          <a:p>
            <a:r>
              <a:rPr lang="de-DE" dirty="0"/>
              <a:t>A White Paper </a:t>
            </a:r>
            <a:r>
              <a:rPr lang="de-DE" dirty="0" err="1"/>
              <a:t>with</a:t>
            </a:r>
            <a:r>
              <a:rPr lang="de-DE" dirty="0"/>
              <a:t> </a:t>
            </a:r>
            <a:r>
              <a:rPr lang="de-DE" dirty="0" err="1"/>
              <a:t>concepts</a:t>
            </a:r>
            <a:r>
              <a:rPr lang="de-DE" dirty="0"/>
              <a:t> </a:t>
            </a:r>
            <a:r>
              <a:rPr lang="de-DE" dirty="0" err="1"/>
              <a:t>for</a:t>
            </a:r>
            <a:r>
              <a:rPr lang="de-DE" dirty="0"/>
              <a:t> </a:t>
            </a:r>
            <a:r>
              <a:rPr lang="de-DE" dirty="0" err="1"/>
              <a:t>integration</a:t>
            </a:r>
            <a:r>
              <a:rPr lang="de-DE" dirty="0"/>
              <a:t> </a:t>
            </a:r>
            <a:r>
              <a:rPr lang="de-DE" dirty="0" err="1"/>
              <a:t>concepts</a:t>
            </a:r>
            <a:r>
              <a:rPr lang="de-DE" dirty="0"/>
              <a:t> </a:t>
            </a:r>
            <a:r>
              <a:rPr lang="de-DE" dirty="0" err="1"/>
              <a:t>to</a:t>
            </a:r>
            <a:r>
              <a:rPr lang="de-DE" dirty="0"/>
              <a:t> </a:t>
            </a:r>
            <a:r>
              <a:rPr lang="de-DE" dirty="0" err="1"/>
              <a:t>PROFIsafe</a:t>
            </a:r>
            <a:r>
              <a:rPr lang="de-DE" dirty="0"/>
              <a:t> </a:t>
            </a:r>
            <a:r>
              <a:rPr lang="de-DE" dirty="0" err="1"/>
              <a:t>is</a:t>
            </a:r>
            <a:r>
              <a:rPr lang="de-DE" dirty="0"/>
              <a:t> </a:t>
            </a:r>
            <a:r>
              <a:rPr lang="de-DE" dirty="0" err="1"/>
              <a:t>available</a:t>
            </a:r>
            <a:r>
              <a:rPr lang="de-DE" dirty="0"/>
              <a:t> also </a:t>
            </a:r>
            <a:r>
              <a:rPr lang="de-DE" dirty="0" err="1"/>
              <a:t>and</a:t>
            </a:r>
            <a:r>
              <a:rPr lang="de-DE" dirty="0"/>
              <a:t> </a:t>
            </a:r>
            <a:r>
              <a:rPr lang="de-DE" dirty="0" err="1"/>
              <a:t>provided</a:t>
            </a:r>
            <a:r>
              <a:rPr lang="de-DE" dirty="0"/>
              <a:t> on </a:t>
            </a:r>
            <a:r>
              <a:rPr lang="de-DE" dirty="0" err="1"/>
              <a:t>the</a:t>
            </a:r>
            <a:r>
              <a:rPr lang="de-DE" dirty="0"/>
              <a:t> IO-Link </a:t>
            </a:r>
            <a:r>
              <a:rPr lang="de-DE" dirty="0" err="1"/>
              <a:t>websites</a:t>
            </a:r>
            <a:r>
              <a:rPr lang="de-DE" dirty="0"/>
              <a:t> in a </a:t>
            </a:r>
            <a:r>
              <a:rPr lang="de-DE" dirty="0" err="1"/>
              <a:t>neutralized</a:t>
            </a:r>
            <a:r>
              <a:rPr lang="de-DE" dirty="0"/>
              <a:t> form </a:t>
            </a:r>
            <a:r>
              <a:rPr lang="de-DE" dirty="0" err="1"/>
              <a:t>for</a:t>
            </a:r>
            <a:r>
              <a:rPr lang="de-DE" dirty="0"/>
              <a:t> </a:t>
            </a:r>
            <a:r>
              <a:rPr lang="de-DE" dirty="0" err="1"/>
              <a:t>download</a:t>
            </a:r>
            <a:r>
              <a:rPr lang="de-DE" dirty="0"/>
              <a:t> .</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32</a:t>
            </a:fld>
            <a:endParaRPr lang="de-DE">
              <a:solidFill>
                <a:prstClr val="black"/>
              </a:solidFill>
            </a:endParaRPr>
          </a:p>
        </p:txBody>
      </p:sp>
    </p:spTree>
    <p:extLst>
      <p:ext uri="{BB962C8B-B14F-4D97-AF65-F5344CB8AC3E}">
        <p14:creationId xmlns:p14="http://schemas.microsoft.com/office/powerpoint/2010/main" val="2151694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r>
              <a:rPr lang="de-DE" dirty="0"/>
              <a:t>This </a:t>
            </a:r>
            <a:r>
              <a:rPr lang="de-DE" dirty="0" err="1"/>
              <a:t>overview</a:t>
            </a:r>
            <a:r>
              <a:rPr lang="de-DE" dirty="0"/>
              <a:t> </a:t>
            </a:r>
            <a:r>
              <a:rPr lang="de-DE" dirty="0" err="1"/>
              <a:t>shows</a:t>
            </a:r>
            <a:r>
              <a:rPr lang="de-DE" dirty="0"/>
              <a:t> </a:t>
            </a:r>
            <a:r>
              <a:rPr lang="de-DE" dirty="0" err="1"/>
              <a:t>exemplary</a:t>
            </a:r>
            <a:r>
              <a:rPr lang="de-DE" dirty="0"/>
              <a:t> via PROFINET/</a:t>
            </a:r>
            <a:r>
              <a:rPr lang="de-DE" dirty="0" err="1"/>
              <a:t>PROFIsafe</a:t>
            </a:r>
            <a:r>
              <a:rPr lang="de-DE" dirty="0"/>
              <a:t>, </a:t>
            </a:r>
            <a:r>
              <a:rPr lang="de-DE" dirty="0" err="1"/>
              <a:t>how</a:t>
            </a:r>
            <a:r>
              <a:rPr lang="de-DE" dirty="0"/>
              <a:t> a so-</a:t>
            </a:r>
            <a:r>
              <a:rPr lang="de-DE" dirty="0" err="1"/>
              <a:t>called</a:t>
            </a:r>
            <a:r>
              <a:rPr lang="de-DE" dirty="0"/>
              <a:t> Linking Module </a:t>
            </a:r>
            <a:r>
              <a:rPr lang="de-DE" dirty="0" err="1"/>
              <a:t>provides</a:t>
            </a:r>
            <a:r>
              <a:rPr lang="de-DE" dirty="0"/>
              <a:t> </a:t>
            </a:r>
            <a:r>
              <a:rPr lang="de-DE" dirty="0" err="1"/>
              <a:t>the</a:t>
            </a:r>
            <a:r>
              <a:rPr lang="de-DE" dirty="0"/>
              <a:t> </a:t>
            </a:r>
            <a:r>
              <a:rPr lang="de-DE" dirty="0" err="1"/>
              <a:t>gateway</a:t>
            </a:r>
            <a:r>
              <a:rPr lang="de-DE" dirty="0"/>
              <a:t> </a:t>
            </a:r>
            <a:r>
              <a:rPr lang="de-DE" dirty="0" err="1"/>
              <a:t>with</a:t>
            </a:r>
            <a:r>
              <a:rPr lang="de-DE" dirty="0"/>
              <a:t> </a:t>
            </a:r>
            <a:r>
              <a:rPr lang="de-DE" dirty="0" err="1"/>
              <a:t>the</a:t>
            </a:r>
            <a:r>
              <a:rPr lang="de-DE" dirty="0"/>
              <a:t> </a:t>
            </a:r>
            <a:r>
              <a:rPr lang="de-DE" dirty="0" err="1"/>
              <a:t>mapping</a:t>
            </a:r>
            <a:r>
              <a:rPr lang="de-DE" dirty="0"/>
              <a:t> </a:t>
            </a:r>
            <a:r>
              <a:rPr lang="de-DE" dirty="0" err="1"/>
              <a:t>of</a:t>
            </a:r>
            <a:r>
              <a:rPr lang="de-DE" dirty="0"/>
              <a:t> </a:t>
            </a:r>
            <a:r>
              <a:rPr lang="de-DE" dirty="0" err="1"/>
              <a:t>safety</a:t>
            </a:r>
            <a:r>
              <a:rPr lang="de-DE" dirty="0"/>
              <a:t> </a:t>
            </a:r>
            <a:r>
              <a:rPr lang="de-DE" dirty="0" err="1"/>
              <a:t>Process</a:t>
            </a:r>
            <a:r>
              <a:rPr lang="de-DE" dirty="0"/>
              <a:t> Data.</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33</a:t>
            </a:fld>
            <a:endParaRPr lang="de-DE">
              <a:solidFill>
                <a:prstClr val="black"/>
              </a:solidFill>
            </a:endParaRPr>
          </a:p>
        </p:txBody>
      </p:sp>
    </p:spTree>
    <p:extLst>
      <p:ext uri="{BB962C8B-B14F-4D97-AF65-F5344CB8AC3E}">
        <p14:creationId xmlns:p14="http://schemas.microsoft.com/office/powerpoint/2010/main" val="3446425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err="1"/>
              <a:t>Safety</a:t>
            </a:r>
            <a:r>
              <a:rPr lang="de-DE" dirty="0"/>
              <a:t> </a:t>
            </a:r>
            <a:r>
              <a:rPr lang="de-DE" dirty="0" err="1"/>
              <a:t>integration</a:t>
            </a:r>
            <a:r>
              <a:rPr lang="de-DE" dirty="0"/>
              <a:t> </a:t>
            </a:r>
            <a:r>
              <a:rPr lang="de-DE" dirty="0" err="1"/>
              <a:t>is</a:t>
            </a:r>
            <a:r>
              <a:rPr lang="de-DE" dirty="0"/>
              <a:t> a linear </a:t>
            </a:r>
            <a:r>
              <a:rPr lang="de-DE" dirty="0" err="1"/>
              <a:t>extension</a:t>
            </a:r>
            <a:r>
              <a:rPr lang="de-DE" dirty="0"/>
              <a:t> </a:t>
            </a:r>
            <a:r>
              <a:rPr lang="de-DE" dirty="0" err="1"/>
              <a:t>of</a:t>
            </a:r>
            <a:r>
              <a:rPr lang="de-DE" dirty="0"/>
              <a:t> </a:t>
            </a:r>
            <a:r>
              <a:rPr lang="de-DE" dirty="0" err="1"/>
              <a:t>the</a:t>
            </a:r>
            <a:r>
              <a:rPr lang="de-DE" dirty="0"/>
              <a:t> </a:t>
            </a:r>
            <a:r>
              <a:rPr lang="de-DE" dirty="0" err="1"/>
              <a:t>fieldbus</a:t>
            </a:r>
            <a:r>
              <a:rPr lang="de-DE" dirty="0"/>
              <a:t> </a:t>
            </a:r>
            <a:r>
              <a:rPr lang="de-DE" dirty="0" err="1"/>
              <a:t>integration</a:t>
            </a:r>
            <a:r>
              <a:rPr lang="de-DE" dirty="0"/>
              <a:t>. </a:t>
            </a:r>
            <a:r>
              <a:rPr lang="de-DE" dirty="0" err="1"/>
              <a:t>Usually</a:t>
            </a:r>
            <a:r>
              <a:rPr lang="de-DE" dirty="0"/>
              <a:t>, </a:t>
            </a:r>
            <a:r>
              <a:rPr lang="de-DE" dirty="0" err="1"/>
              <a:t>there</a:t>
            </a:r>
            <a:r>
              <a:rPr lang="de-DE" dirty="0"/>
              <a:t> </a:t>
            </a:r>
            <a:r>
              <a:rPr lang="de-DE" dirty="0" err="1"/>
              <a:t>exist</a:t>
            </a:r>
            <a:r>
              <a:rPr lang="de-DE" dirty="0"/>
              <a:t> </a:t>
            </a:r>
            <a:r>
              <a:rPr lang="de-DE" dirty="0" err="1"/>
              <a:t>development</a:t>
            </a:r>
            <a:r>
              <a:rPr lang="de-DE" dirty="0"/>
              <a:t> </a:t>
            </a:r>
            <a:r>
              <a:rPr lang="de-DE" dirty="0" err="1"/>
              <a:t>kits</a:t>
            </a:r>
            <a:r>
              <a:rPr lang="de-DE" dirty="0"/>
              <a:t> </a:t>
            </a:r>
            <a:r>
              <a:rPr lang="de-DE" dirty="0" err="1"/>
              <a:t>for</a:t>
            </a:r>
            <a:r>
              <a:rPr lang="de-DE" dirty="0"/>
              <a:t> </a:t>
            </a:r>
            <a:r>
              <a:rPr lang="de-DE" dirty="0" err="1"/>
              <a:t>particular</a:t>
            </a:r>
            <a:r>
              <a:rPr lang="de-DE" dirty="0"/>
              <a:t> FSCPs such </a:t>
            </a:r>
            <a:r>
              <a:rPr lang="de-DE" dirty="0" err="1"/>
              <a:t>as</a:t>
            </a:r>
            <a:r>
              <a:rPr lang="de-DE" dirty="0"/>
              <a:t> </a:t>
            </a:r>
            <a:r>
              <a:rPr lang="de-DE" dirty="0" err="1"/>
              <a:t>PROFIsafe</a:t>
            </a:r>
            <a:r>
              <a:rPr lang="de-DE" dirty="0"/>
              <a:t>.</a:t>
            </a:r>
          </a:p>
          <a:p>
            <a:r>
              <a:rPr lang="de-DE" dirty="0"/>
              <a:t>In </a:t>
            </a:r>
            <a:r>
              <a:rPr lang="de-DE" dirty="0" err="1"/>
              <a:t>case</a:t>
            </a:r>
            <a:r>
              <a:rPr lang="de-DE" dirty="0"/>
              <a:t> </a:t>
            </a:r>
            <a:r>
              <a:rPr lang="de-DE" dirty="0" err="1"/>
              <a:t>of</a:t>
            </a:r>
            <a:r>
              <a:rPr lang="de-DE" dirty="0"/>
              <a:t> SIL3 </a:t>
            </a:r>
            <a:r>
              <a:rPr lang="de-DE" dirty="0" err="1"/>
              <a:t>applications</a:t>
            </a:r>
            <a:r>
              <a:rPr lang="de-DE" dirty="0"/>
              <a:t>, </a:t>
            </a:r>
            <a:r>
              <a:rPr lang="de-DE" dirty="0" err="1"/>
              <a:t>these</a:t>
            </a:r>
            <a:r>
              <a:rPr lang="de-DE" dirty="0"/>
              <a:t> </a:t>
            </a:r>
            <a:r>
              <a:rPr lang="de-DE" dirty="0" err="1"/>
              <a:t>development</a:t>
            </a:r>
            <a:r>
              <a:rPr lang="de-DE" dirty="0"/>
              <a:t> </a:t>
            </a:r>
            <a:r>
              <a:rPr lang="de-DE" dirty="0" err="1"/>
              <a:t>kits</a:t>
            </a:r>
            <a:r>
              <a:rPr lang="de-DE" dirty="0"/>
              <a:t> </a:t>
            </a:r>
            <a:r>
              <a:rPr lang="de-DE" dirty="0" err="1"/>
              <a:t>recommend</a:t>
            </a:r>
            <a:r>
              <a:rPr lang="de-DE" dirty="0"/>
              <a:t> redundant </a:t>
            </a:r>
            <a:r>
              <a:rPr lang="de-DE" dirty="0" err="1"/>
              <a:t>microcontrollers</a:t>
            </a:r>
            <a:r>
              <a:rPr lang="de-DE" dirty="0"/>
              <a:t> </a:t>
            </a:r>
            <a:r>
              <a:rPr lang="de-DE" dirty="0" err="1"/>
              <a:t>to</a:t>
            </a:r>
            <a:r>
              <a:rPr lang="de-DE" dirty="0"/>
              <a:t> carry </a:t>
            </a:r>
            <a:r>
              <a:rPr lang="de-DE" dirty="0" err="1"/>
              <a:t>the</a:t>
            </a:r>
            <a:r>
              <a:rPr lang="de-DE" dirty="0"/>
              <a:t> FSCP </a:t>
            </a:r>
            <a:r>
              <a:rPr lang="de-DE" dirty="0" err="1"/>
              <a:t>protocol</a:t>
            </a:r>
            <a:r>
              <a:rPr lang="de-DE" dirty="0"/>
              <a:t> </a:t>
            </a:r>
            <a:r>
              <a:rPr lang="de-DE" dirty="0" err="1"/>
              <a:t>firmware</a:t>
            </a:r>
            <a:r>
              <a:rPr lang="de-DE" dirty="0"/>
              <a:t>.</a:t>
            </a:r>
          </a:p>
          <a:p>
            <a:r>
              <a:rPr lang="de-DE" dirty="0"/>
              <a:t>IO-Link </a:t>
            </a:r>
            <a:r>
              <a:rPr lang="de-DE" dirty="0" err="1"/>
              <a:t>Safety</a:t>
            </a:r>
            <a:r>
              <a:rPr lang="de-DE" dirty="0"/>
              <a:t> </a:t>
            </a:r>
            <a:r>
              <a:rPr lang="de-DE" dirty="0" err="1"/>
              <a:t>fits</a:t>
            </a:r>
            <a:r>
              <a:rPr lang="de-DE" dirty="0"/>
              <a:t> </a:t>
            </a:r>
            <a:r>
              <a:rPr lang="de-DE" dirty="0" err="1"/>
              <a:t>well</a:t>
            </a:r>
            <a:r>
              <a:rPr lang="de-DE" dirty="0"/>
              <a:t> </a:t>
            </a:r>
            <a:r>
              <a:rPr lang="de-DE" dirty="0" err="1"/>
              <a:t>into</a:t>
            </a:r>
            <a:r>
              <a:rPr lang="de-DE" dirty="0"/>
              <a:t> </a:t>
            </a:r>
            <a:r>
              <a:rPr lang="de-DE" dirty="0" err="1"/>
              <a:t>this</a:t>
            </a:r>
            <a:r>
              <a:rPr lang="de-DE" dirty="0"/>
              <a:t> </a:t>
            </a:r>
            <a:r>
              <a:rPr lang="de-DE" dirty="0" err="1"/>
              <a:t>approach</a:t>
            </a:r>
            <a:r>
              <a:rPr lang="de-DE" dirty="0"/>
              <a:t> </a:t>
            </a:r>
            <a:r>
              <a:rPr lang="de-DE" dirty="0" err="1"/>
              <a:t>since</a:t>
            </a:r>
            <a:r>
              <a:rPr lang="de-DE" dirty="0"/>
              <a:t> </a:t>
            </a:r>
            <a:r>
              <a:rPr lang="de-DE" dirty="0" err="1"/>
              <a:t>it</a:t>
            </a:r>
            <a:r>
              <a:rPr lang="de-DE" dirty="0"/>
              <a:t> </a:t>
            </a:r>
            <a:r>
              <a:rPr lang="de-DE" dirty="0" err="1"/>
              <a:t>can</a:t>
            </a:r>
            <a:r>
              <a:rPr lang="de-DE" dirty="0"/>
              <a:t> </a:t>
            </a:r>
            <a:r>
              <a:rPr lang="de-DE" dirty="0" err="1"/>
              <a:t>be</a:t>
            </a:r>
            <a:r>
              <a:rPr lang="de-DE" dirty="0"/>
              <a:t> </a:t>
            </a:r>
            <a:r>
              <a:rPr lang="de-DE" dirty="0" err="1"/>
              <a:t>implemented</a:t>
            </a:r>
            <a:r>
              <a:rPr lang="de-DE" dirty="0"/>
              <a:t> </a:t>
            </a:r>
            <a:r>
              <a:rPr lang="de-DE" dirty="0" err="1"/>
              <a:t>totally</a:t>
            </a:r>
            <a:r>
              <a:rPr lang="de-DE" dirty="0"/>
              <a:t> </a:t>
            </a:r>
            <a:r>
              <a:rPr lang="de-DE" dirty="0" err="1"/>
              <a:t>hardware</a:t>
            </a:r>
            <a:r>
              <a:rPr lang="de-DE" dirty="0"/>
              <a:t> </a:t>
            </a:r>
            <a:r>
              <a:rPr lang="de-DE" dirty="0" err="1"/>
              <a:t>independent</a:t>
            </a:r>
            <a:r>
              <a:rPr lang="de-DE" dirty="0"/>
              <a:t>. </a:t>
            </a:r>
          </a:p>
          <a:p>
            <a:r>
              <a:rPr lang="de-DE" dirty="0"/>
              <a:t>This </a:t>
            </a:r>
            <a:r>
              <a:rPr lang="de-DE" dirty="0" err="1"/>
              <a:t>figure</a:t>
            </a:r>
            <a:r>
              <a:rPr lang="de-DE" dirty="0"/>
              <a:t> </a:t>
            </a:r>
            <a:r>
              <a:rPr lang="de-DE" dirty="0" err="1"/>
              <a:t>shows</a:t>
            </a:r>
            <a:r>
              <a:rPr lang="de-DE" dirty="0"/>
              <a:t> also </a:t>
            </a:r>
            <a:r>
              <a:rPr lang="de-DE" dirty="0" err="1"/>
              <a:t>the</a:t>
            </a:r>
            <a:r>
              <a:rPr lang="de-DE" dirty="0"/>
              <a:t> "</a:t>
            </a:r>
            <a:r>
              <a:rPr lang="de-DE" dirty="0" err="1"/>
              <a:t>black</a:t>
            </a:r>
            <a:r>
              <a:rPr lang="de-DE" dirty="0"/>
              <a:t> </a:t>
            </a:r>
            <a:r>
              <a:rPr lang="de-DE" dirty="0" err="1"/>
              <a:t>channel</a:t>
            </a:r>
            <a:r>
              <a:rPr lang="de-DE" dirty="0"/>
              <a:t>" </a:t>
            </a:r>
            <a:r>
              <a:rPr lang="de-DE" dirty="0" err="1"/>
              <a:t>character</a:t>
            </a:r>
            <a:r>
              <a:rPr lang="de-DE" dirty="0"/>
              <a:t> </a:t>
            </a:r>
            <a:r>
              <a:rPr lang="de-DE" dirty="0" err="1"/>
              <a:t>of</a:t>
            </a:r>
            <a:r>
              <a:rPr lang="de-DE" dirty="0"/>
              <a:t> </a:t>
            </a:r>
            <a:r>
              <a:rPr lang="de-DE" dirty="0" err="1"/>
              <a:t>the</a:t>
            </a:r>
            <a:r>
              <a:rPr lang="de-DE" dirty="0"/>
              <a:t> FS-Master. The </a:t>
            </a:r>
            <a:r>
              <a:rPr lang="de-DE" dirty="0" err="1"/>
              <a:t>core</a:t>
            </a:r>
            <a:r>
              <a:rPr lang="de-DE" dirty="0"/>
              <a:t> </a:t>
            </a:r>
            <a:r>
              <a:rPr lang="de-DE" dirty="0" err="1"/>
              <a:t>part</a:t>
            </a:r>
            <a:r>
              <a:rPr lang="de-DE" dirty="0"/>
              <a:t> </a:t>
            </a:r>
            <a:r>
              <a:rPr lang="de-DE" dirty="0" err="1"/>
              <a:t>is</a:t>
            </a:r>
            <a:r>
              <a:rPr lang="de-DE" dirty="0"/>
              <a:t> a </a:t>
            </a:r>
            <a:r>
              <a:rPr lang="de-DE" dirty="0" err="1"/>
              <a:t>standard</a:t>
            </a:r>
            <a:r>
              <a:rPr lang="de-DE" dirty="0"/>
              <a:t> non-</a:t>
            </a:r>
            <a:r>
              <a:rPr lang="de-DE" dirty="0" err="1"/>
              <a:t>safety</a:t>
            </a:r>
            <a:r>
              <a:rPr lang="de-DE" dirty="0"/>
              <a:t> IO-Link Master </a:t>
            </a:r>
            <a:r>
              <a:rPr lang="de-DE" dirty="0" err="1"/>
              <a:t>with</a:t>
            </a:r>
            <a:r>
              <a:rPr lang="de-DE" dirty="0"/>
              <a:t> </a:t>
            </a:r>
            <a:r>
              <a:rPr lang="de-DE" dirty="0" err="1"/>
              <a:t>two</a:t>
            </a:r>
            <a:r>
              <a:rPr lang="de-DE" dirty="0"/>
              <a:t> </a:t>
            </a:r>
            <a:r>
              <a:rPr lang="de-DE" dirty="0" err="1"/>
              <a:t>modifications</a:t>
            </a:r>
            <a:r>
              <a:rPr lang="de-DE" dirty="0"/>
              <a:t>:</a:t>
            </a:r>
          </a:p>
          <a:p>
            <a:pPr marL="228600" indent="-228600">
              <a:buAutoNum type="arabicPeriod"/>
            </a:pPr>
            <a:r>
              <a:rPr lang="de-DE" dirty="0"/>
              <a:t>An FS-Master Port </a:t>
            </a:r>
            <a:r>
              <a:rPr lang="de-DE" dirty="0" err="1"/>
              <a:t>is</a:t>
            </a:r>
            <a:r>
              <a:rPr lang="de-DE" dirty="0"/>
              <a:t> </a:t>
            </a:r>
            <a:r>
              <a:rPr lang="de-DE" dirty="0" err="1"/>
              <a:t>able</a:t>
            </a:r>
            <a:r>
              <a:rPr lang="de-DE" dirty="0"/>
              <a:t> </a:t>
            </a:r>
            <a:r>
              <a:rPr lang="de-DE" dirty="0" err="1"/>
              <a:t>to</a:t>
            </a:r>
            <a:r>
              <a:rPr lang="de-DE" dirty="0"/>
              <a:t> sense </a:t>
            </a:r>
            <a:r>
              <a:rPr lang="de-DE" dirty="0" err="1"/>
              <a:t>the</a:t>
            </a:r>
            <a:r>
              <a:rPr lang="de-DE" dirty="0"/>
              <a:t> "READY" pulse </a:t>
            </a:r>
            <a:r>
              <a:rPr lang="de-DE" dirty="0" err="1"/>
              <a:t>of</a:t>
            </a:r>
            <a:r>
              <a:rPr lang="de-DE" dirty="0"/>
              <a:t> an FS-Device</a:t>
            </a:r>
          </a:p>
          <a:p>
            <a:pPr marL="228600" indent="-228600">
              <a:buAutoNum type="arabicPeriod"/>
            </a:pPr>
            <a:r>
              <a:rPr lang="de-DE" dirty="0"/>
              <a:t>An FS-Master </a:t>
            </a:r>
            <a:r>
              <a:rPr lang="de-DE" dirty="0" err="1"/>
              <a:t>is</a:t>
            </a:r>
            <a:r>
              <a:rPr lang="de-DE" dirty="0"/>
              <a:t> </a:t>
            </a:r>
            <a:r>
              <a:rPr lang="de-DE" dirty="0" err="1"/>
              <a:t>able</a:t>
            </a:r>
            <a:r>
              <a:rPr lang="de-DE" dirty="0"/>
              <a:t> </a:t>
            </a:r>
            <a:r>
              <a:rPr lang="de-DE" dirty="0" err="1"/>
              <a:t>to</a:t>
            </a:r>
            <a:r>
              <a:rPr lang="de-DE" dirty="0"/>
              <a:t> </a:t>
            </a:r>
            <a:r>
              <a:rPr lang="de-DE" dirty="0" err="1"/>
              <a:t>split</a:t>
            </a:r>
            <a:r>
              <a:rPr lang="de-DE" dirty="0"/>
              <a:t> </a:t>
            </a:r>
            <a:r>
              <a:rPr lang="de-DE" dirty="0" err="1"/>
              <a:t>the</a:t>
            </a:r>
            <a:r>
              <a:rPr lang="de-DE" dirty="0"/>
              <a:t> SPDU (</a:t>
            </a:r>
            <a:r>
              <a:rPr lang="de-DE" dirty="0" err="1"/>
              <a:t>safety</a:t>
            </a:r>
            <a:r>
              <a:rPr lang="de-DE" dirty="0"/>
              <a:t> </a:t>
            </a:r>
            <a:r>
              <a:rPr lang="de-DE" dirty="0" err="1"/>
              <a:t>protocol</a:t>
            </a:r>
            <a:r>
              <a:rPr lang="de-DE" dirty="0"/>
              <a:t> </a:t>
            </a:r>
            <a:r>
              <a:rPr lang="de-DE" dirty="0" err="1"/>
              <a:t>data</a:t>
            </a:r>
            <a:r>
              <a:rPr lang="de-DE" dirty="0"/>
              <a:t> </a:t>
            </a:r>
            <a:r>
              <a:rPr lang="de-DE" dirty="0" err="1"/>
              <a:t>unit</a:t>
            </a:r>
            <a:r>
              <a:rPr lang="de-DE" dirty="0"/>
              <a:t>) </a:t>
            </a:r>
            <a:r>
              <a:rPr lang="de-DE" dirty="0" err="1"/>
              <a:t>from</a:t>
            </a:r>
            <a:r>
              <a:rPr lang="de-DE" dirty="0"/>
              <a:t> </a:t>
            </a:r>
            <a:r>
              <a:rPr lang="de-DE" dirty="0" err="1"/>
              <a:t>the</a:t>
            </a:r>
            <a:r>
              <a:rPr lang="de-DE" dirty="0"/>
              <a:t> </a:t>
            </a:r>
            <a:r>
              <a:rPr lang="de-DE" dirty="0" err="1"/>
              <a:t>entire</a:t>
            </a:r>
            <a:r>
              <a:rPr lang="de-DE" dirty="0"/>
              <a:t> IO-Link </a:t>
            </a:r>
            <a:r>
              <a:rPr lang="de-DE" dirty="0" err="1"/>
              <a:t>message</a:t>
            </a:r>
            <a:r>
              <a:rPr lang="de-DE" dirty="0"/>
              <a:t>. In </a:t>
            </a:r>
            <a:r>
              <a:rPr lang="de-DE" dirty="0" err="1"/>
              <a:t>contrast</a:t>
            </a:r>
            <a:r>
              <a:rPr lang="de-DE" dirty="0"/>
              <a:t>, an FS-Master </a:t>
            </a:r>
            <a:r>
              <a:rPr lang="de-DE" dirty="0" err="1"/>
              <a:t>is</a:t>
            </a:r>
            <a:r>
              <a:rPr lang="de-DE" dirty="0"/>
              <a:t> </a:t>
            </a:r>
            <a:r>
              <a:rPr lang="de-DE" dirty="0" err="1"/>
              <a:t>able</a:t>
            </a:r>
            <a:r>
              <a:rPr lang="de-DE" dirty="0"/>
              <a:t> </a:t>
            </a:r>
            <a:r>
              <a:rPr lang="de-DE" dirty="0" err="1"/>
              <a:t>to</a:t>
            </a:r>
            <a:r>
              <a:rPr lang="de-DE" dirty="0"/>
              <a:t> </a:t>
            </a:r>
            <a:r>
              <a:rPr lang="de-DE" dirty="0" err="1"/>
              <a:t>compose</a:t>
            </a:r>
            <a:r>
              <a:rPr lang="de-DE" dirty="0"/>
              <a:t> an </a:t>
            </a:r>
            <a:r>
              <a:rPr lang="de-DE" dirty="0" err="1"/>
              <a:t>entire</a:t>
            </a:r>
            <a:r>
              <a:rPr lang="de-DE" dirty="0"/>
              <a:t> IO-Link </a:t>
            </a:r>
            <a:r>
              <a:rPr lang="de-DE" dirty="0" err="1"/>
              <a:t>message</a:t>
            </a:r>
            <a:r>
              <a:rPr lang="de-DE" dirty="0"/>
              <a:t> out </a:t>
            </a:r>
            <a:r>
              <a:rPr lang="de-DE" dirty="0" err="1"/>
              <a:t>of</a:t>
            </a:r>
            <a:r>
              <a:rPr lang="de-DE" dirty="0"/>
              <a:t> an SPDU </a:t>
            </a:r>
            <a:r>
              <a:rPr lang="de-DE" dirty="0" err="1"/>
              <a:t>and</a:t>
            </a:r>
            <a:r>
              <a:rPr lang="de-DE" dirty="0"/>
              <a:t> a non-</a:t>
            </a:r>
            <a:r>
              <a:rPr lang="de-DE" dirty="0" err="1"/>
              <a:t>safety</a:t>
            </a:r>
            <a:r>
              <a:rPr lang="de-DE" dirty="0"/>
              <a:t> </a:t>
            </a:r>
            <a:r>
              <a:rPr lang="de-DE" dirty="0" err="1"/>
              <a:t>data</a:t>
            </a:r>
            <a:r>
              <a:rPr lang="de-DE" dirty="0"/>
              <a:t> part. </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34</a:t>
            </a:fld>
            <a:endParaRPr lang="de-DE">
              <a:solidFill>
                <a:prstClr val="black"/>
              </a:solidFill>
            </a:endParaRPr>
          </a:p>
        </p:txBody>
      </p:sp>
    </p:spTree>
    <p:extLst>
      <p:ext uri="{BB962C8B-B14F-4D97-AF65-F5344CB8AC3E}">
        <p14:creationId xmlns:p14="http://schemas.microsoft.com/office/powerpoint/2010/main" val="2389634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Which kind of testers are available?</a:t>
            </a:r>
          </a:p>
          <a:p>
            <a:r>
              <a:rPr lang="en-US" dirty="0"/>
              <a:t>What kind of assessment and certification rules exist?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35</a:t>
            </a:fld>
            <a:endParaRPr lang="de-DE"/>
          </a:p>
        </p:txBody>
      </p:sp>
    </p:spTree>
    <p:extLst>
      <p:ext uri="{BB962C8B-B14F-4D97-AF65-F5344CB8AC3E}">
        <p14:creationId xmlns:p14="http://schemas.microsoft.com/office/powerpoint/2010/main" val="1284359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a:t>Content: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err="1"/>
              <a:t>Physical</a:t>
            </a:r>
            <a:r>
              <a:rPr lang="de-DE" dirty="0"/>
              <a:t> </a:t>
            </a:r>
            <a:r>
              <a:rPr lang="de-DE" dirty="0" err="1"/>
              <a:t>layer</a:t>
            </a:r>
            <a:r>
              <a:rPr lang="de-DE" dirty="0"/>
              <a:t> </a:t>
            </a:r>
            <a:r>
              <a:rPr lang="de-DE" dirty="0" err="1"/>
              <a:t>tests</a:t>
            </a:r>
            <a:r>
              <a:rPr lang="de-DE" dirty="0"/>
              <a:t> (</a:t>
            </a:r>
            <a:r>
              <a:rPr lang="de-DE" dirty="0" err="1"/>
              <a:t>OSSDe</a:t>
            </a:r>
            <a:r>
              <a:rPr lang="de-DE" dirty="0"/>
              <a:t>)</a:t>
            </a:r>
          </a:p>
          <a:p>
            <a:pPr marL="171450" indent="-171450">
              <a:buFont typeface="Arial" panose="020B0604020202020204" pitchFamily="34" charset="0"/>
              <a:buChar char="•"/>
            </a:pPr>
            <a:r>
              <a:rPr lang="de-DE" dirty="0"/>
              <a:t>IODD </a:t>
            </a:r>
            <a:r>
              <a:rPr lang="de-DE" dirty="0" err="1"/>
              <a:t>checks</a:t>
            </a:r>
            <a:endParaRPr lang="de-DE" dirty="0"/>
          </a:p>
          <a:p>
            <a:pPr marL="171450" indent="-171450">
              <a:buFont typeface="Arial" panose="020B0604020202020204" pitchFamily="34" charset="0"/>
              <a:buChar char="•"/>
            </a:pPr>
            <a:r>
              <a:rPr lang="de-DE" dirty="0" err="1"/>
              <a:t>Configuration</a:t>
            </a:r>
            <a:r>
              <a:rPr lang="de-DE" dirty="0"/>
              <a:t> </a:t>
            </a:r>
            <a:r>
              <a:rPr lang="de-DE" dirty="0" err="1"/>
              <a:t>test</a:t>
            </a:r>
            <a:r>
              <a:rPr lang="de-DE" dirty="0"/>
              <a:t> </a:t>
            </a:r>
            <a:r>
              <a:rPr lang="de-DE" dirty="0" err="1"/>
              <a:t>for</a:t>
            </a:r>
            <a:r>
              <a:rPr lang="de-DE" dirty="0"/>
              <a:t> FS-Devices</a:t>
            </a:r>
          </a:p>
          <a:p>
            <a:pPr marL="171450" indent="-171450">
              <a:buFont typeface="Arial" panose="020B0604020202020204" pitchFamily="34" charset="0"/>
              <a:buChar char="•"/>
            </a:pPr>
            <a:r>
              <a:rPr lang="de-DE" dirty="0" err="1"/>
              <a:t>Safety</a:t>
            </a:r>
            <a:r>
              <a:rPr lang="de-DE" dirty="0"/>
              <a:t> </a:t>
            </a:r>
            <a:r>
              <a:rPr lang="de-DE" dirty="0" err="1"/>
              <a:t>communication</a:t>
            </a:r>
            <a:r>
              <a:rPr lang="de-DE" dirty="0"/>
              <a:t> </a:t>
            </a:r>
            <a:r>
              <a:rPr lang="de-DE" dirty="0" err="1"/>
              <a:t>test</a:t>
            </a:r>
            <a:r>
              <a:rPr lang="de-DE" dirty="0"/>
              <a:t> </a:t>
            </a:r>
            <a:r>
              <a:rPr lang="de-DE" dirty="0" err="1"/>
              <a:t>scripts</a:t>
            </a:r>
            <a:r>
              <a:rPr lang="de-DE" dirty="0"/>
              <a:t> </a:t>
            </a:r>
            <a:r>
              <a:rPr lang="de-DE" dirty="0" err="1"/>
              <a:t>for</a:t>
            </a:r>
            <a:r>
              <a:rPr lang="de-DE" dirty="0"/>
              <a:t> FS-Devices (</a:t>
            </a:r>
            <a:r>
              <a:rPr lang="de-DE" dirty="0" err="1"/>
              <a:t>automatically</a:t>
            </a:r>
            <a:r>
              <a:rPr lang="de-DE" dirty="0"/>
              <a:t> </a:t>
            </a:r>
            <a:r>
              <a:rPr lang="de-DE" dirty="0" err="1"/>
              <a:t>created</a:t>
            </a:r>
            <a:r>
              <a:rPr lang="de-DE" dirty="0"/>
              <a:t>)</a:t>
            </a:r>
          </a:p>
          <a:p>
            <a:pPr marL="171450" indent="-171450">
              <a:buFont typeface="Arial" panose="020B0604020202020204" pitchFamily="34" charset="0"/>
              <a:buChar char="•"/>
            </a:pPr>
            <a:r>
              <a:rPr lang="de-DE" dirty="0" err="1"/>
              <a:t>Verification</a:t>
            </a:r>
            <a:r>
              <a:rPr lang="de-DE" dirty="0"/>
              <a:t> </a:t>
            </a:r>
            <a:r>
              <a:rPr lang="de-DE" dirty="0" err="1"/>
              <a:t>tests</a:t>
            </a:r>
            <a:r>
              <a:rPr lang="de-DE" dirty="0"/>
              <a:t> </a:t>
            </a:r>
            <a:r>
              <a:rPr lang="de-DE" dirty="0" err="1"/>
              <a:t>for</a:t>
            </a:r>
            <a:r>
              <a:rPr lang="de-DE" dirty="0"/>
              <a:t> FS-Devices (</a:t>
            </a:r>
            <a:r>
              <a:rPr lang="de-DE" dirty="0" err="1"/>
              <a:t>VerifyRecord</a:t>
            </a:r>
            <a:r>
              <a:rPr lang="de-DE" dirty="0"/>
              <a:t>)</a:t>
            </a:r>
          </a:p>
          <a:p>
            <a:pPr marL="171450" indent="-171450">
              <a:buFont typeface="Arial" panose="020B0604020202020204" pitchFamily="34" charset="0"/>
              <a:buChar char="•"/>
            </a:pPr>
            <a:r>
              <a:rPr lang="de-DE" dirty="0"/>
              <a:t>Reference </a:t>
            </a:r>
            <a:r>
              <a:rPr lang="de-DE" dirty="0" err="1"/>
              <a:t>test</a:t>
            </a:r>
            <a:r>
              <a:rPr lang="de-DE" dirty="0"/>
              <a:t> </a:t>
            </a:r>
            <a:r>
              <a:rPr lang="de-DE" dirty="0" err="1"/>
              <a:t>for</a:t>
            </a:r>
            <a:r>
              <a:rPr lang="de-DE" dirty="0"/>
              <a:t> FS-Devices (</a:t>
            </a:r>
            <a:r>
              <a:rPr lang="de-DE" dirty="0" err="1"/>
              <a:t>entire</a:t>
            </a:r>
            <a:r>
              <a:rPr lang="de-DE" dirty="0"/>
              <a:t> </a:t>
            </a:r>
            <a:r>
              <a:rPr lang="de-DE" dirty="0" err="1"/>
              <a:t>integration</a:t>
            </a:r>
            <a:r>
              <a:rPr lang="de-DE" dirty="0"/>
              <a:t>)</a:t>
            </a:r>
          </a:p>
          <a:p>
            <a:pPr marL="171450" indent="-171450">
              <a:buFont typeface="Arial" panose="020B0604020202020204" pitchFamily="34" charset="0"/>
              <a:buChar char="•"/>
            </a:pPr>
            <a:r>
              <a:rPr lang="de-DE" dirty="0"/>
              <a:t>FS-Master </a:t>
            </a:r>
            <a:r>
              <a:rPr lang="de-DE" dirty="0" err="1"/>
              <a:t>protocol</a:t>
            </a:r>
            <a:r>
              <a:rPr lang="de-DE" dirty="0"/>
              <a:t> </a:t>
            </a:r>
            <a:r>
              <a:rPr lang="de-DE" dirty="0" err="1"/>
              <a:t>test</a:t>
            </a:r>
            <a:endParaRPr lang="de-DE" dirty="0"/>
          </a:p>
          <a:p>
            <a:pPr marL="171450" indent="-171450">
              <a:buFont typeface="Arial" panose="020B0604020202020204" pitchFamily="34" charset="0"/>
              <a:buChar char="•"/>
            </a:pPr>
            <a:r>
              <a:rPr lang="de-DE" dirty="0" err="1"/>
              <a:t>Safety</a:t>
            </a:r>
            <a:r>
              <a:rPr lang="de-DE" dirty="0"/>
              <a:t> </a:t>
            </a:r>
            <a:r>
              <a:rPr lang="de-DE" dirty="0" err="1"/>
              <a:t>communication</a:t>
            </a:r>
            <a:r>
              <a:rPr lang="de-DE" dirty="0"/>
              <a:t> </a:t>
            </a:r>
            <a:r>
              <a:rPr lang="de-DE" dirty="0" err="1"/>
              <a:t>test</a:t>
            </a:r>
            <a:r>
              <a:rPr lang="de-DE" dirty="0"/>
              <a:t> </a:t>
            </a:r>
            <a:r>
              <a:rPr lang="de-DE" dirty="0" err="1"/>
              <a:t>scripts</a:t>
            </a:r>
            <a:r>
              <a:rPr lang="de-DE" dirty="0"/>
              <a:t> </a:t>
            </a:r>
            <a:r>
              <a:rPr lang="de-DE" dirty="0" err="1"/>
              <a:t>for</a:t>
            </a:r>
            <a:r>
              <a:rPr lang="de-DE" dirty="0"/>
              <a:t> FS-Masters (</a:t>
            </a:r>
            <a:r>
              <a:rPr lang="de-DE" dirty="0" err="1"/>
              <a:t>automatically</a:t>
            </a:r>
            <a:r>
              <a:rPr lang="de-DE" dirty="0"/>
              <a:t> </a:t>
            </a:r>
            <a:r>
              <a:rPr lang="de-DE" dirty="0" err="1"/>
              <a:t>created</a:t>
            </a:r>
            <a:r>
              <a:rPr lang="de-DE" dirty="0"/>
              <a:t>)</a:t>
            </a:r>
          </a:p>
          <a:p>
            <a:pPr marL="171450" indent="-171450">
              <a:buFont typeface="Arial" panose="020B0604020202020204" pitchFamily="34" charset="0"/>
              <a:buChar char="•"/>
            </a:pPr>
            <a:r>
              <a:rPr lang="de-DE" dirty="0"/>
              <a:t>Reference </a:t>
            </a:r>
            <a:r>
              <a:rPr lang="de-DE" dirty="0" err="1"/>
              <a:t>test</a:t>
            </a:r>
            <a:r>
              <a:rPr lang="de-DE" dirty="0"/>
              <a:t> </a:t>
            </a:r>
            <a:r>
              <a:rPr lang="de-DE" dirty="0" err="1"/>
              <a:t>for</a:t>
            </a:r>
            <a:r>
              <a:rPr lang="de-DE" dirty="0"/>
              <a:t> FS-Masters (</a:t>
            </a:r>
            <a:r>
              <a:rPr lang="de-DE" dirty="0" err="1"/>
              <a:t>entire</a:t>
            </a:r>
            <a:r>
              <a:rPr lang="de-DE" dirty="0"/>
              <a:t> </a:t>
            </a:r>
            <a:r>
              <a:rPr lang="de-DE" dirty="0" err="1"/>
              <a:t>integration</a:t>
            </a:r>
            <a:r>
              <a:rPr lang="de-DE" dirty="0"/>
              <a:t>)</a:t>
            </a:r>
          </a:p>
          <a:p>
            <a:pPr marL="171450" indent="-171450">
              <a:buFont typeface="Arial" panose="020B0604020202020204" pitchFamily="34" charset="0"/>
              <a:buChar char="•"/>
            </a:pPr>
            <a:r>
              <a:rPr lang="de-DE" dirty="0"/>
              <a:t>Environmental </a:t>
            </a:r>
            <a:r>
              <a:rPr lang="de-DE" dirty="0" err="1"/>
              <a:t>tests</a:t>
            </a:r>
            <a:endParaRPr lang="de-DE" dirty="0"/>
          </a:p>
          <a:p>
            <a:pPr marL="171450" indent="-171450">
              <a:buFont typeface="Arial" panose="020B0604020202020204" pitchFamily="34" charset="0"/>
              <a:buChar char="•"/>
            </a:pPr>
            <a:r>
              <a:rPr lang="de-DE" dirty="0"/>
              <a:t>Annex A: </a:t>
            </a:r>
            <a:r>
              <a:rPr lang="de-DE" dirty="0" err="1"/>
              <a:t>Testing</a:t>
            </a:r>
            <a:r>
              <a:rPr lang="de-DE" dirty="0"/>
              <a:t> </a:t>
            </a:r>
            <a:r>
              <a:rPr lang="de-DE" dirty="0" err="1"/>
              <a:t>principles</a:t>
            </a:r>
            <a:endParaRPr lang="de-DE" dirty="0"/>
          </a:p>
          <a:p>
            <a:pPr marL="171450" indent="-171450">
              <a:buFont typeface="Arial" panose="020B0604020202020204" pitchFamily="34" charset="0"/>
              <a:buChar char="•"/>
            </a:pPr>
            <a:r>
              <a:rPr lang="de-DE" dirty="0"/>
              <a:t>Annex B: Assessment</a:t>
            </a:r>
          </a:p>
          <a:p>
            <a:pPr marL="171450" indent="-171450">
              <a:buFont typeface="Arial" panose="020B0604020202020204" pitchFamily="34" charset="0"/>
              <a:buChar char="•"/>
            </a:pPr>
            <a:r>
              <a:rPr lang="de-DE" dirty="0"/>
              <a:t>Annex C: </a:t>
            </a:r>
            <a:r>
              <a:rPr lang="de-DE" dirty="0" err="1"/>
              <a:t>Conformity</a:t>
            </a:r>
            <a:endParaRPr lang="de-DE" dirty="0"/>
          </a:p>
          <a:p>
            <a:pPr marL="171450" indent="-171450">
              <a:buFont typeface="Arial" panose="020B0604020202020204" pitchFamily="34" charset="0"/>
              <a:buChar char="•"/>
            </a:pPr>
            <a:r>
              <a:rPr lang="de-DE" dirty="0"/>
              <a:t>Annex D: </a:t>
            </a:r>
            <a:r>
              <a:rPr lang="de-DE" dirty="0" err="1"/>
              <a:t>Manufacturer</a:t>
            </a:r>
            <a:r>
              <a:rPr lang="de-DE" dirty="0"/>
              <a:t> </a:t>
            </a:r>
            <a:r>
              <a:rPr lang="de-DE" dirty="0" err="1"/>
              <a:t>declaration</a:t>
            </a: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36</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a:t>The </a:t>
            </a:r>
            <a:r>
              <a:rPr lang="de-DE" dirty="0" err="1"/>
              <a:t>test</a:t>
            </a:r>
            <a:r>
              <a:rPr lang="de-DE" dirty="0"/>
              <a:t> </a:t>
            </a:r>
            <a:r>
              <a:rPr lang="de-DE" dirty="0" err="1"/>
              <a:t>patterns</a:t>
            </a:r>
            <a:r>
              <a:rPr lang="de-DE" dirty="0"/>
              <a:t> </a:t>
            </a:r>
            <a:r>
              <a:rPr lang="de-DE" dirty="0" err="1"/>
              <a:t>for</a:t>
            </a:r>
            <a:r>
              <a:rPr lang="de-DE" dirty="0"/>
              <a:t> </a:t>
            </a:r>
            <a:r>
              <a:rPr lang="de-DE" dirty="0" err="1"/>
              <a:t>the</a:t>
            </a:r>
            <a:r>
              <a:rPr lang="de-DE" dirty="0"/>
              <a:t> </a:t>
            </a:r>
            <a:r>
              <a:rPr lang="de-DE" dirty="0" err="1"/>
              <a:t>safety</a:t>
            </a:r>
            <a:r>
              <a:rPr lang="de-DE" dirty="0"/>
              <a:t> </a:t>
            </a:r>
            <a:r>
              <a:rPr lang="de-DE" dirty="0" err="1"/>
              <a:t>communication</a:t>
            </a:r>
            <a:r>
              <a:rPr lang="de-DE" dirty="0"/>
              <a:t> </a:t>
            </a:r>
            <a:r>
              <a:rPr lang="de-DE" dirty="0" err="1"/>
              <a:t>layer</a:t>
            </a:r>
            <a:r>
              <a:rPr lang="de-DE" dirty="0"/>
              <a:t> </a:t>
            </a:r>
            <a:r>
              <a:rPr lang="de-DE" dirty="0" err="1"/>
              <a:t>tester</a:t>
            </a:r>
            <a:r>
              <a:rPr lang="de-DE" dirty="0"/>
              <a:t> </a:t>
            </a:r>
            <a:r>
              <a:rPr lang="de-DE" dirty="0" err="1"/>
              <a:t>for</a:t>
            </a:r>
            <a:r>
              <a:rPr lang="de-DE" dirty="0"/>
              <a:t> FS-Device and FS-Master </a:t>
            </a:r>
            <a:r>
              <a:rPr lang="de-DE" dirty="0" err="1"/>
              <a:t>have</a:t>
            </a:r>
            <a:r>
              <a:rPr lang="de-DE" dirty="0"/>
              <a:t> </a:t>
            </a:r>
            <a:r>
              <a:rPr lang="de-DE" dirty="0" err="1"/>
              <a:t>been</a:t>
            </a:r>
            <a:r>
              <a:rPr lang="de-DE" dirty="0"/>
              <a:t> </a:t>
            </a:r>
            <a:r>
              <a:rPr lang="de-DE" dirty="0" err="1"/>
              <a:t>created</a:t>
            </a:r>
            <a:r>
              <a:rPr lang="de-DE" dirty="0"/>
              <a:t> </a:t>
            </a:r>
            <a:r>
              <a:rPr lang="de-DE" dirty="0" err="1"/>
              <a:t>automatically</a:t>
            </a:r>
            <a:r>
              <a:rPr lang="de-DE" dirty="0"/>
              <a:t> </a:t>
            </a:r>
            <a:r>
              <a:rPr lang="de-DE" dirty="0" err="1"/>
              <a:t>during</a:t>
            </a:r>
            <a:r>
              <a:rPr lang="de-DE" dirty="0"/>
              <a:t> </a:t>
            </a:r>
            <a:r>
              <a:rPr lang="de-DE" dirty="0" err="1"/>
              <a:t>simulation</a:t>
            </a:r>
            <a:r>
              <a:rPr lang="de-DE" dirty="0"/>
              <a:t> </a:t>
            </a:r>
            <a:r>
              <a:rPr lang="de-DE" dirty="0" err="1"/>
              <a:t>of</a:t>
            </a:r>
            <a:r>
              <a:rPr lang="de-DE" dirty="0"/>
              <a:t> </a:t>
            </a:r>
            <a:r>
              <a:rPr lang="de-DE" dirty="0" err="1"/>
              <a:t>the</a:t>
            </a:r>
            <a:r>
              <a:rPr lang="de-DE" dirty="0"/>
              <a:t> FS-Master and FS-Device </a:t>
            </a:r>
            <a:r>
              <a:rPr lang="de-DE" dirty="0" err="1"/>
              <a:t>state</a:t>
            </a:r>
            <a:r>
              <a:rPr lang="de-DE" dirty="0"/>
              <a:t> </a:t>
            </a:r>
            <a:r>
              <a:rPr lang="de-DE" dirty="0" err="1"/>
              <a:t>machines</a:t>
            </a:r>
            <a:r>
              <a:rPr lang="de-DE" dirty="0"/>
              <a:t>. </a:t>
            </a:r>
            <a:endParaRPr lang="en-US" dirty="0"/>
          </a:p>
          <a:p>
            <a:pPr marL="228600" indent="-228600">
              <a:buFont typeface="+mj-lt"/>
              <a:buAutoNum type="arabicPeriod"/>
            </a:pPr>
            <a:r>
              <a:rPr lang="de-DE" dirty="0"/>
              <a:t>Modeling </a:t>
            </a:r>
            <a:r>
              <a:rPr lang="de-DE" dirty="0" err="1"/>
              <a:t>of</a:t>
            </a:r>
            <a:r>
              <a:rPr lang="de-DE" dirty="0"/>
              <a:t> </a:t>
            </a:r>
            <a:r>
              <a:rPr lang="de-DE" dirty="0" err="1"/>
              <a:t>the</a:t>
            </a:r>
            <a:r>
              <a:rPr lang="de-DE" dirty="0"/>
              <a:t> </a:t>
            </a:r>
            <a:r>
              <a:rPr lang="de-DE" dirty="0" err="1"/>
              <a:t>protocol</a:t>
            </a:r>
            <a:r>
              <a:rPr lang="de-DE" dirty="0"/>
              <a:t> </a:t>
            </a:r>
            <a:r>
              <a:rPr lang="de-DE" dirty="0" err="1"/>
              <a:t>state</a:t>
            </a:r>
            <a:r>
              <a:rPr lang="de-DE" dirty="0"/>
              <a:t> </a:t>
            </a:r>
            <a:r>
              <a:rPr lang="de-DE" dirty="0" err="1"/>
              <a:t>machines</a:t>
            </a:r>
            <a:r>
              <a:rPr lang="de-DE" dirty="0"/>
              <a:t> was </a:t>
            </a:r>
            <a:r>
              <a:rPr lang="de-DE" dirty="0" err="1"/>
              <a:t>done</a:t>
            </a:r>
            <a:r>
              <a:rPr lang="de-DE" dirty="0"/>
              <a:t> </a:t>
            </a:r>
            <a:r>
              <a:rPr lang="de-DE" dirty="0" err="1"/>
              <a:t>using</a:t>
            </a:r>
            <a:r>
              <a:rPr lang="de-DE" dirty="0"/>
              <a:t> Unified Modeling Language </a:t>
            </a:r>
            <a:r>
              <a:rPr lang="de-DE" dirty="0" err="1"/>
              <a:t>technology</a:t>
            </a:r>
            <a:r>
              <a:rPr lang="de-DE" dirty="0"/>
              <a:t>.</a:t>
            </a:r>
          </a:p>
          <a:p>
            <a:pPr marL="228600" indent="-228600">
              <a:buFont typeface="+mj-lt"/>
              <a:buAutoNum type="arabicPeriod"/>
            </a:pPr>
            <a:r>
              <a:rPr lang="de-DE" dirty="0"/>
              <a:t>Model </a:t>
            </a:r>
            <a:r>
              <a:rPr lang="de-DE" dirty="0" err="1"/>
              <a:t>checking</a:t>
            </a:r>
            <a:r>
              <a:rPr lang="de-DE" dirty="0"/>
              <a:t> was </a:t>
            </a:r>
            <a:r>
              <a:rPr lang="de-DE" dirty="0" err="1"/>
              <a:t>performed</a:t>
            </a:r>
            <a:r>
              <a:rPr lang="de-DE" dirty="0"/>
              <a:t> </a:t>
            </a:r>
            <a:r>
              <a:rPr lang="de-DE" dirty="0" err="1"/>
              <a:t>to</a:t>
            </a:r>
            <a:r>
              <a:rPr lang="de-DE" dirty="0"/>
              <a:t> find </a:t>
            </a:r>
            <a:r>
              <a:rPr lang="de-DE" dirty="0" err="1"/>
              <a:t>systematic</a:t>
            </a:r>
            <a:r>
              <a:rPr lang="de-DE" dirty="0"/>
              <a:t> design </a:t>
            </a:r>
            <a:r>
              <a:rPr lang="de-DE" dirty="0" err="1"/>
              <a:t>errors</a:t>
            </a:r>
            <a:r>
              <a:rPr lang="de-DE" dirty="0"/>
              <a:t> such </a:t>
            </a:r>
            <a:r>
              <a:rPr lang="de-DE" dirty="0" err="1"/>
              <a:t>as</a:t>
            </a:r>
            <a:r>
              <a:rPr lang="de-DE" dirty="0"/>
              <a:t> </a:t>
            </a:r>
            <a:r>
              <a:rPr lang="de-DE" dirty="0" err="1"/>
              <a:t>dead-locks</a:t>
            </a:r>
            <a:r>
              <a:rPr lang="de-DE" dirty="0"/>
              <a:t> </a:t>
            </a:r>
            <a:r>
              <a:rPr lang="de-DE" dirty="0" err="1"/>
              <a:t>and</a:t>
            </a:r>
            <a:r>
              <a:rPr lang="de-DE" dirty="0"/>
              <a:t> etc.</a:t>
            </a:r>
          </a:p>
          <a:p>
            <a:pPr marL="228600" indent="-228600">
              <a:buFont typeface="+mj-lt"/>
              <a:buAutoNum type="arabicPeriod"/>
            </a:pPr>
            <a:r>
              <a:rPr lang="de-DE" dirty="0"/>
              <a:t>Simulation was </a:t>
            </a:r>
            <a:r>
              <a:rPr lang="de-DE" dirty="0" err="1"/>
              <a:t>performed</a:t>
            </a:r>
            <a:r>
              <a:rPr lang="de-DE" dirty="0"/>
              <a:t> </a:t>
            </a:r>
            <a:r>
              <a:rPr lang="de-DE" dirty="0" err="1"/>
              <a:t>using</a:t>
            </a:r>
            <a:r>
              <a:rPr lang="de-DE" dirty="0"/>
              <a:t> </a:t>
            </a:r>
            <a:r>
              <a:rPr lang="de-DE" dirty="0" err="1"/>
              <a:t>the</a:t>
            </a:r>
            <a:r>
              <a:rPr lang="de-DE" dirty="0"/>
              <a:t> UML </a:t>
            </a:r>
            <a:r>
              <a:rPr lang="de-DE" dirty="0" err="1"/>
              <a:t>model</a:t>
            </a:r>
            <a:r>
              <a:rPr lang="de-DE" dirty="0"/>
              <a:t> </a:t>
            </a:r>
            <a:r>
              <a:rPr lang="de-DE" dirty="0" err="1"/>
              <a:t>to</a:t>
            </a:r>
            <a:r>
              <a:rPr lang="de-DE" dirty="0"/>
              <a:t> find out </a:t>
            </a:r>
            <a:r>
              <a:rPr lang="de-DE" dirty="0" err="1"/>
              <a:t>resilience</a:t>
            </a:r>
            <a:r>
              <a:rPr lang="de-DE" dirty="0"/>
              <a:t> </a:t>
            </a:r>
            <a:r>
              <a:rPr lang="de-DE" dirty="0" err="1"/>
              <a:t>of</a:t>
            </a:r>
            <a:r>
              <a:rPr lang="de-DE" dirty="0"/>
              <a:t> </a:t>
            </a:r>
            <a:r>
              <a:rPr lang="de-DE" dirty="0" err="1"/>
              <a:t>the</a:t>
            </a:r>
            <a:r>
              <a:rPr lang="de-DE" dirty="0"/>
              <a:t> </a:t>
            </a:r>
            <a:r>
              <a:rPr lang="de-DE" dirty="0" err="1"/>
              <a:t>model</a:t>
            </a:r>
            <a:r>
              <a:rPr lang="de-DE" dirty="0"/>
              <a:t> </a:t>
            </a:r>
            <a:r>
              <a:rPr lang="de-DE" dirty="0" err="1"/>
              <a:t>against</a:t>
            </a:r>
            <a:r>
              <a:rPr lang="de-DE" dirty="0"/>
              <a:t>  </a:t>
            </a:r>
            <a:r>
              <a:rPr lang="de-DE" dirty="0" err="1"/>
              <a:t>errors</a:t>
            </a:r>
            <a:r>
              <a:rPr lang="de-DE" dirty="0"/>
              <a:t> </a:t>
            </a:r>
            <a:r>
              <a:rPr lang="de-DE" dirty="0" err="1"/>
              <a:t>or</a:t>
            </a:r>
            <a:r>
              <a:rPr lang="de-DE" dirty="0"/>
              <a:t> </a:t>
            </a:r>
            <a:r>
              <a:rPr lang="de-DE" dirty="0" err="1"/>
              <a:t>failures</a:t>
            </a:r>
            <a:r>
              <a:rPr lang="de-DE" dirty="0"/>
              <a:t> . </a:t>
            </a:r>
            <a:r>
              <a:rPr lang="de-DE" dirty="0" err="1"/>
              <a:t>Several</a:t>
            </a:r>
            <a:r>
              <a:rPr lang="de-DE" dirty="0"/>
              <a:t> </a:t>
            </a:r>
            <a:r>
              <a:rPr lang="de-DE" dirty="0" err="1"/>
              <a:t>use</a:t>
            </a:r>
            <a:r>
              <a:rPr lang="de-DE" dirty="0"/>
              <a:t> </a:t>
            </a:r>
            <a:r>
              <a:rPr lang="de-DE" dirty="0" err="1"/>
              <a:t>cases</a:t>
            </a:r>
            <a:r>
              <a:rPr lang="de-DE" dirty="0"/>
              <a:t> </a:t>
            </a:r>
            <a:r>
              <a:rPr lang="de-DE" dirty="0" err="1"/>
              <a:t>lead</a:t>
            </a:r>
            <a:r>
              <a:rPr lang="de-DE" dirty="0"/>
              <a:t> </a:t>
            </a:r>
            <a:r>
              <a:rPr lang="de-DE" dirty="0" err="1"/>
              <a:t>to</a:t>
            </a:r>
            <a:r>
              <a:rPr lang="de-DE" dirty="0"/>
              <a:t> </a:t>
            </a:r>
            <a:r>
              <a:rPr lang="de-DE" dirty="0" err="1"/>
              <a:t>corresponding</a:t>
            </a:r>
            <a:r>
              <a:rPr lang="de-DE" dirty="0"/>
              <a:t> </a:t>
            </a:r>
            <a:r>
              <a:rPr lang="de-DE" dirty="0" err="1"/>
              <a:t>sequence</a:t>
            </a:r>
            <a:r>
              <a:rPr lang="de-DE" dirty="0"/>
              <a:t> </a:t>
            </a:r>
            <a:r>
              <a:rPr lang="de-DE" dirty="0" err="1"/>
              <a:t>charts</a:t>
            </a:r>
            <a:r>
              <a:rPr lang="de-DE" dirty="0"/>
              <a:t>.</a:t>
            </a:r>
          </a:p>
          <a:p>
            <a:pPr marL="228600" indent="-228600">
              <a:buFont typeface="+mj-lt"/>
              <a:buAutoNum type="arabicPeriod"/>
            </a:pPr>
            <a:r>
              <a:rPr lang="de-DE" dirty="0"/>
              <a:t>Last but not least, a </a:t>
            </a:r>
            <a:r>
              <a:rPr lang="de-DE" dirty="0" err="1"/>
              <a:t>test</a:t>
            </a:r>
            <a:r>
              <a:rPr lang="de-DE" dirty="0"/>
              <a:t> </a:t>
            </a:r>
            <a:r>
              <a:rPr lang="de-DE" dirty="0" err="1"/>
              <a:t>case</a:t>
            </a:r>
            <a:r>
              <a:rPr lang="de-DE" dirty="0"/>
              <a:t> </a:t>
            </a:r>
            <a:r>
              <a:rPr lang="de-DE" dirty="0" err="1"/>
              <a:t>generator</a:t>
            </a:r>
            <a:r>
              <a:rPr lang="de-DE" dirty="0"/>
              <a:t> was </a:t>
            </a:r>
            <a:r>
              <a:rPr lang="de-DE" dirty="0" err="1"/>
              <a:t>used</a:t>
            </a:r>
            <a:r>
              <a:rPr lang="de-DE" dirty="0"/>
              <a:t> </a:t>
            </a:r>
            <a:r>
              <a:rPr lang="de-DE" dirty="0" err="1"/>
              <a:t>to</a:t>
            </a:r>
            <a:r>
              <a:rPr lang="de-DE" dirty="0"/>
              <a:t> </a:t>
            </a:r>
            <a:r>
              <a:rPr lang="de-DE" dirty="0" err="1"/>
              <a:t>create</a:t>
            </a:r>
            <a:r>
              <a:rPr lang="de-DE" dirty="0"/>
              <a:t> </a:t>
            </a:r>
            <a:r>
              <a:rPr lang="de-DE" dirty="0" err="1"/>
              <a:t>automatically</a:t>
            </a:r>
            <a:r>
              <a:rPr lang="de-DE" dirty="0"/>
              <a:t> </a:t>
            </a:r>
            <a:r>
              <a:rPr lang="de-DE" dirty="0" err="1"/>
              <a:t>test</a:t>
            </a:r>
            <a:r>
              <a:rPr lang="de-DE" dirty="0"/>
              <a:t> </a:t>
            </a:r>
            <a:r>
              <a:rPr lang="de-DE" dirty="0" err="1"/>
              <a:t>cases</a:t>
            </a:r>
            <a:r>
              <a:rPr lang="de-DE" dirty="0"/>
              <a:t> </a:t>
            </a:r>
            <a:r>
              <a:rPr lang="de-DE" dirty="0" err="1"/>
              <a:t>with</a:t>
            </a:r>
            <a:r>
              <a:rPr lang="de-DE" dirty="0"/>
              <a:t> a </a:t>
            </a:r>
            <a:r>
              <a:rPr lang="de-DE" dirty="0" err="1"/>
              <a:t>test</a:t>
            </a:r>
            <a:r>
              <a:rPr lang="de-DE" dirty="0"/>
              <a:t> </a:t>
            </a:r>
            <a:r>
              <a:rPr lang="de-DE" dirty="0" err="1"/>
              <a:t>coverage</a:t>
            </a:r>
            <a:r>
              <a:rPr lang="de-DE" dirty="0"/>
              <a:t> </a:t>
            </a:r>
            <a:r>
              <a:rPr lang="de-DE" dirty="0" err="1"/>
              <a:t>of</a:t>
            </a:r>
            <a:r>
              <a:rPr lang="de-DE" dirty="0"/>
              <a:t> 100% </a:t>
            </a:r>
            <a:r>
              <a:rPr lang="de-DE" dirty="0" err="1"/>
              <a:t>applying</a:t>
            </a:r>
            <a:r>
              <a:rPr lang="de-DE" dirty="0"/>
              <a:t> </a:t>
            </a:r>
            <a:r>
              <a:rPr lang="de-DE" dirty="0" err="1"/>
              <a:t>Modified</a:t>
            </a:r>
            <a:r>
              <a:rPr lang="de-DE" dirty="0"/>
              <a:t> </a:t>
            </a:r>
            <a:r>
              <a:rPr lang="de-DE" dirty="0" err="1"/>
              <a:t>Condition</a:t>
            </a:r>
            <a:r>
              <a:rPr lang="de-DE" dirty="0"/>
              <a:t>/</a:t>
            </a:r>
            <a:r>
              <a:rPr lang="de-DE" dirty="0" err="1"/>
              <a:t>Decision</a:t>
            </a:r>
            <a:r>
              <a:rPr lang="de-DE" dirty="0"/>
              <a:t> Coverage </a:t>
            </a:r>
            <a:r>
              <a:rPr lang="de-DE" dirty="0" err="1"/>
              <a:t>approach</a:t>
            </a:r>
            <a:r>
              <a:rPr lang="de-DE" dirty="0"/>
              <a:t>. This </a:t>
            </a:r>
            <a:r>
              <a:rPr lang="de-DE" dirty="0" err="1"/>
              <a:t>way</a:t>
            </a:r>
            <a:r>
              <a:rPr lang="de-DE" dirty="0"/>
              <a:t> </a:t>
            </a:r>
            <a:r>
              <a:rPr lang="de-DE" dirty="0" err="1"/>
              <a:t>many</a:t>
            </a:r>
            <a:r>
              <a:rPr lang="de-DE" dirty="0"/>
              <a:t> redundant </a:t>
            </a:r>
            <a:r>
              <a:rPr lang="de-DE" dirty="0" err="1"/>
              <a:t>test</a:t>
            </a:r>
            <a:r>
              <a:rPr lang="de-DE" dirty="0"/>
              <a:t> </a:t>
            </a:r>
            <a:r>
              <a:rPr lang="de-DE" dirty="0" err="1"/>
              <a:t>cases</a:t>
            </a:r>
            <a:r>
              <a:rPr lang="de-DE" dirty="0"/>
              <a:t> </a:t>
            </a:r>
            <a:r>
              <a:rPr lang="de-DE" dirty="0" err="1"/>
              <a:t>could</a:t>
            </a:r>
            <a:r>
              <a:rPr lang="de-DE" dirty="0"/>
              <a:t> </a:t>
            </a:r>
            <a:r>
              <a:rPr lang="de-DE" dirty="0" err="1"/>
              <a:t>be</a:t>
            </a:r>
            <a:r>
              <a:rPr lang="de-DE" dirty="0"/>
              <a:t> </a:t>
            </a:r>
            <a:r>
              <a:rPr lang="de-DE" dirty="0" err="1"/>
              <a:t>sorted</a:t>
            </a:r>
            <a:r>
              <a:rPr lang="de-DE" dirty="0"/>
              <a:t> out in </a:t>
            </a:r>
            <a:r>
              <a:rPr lang="de-DE" dirty="0" err="1"/>
              <a:t>order</a:t>
            </a:r>
            <a:r>
              <a:rPr lang="de-DE" dirty="0"/>
              <a:t> </a:t>
            </a:r>
            <a:r>
              <a:rPr lang="de-DE" dirty="0" err="1"/>
              <a:t>to</a:t>
            </a:r>
            <a:r>
              <a:rPr lang="de-DE" dirty="0"/>
              <a:t> </a:t>
            </a:r>
            <a:r>
              <a:rPr lang="de-DE" dirty="0" err="1"/>
              <a:t>create</a:t>
            </a:r>
            <a:r>
              <a:rPr lang="de-DE" dirty="0"/>
              <a:t> a </a:t>
            </a:r>
            <a:r>
              <a:rPr lang="de-DE" dirty="0" err="1"/>
              <a:t>set</a:t>
            </a:r>
            <a:r>
              <a:rPr lang="de-DE" dirty="0"/>
              <a:t> </a:t>
            </a:r>
            <a:r>
              <a:rPr lang="de-DE" dirty="0" err="1"/>
              <a:t>of</a:t>
            </a:r>
            <a:r>
              <a:rPr lang="de-DE" dirty="0"/>
              <a:t> relevant </a:t>
            </a:r>
            <a:r>
              <a:rPr lang="de-DE" dirty="0" err="1"/>
              <a:t>test</a:t>
            </a:r>
            <a:r>
              <a:rPr lang="de-DE" dirty="0"/>
              <a:t> </a:t>
            </a:r>
            <a:r>
              <a:rPr lang="de-DE" dirty="0" err="1"/>
              <a:t>cases</a:t>
            </a:r>
            <a:r>
              <a:rPr lang="de-DE" dirty="0"/>
              <a:t>.</a:t>
            </a:r>
          </a:p>
          <a:p>
            <a:pPr marL="228600" indent="-228600">
              <a:buFont typeface="+mj-lt"/>
              <a:buAutoNum type="arabicPeriod"/>
            </a:pPr>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37</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en-US" dirty="0"/>
              <a:t>The FS-Master Tester consists of the following parts and subparts:</a:t>
            </a:r>
          </a:p>
          <a:p>
            <a:pPr marL="171450" indent="-171450">
              <a:buClr>
                <a:srgbClr val="0070C0"/>
              </a:buClr>
              <a:buFont typeface="Arial" panose="020B0604020202020204" pitchFamily="34" charset="0"/>
              <a:buChar char="•"/>
            </a:pPr>
            <a:r>
              <a:rPr lang="en-US" dirty="0"/>
              <a:t>The test program runs in a laptop and uses the test scripts we have seen within the last slide. </a:t>
            </a:r>
          </a:p>
          <a:p>
            <a:pPr marL="171450" indent="-171450">
              <a:buClr>
                <a:srgbClr val="0070C0"/>
              </a:buClr>
              <a:buFont typeface="Arial" panose="020B0604020202020204" pitchFamily="34" charset="0"/>
              <a:buChar char="•"/>
            </a:pPr>
            <a:r>
              <a:rPr lang="en-US" dirty="0"/>
              <a:t>Via USB it is connected to the special "FS-Master Tester Hardware" playing the role of an "FS-Device" to the FS-Master (equipment under test).</a:t>
            </a:r>
          </a:p>
          <a:p>
            <a:pPr marL="171450" indent="-171450">
              <a:buClr>
                <a:srgbClr val="0070C0"/>
              </a:buClr>
              <a:buFont typeface="Arial" panose="020B0604020202020204" pitchFamily="34" charset="0"/>
              <a:buChar char="•"/>
            </a:pPr>
            <a:r>
              <a:rPr lang="en-US" dirty="0"/>
              <a:t>The special "FS-Master Tester Hardware" receives the test scripts and stimulates the IO-Link Safety communication test case by test case.</a:t>
            </a:r>
          </a:p>
          <a:p>
            <a:pPr marL="171450" indent="-171450">
              <a:buClr>
                <a:srgbClr val="0070C0"/>
              </a:buClr>
              <a:buFont typeface="Arial" panose="020B0604020202020204" pitchFamily="34" charset="0"/>
              <a:buChar char="•"/>
            </a:pPr>
            <a:r>
              <a:rPr lang="en-US" dirty="0"/>
              <a:t>This way IO-Link messages with an SPDU arrive at the FS-Master's IOL-Safety layer and the Mapper to the upper-level-system "FSCP".</a:t>
            </a:r>
          </a:p>
          <a:p>
            <a:pPr marL="171450" indent="-171450">
              <a:buClr>
                <a:srgbClr val="0070C0"/>
              </a:buClr>
              <a:buFont typeface="Arial" panose="020B0604020202020204" pitchFamily="34" charset="0"/>
              <a:buChar char="•"/>
            </a:pPr>
            <a:r>
              <a:rPr lang="en-US" dirty="0"/>
              <a:t>The non-safety part of the messages is used as a means to mirror back the received signals and data to the "FS-Master Tester Hardware" and finally to the test program in the laptop for evaluation.</a:t>
            </a:r>
          </a:p>
          <a:p>
            <a:pPr marL="171450" indent="-171450">
              <a:buClr>
                <a:srgbClr val="0070C0"/>
              </a:buClr>
              <a:buFont typeface="Arial" panose="020B0604020202020204" pitchFamily="34" charset="0"/>
              <a:buChar char="•"/>
            </a:pPr>
            <a:r>
              <a:rPr lang="en-US" dirty="0"/>
              <a:t>The next slide illustrates how this signal and data mirror works. </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38</a:t>
            </a:fld>
            <a:endParaRPr lang="de-DE"/>
          </a:p>
        </p:txBody>
      </p:sp>
    </p:spTree>
    <p:extLst>
      <p:ext uri="{BB962C8B-B14F-4D97-AF65-F5344CB8AC3E}">
        <p14:creationId xmlns:p14="http://schemas.microsoft.com/office/powerpoint/2010/main" val="1946715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8" cy="4213384"/>
          </a:xfrm>
        </p:spPr>
        <p:txBody>
          <a:bodyPr/>
          <a:lstStyle/>
          <a:p>
            <a:r>
              <a:rPr lang="de-DE" dirty="0"/>
              <a:t>The </a:t>
            </a:r>
            <a:r>
              <a:rPr lang="de-DE" dirty="0" err="1"/>
              <a:t>mapping</a:t>
            </a:r>
            <a:r>
              <a:rPr lang="de-DE" dirty="0"/>
              <a:t> </a:t>
            </a:r>
            <a:r>
              <a:rPr lang="de-DE" dirty="0" err="1"/>
              <a:t>unit</a:t>
            </a:r>
            <a:r>
              <a:rPr lang="de-DE" dirty="0"/>
              <a:t> </a:t>
            </a:r>
            <a:r>
              <a:rPr lang="de-DE" dirty="0" err="1"/>
              <a:t>contains</a:t>
            </a:r>
            <a:r>
              <a:rPr lang="de-DE" dirty="0"/>
              <a:t> a so-</a:t>
            </a:r>
            <a:r>
              <a:rPr lang="de-DE" dirty="0" err="1"/>
              <a:t>called</a:t>
            </a:r>
            <a:r>
              <a:rPr lang="de-DE" dirty="0"/>
              <a:t> </a:t>
            </a:r>
            <a:r>
              <a:rPr lang="de-DE" dirty="0" err="1"/>
              <a:t>Upper</a:t>
            </a:r>
            <a:r>
              <a:rPr lang="de-DE" dirty="0"/>
              <a:t> Tester </a:t>
            </a:r>
            <a:r>
              <a:rPr lang="de-DE" dirty="0" err="1"/>
              <a:t>layer</a:t>
            </a:r>
            <a:r>
              <a:rPr lang="de-DE" dirty="0"/>
              <a:t>, </a:t>
            </a:r>
            <a:r>
              <a:rPr lang="de-DE" dirty="0" err="1"/>
              <a:t>which</a:t>
            </a:r>
            <a:r>
              <a:rPr lang="de-DE" dirty="0"/>
              <a:t> </a:t>
            </a:r>
            <a:r>
              <a:rPr lang="de-DE" dirty="0" err="1"/>
              <a:t>mirrors</a:t>
            </a:r>
            <a:r>
              <a:rPr lang="de-DE" dirty="0"/>
              <a:t> </a:t>
            </a:r>
            <a:r>
              <a:rPr lang="de-DE" dirty="0" err="1"/>
              <a:t>signals</a:t>
            </a:r>
            <a:r>
              <a:rPr lang="de-DE" dirty="0"/>
              <a:t> </a:t>
            </a:r>
            <a:r>
              <a:rPr lang="de-DE" dirty="0" err="1"/>
              <a:t>and</a:t>
            </a:r>
            <a:r>
              <a:rPr lang="de-DE" dirty="0"/>
              <a:t> </a:t>
            </a:r>
            <a:r>
              <a:rPr lang="de-DE" dirty="0" err="1"/>
              <a:t>data</a:t>
            </a:r>
            <a:r>
              <a:rPr lang="de-DE" dirty="0"/>
              <a:t> </a:t>
            </a:r>
            <a:r>
              <a:rPr lang="de-DE" dirty="0" err="1"/>
              <a:t>between</a:t>
            </a:r>
            <a:r>
              <a:rPr lang="de-DE" dirty="0"/>
              <a:t> </a:t>
            </a:r>
            <a:r>
              <a:rPr lang="de-DE" dirty="0" err="1"/>
              <a:t>the</a:t>
            </a:r>
            <a:r>
              <a:rPr lang="de-DE" dirty="0"/>
              <a:t> </a:t>
            </a:r>
            <a:r>
              <a:rPr lang="de-DE" dirty="0" err="1"/>
              <a:t>safety</a:t>
            </a:r>
            <a:r>
              <a:rPr lang="de-DE" dirty="0"/>
              <a:t> </a:t>
            </a:r>
            <a:r>
              <a:rPr lang="de-DE" dirty="0" err="1"/>
              <a:t>and</a:t>
            </a:r>
            <a:r>
              <a:rPr lang="de-DE" dirty="0"/>
              <a:t> </a:t>
            </a:r>
            <a:r>
              <a:rPr lang="de-DE" dirty="0" err="1"/>
              <a:t>the</a:t>
            </a:r>
            <a:r>
              <a:rPr lang="de-DE" dirty="0"/>
              <a:t> non-</a:t>
            </a:r>
            <a:r>
              <a:rPr lang="de-DE" dirty="0" err="1"/>
              <a:t>safety</a:t>
            </a:r>
            <a:r>
              <a:rPr lang="de-DE" dirty="0"/>
              <a:t> </a:t>
            </a:r>
            <a:r>
              <a:rPr lang="de-DE" dirty="0" err="1"/>
              <a:t>channels</a:t>
            </a:r>
            <a:r>
              <a:rPr lang="de-DE" dirty="0"/>
              <a:t> ("</a:t>
            </a:r>
            <a:r>
              <a:rPr lang="de-DE" dirty="0" err="1"/>
              <a:t>temporary</a:t>
            </a:r>
            <a:r>
              <a:rPr lang="de-DE" dirty="0"/>
              <a:t> </a:t>
            </a:r>
            <a:r>
              <a:rPr lang="de-DE" dirty="0" err="1"/>
              <a:t>test</a:t>
            </a:r>
            <a:r>
              <a:rPr lang="de-DE" dirty="0"/>
              <a:t> </a:t>
            </a:r>
            <a:r>
              <a:rPr lang="de-DE" dirty="0" err="1"/>
              <a:t>signal</a:t>
            </a:r>
            <a:r>
              <a:rPr lang="de-DE" dirty="0"/>
              <a:t> </a:t>
            </a:r>
            <a:r>
              <a:rPr lang="de-DE" dirty="0" err="1"/>
              <a:t>channel</a:t>
            </a:r>
            <a:r>
              <a:rPr lang="de-DE" dirty="0"/>
              <a:t>"). This </a:t>
            </a:r>
            <a:r>
              <a:rPr lang="de-DE" dirty="0" err="1"/>
              <a:t>blue</a:t>
            </a:r>
            <a:r>
              <a:rPr lang="de-DE" dirty="0"/>
              <a:t> </a:t>
            </a:r>
            <a:r>
              <a:rPr lang="de-DE" dirty="0" err="1"/>
              <a:t>colored</a:t>
            </a:r>
            <a:r>
              <a:rPr lang="de-DE" dirty="0"/>
              <a:t> </a:t>
            </a:r>
            <a:r>
              <a:rPr lang="de-DE" dirty="0" err="1"/>
              <a:t>part</a:t>
            </a:r>
            <a:r>
              <a:rPr lang="de-DE" dirty="0"/>
              <a:t> </a:t>
            </a:r>
            <a:r>
              <a:rPr lang="de-DE" dirty="0" err="1"/>
              <a:t>can</a:t>
            </a:r>
            <a:r>
              <a:rPr lang="de-DE" dirty="0"/>
              <a:t> </a:t>
            </a:r>
            <a:r>
              <a:rPr lang="de-DE" dirty="0" err="1"/>
              <a:t>be</a:t>
            </a:r>
            <a:r>
              <a:rPr lang="de-DE" dirty="0"/>
              <a:t> </a:t>
            </a:r>
            <a:r>
              <a:rPr lang="de-DE" dirty="0" err="1"/>
              <a:t>switched</a:t>
            </a:r>
            <a:r>
              <a:rPr lang="de-DE" dirty="0"/>
              <a:t> on via </a:t>
            </a:r>
            <a:r>
              <a:rPr lang="de-DE" dirty="0" err="1"/>
              <a:t>safety</a:t>
            </a:r>
            <a:r>
              <a:rPr lang="de-DE" dirty="0"/>
              <a:t> </a:t>
            </a:r>
            <a:r>
              <a:rPr lang="de-DE" dirty="0" err="1"/>
              <a:t>protocol</a:t>
            </a:r>
            <a:r>
              <a:rPr lang="de-DE" dirty="0"/>
              <a:t> </a:t>
            </a:r>
            <a:r>
              <a:rPr lang="de-DE" dirty="0" err="1"/>
              <a:t>parameters</a:t>
            </a:r>
            <a:r>
              <a:rPr lang="de-DE" dirty="0"/>
              <a:t> </a:t>
            </a:r>
            <a:r>
              <a:rPr lang="de-DE" dirty="0" err="1"/>
              <a:t>for</a:t>
            </a:r>
            <a:r>
              <a:rPr lang="de-DE" dirty="0"/>
              <a:t> </a:t>
            </a:r>
            <a:r>
              <a:rPr lang="de-DE" dirty="0" err="1"/>
              <a:t>protocol</a:t>
            </a:r>
            <a:r>
              <a:rPr lang="de-DE" dirty="0"/>
              <a:t> </a:t>
            </a:r>
            <a:r>
              <a:rPr lang="de-DE" dirty="0" err="1"/>
              <a:t>testing</a:t>
            </a:r>
            <a:r>
              <a:rPr lang="de-DE" dirty="0"/>
              <a:t> </a:t>
            </a:r>
            <a:r>
              <a:rPr lang="de-DE" dirty="0" err="1"/>
              <a:t>purposes</a:t>
            </a:r>
            <a:r>
              <a:rPr lang="de-DE" dirty="0"/>
              <a:t>.</a:t>
            </a:r>
          </a:p>
          <a:p>
            <a:endParaRPr lang="de-DE" dirty="0"/>
          </a:p>
          <a:p>
            <a:r>
              <a:rPr lang="de-DE" dirty="0"/>
              <a:t>This </a:t>
            </a:r>
            <a:r>
              <a:rPr lang="de-DE" dirty="0" err="1"/>
              <a:t>approach</a:t>
            </a:r>
            <a:r>
              <a:rPr lang="de-DE" dirty="0"/>
              <a:t> </a:t>
            </a:r>
            <a:r>
              <a:rPr lang="de-DE" dirty="0" err="1"/>
              <a:t>allows</a:t>
            </a:r>
            <a:r>
              <a:rPr lang="de-DE" dirty="0"/>
              <a:t> </a:t>
            </a:r>
            <a:r>
              <a:rPr lang="de-DE" dirty="0" err="1"/>
              <a:t>for</a:t>
            </a:r>
            <a:r>
              <a:rPr lang="de-DE" dirty="0"/>
              <a:t> a simple </a:t>
            </a:r>
            <a:r>
              <a:rPr lang="de-DE" dirty="0" err="1"/>
              <a:t>and</a:t>
            </a:r>
            <a:r>
              <a:rPr lang="de-DE" dirty="0"/>
              <a:t> </a:t>
            </a:r>
            <a:r>
              <a:rPr lang="de-DE" dirty="0" err="1"/>
              <a:t>efficient</a:t>
            </a:r>
            <a:r>
              <a:rPr lang="de-DE" dirty="0"/>
              <a:t> </a:t>
            </a:r>
            <a:r>
              <a:rPr lang="de-DE" dirty="0" err="1"/>
              <a:t>protocol</a:t>
            </a:r>
            <a:r>
              <a:rPr lang="de-DE" dirty="0"/>
              <a:t> </a:t>
            </a:r>
            <a:r>
              <a:rPr lang="de-DE" dirty="0" err="1"/>
              <a:t>testing</a:t>
            </a:r>
            <a:r>
              <a:rPr lang="de-DE" dirty="0"/>
              <a:t> (FS-Master Tester)  </a:t>
            </a:r>
            <a:r>
              <a:rPr lang="de-DE" dirty="0" err="1"/>
              <a:t>independent</a:t>
            </a:r>
            <a:r>
              <a:rPr lang="de-DE" dirty="0"/>
              <a:t> </a:t>
            </a:r>
            <a:r>
              <a:rPr lang="de-DE" dirty="0" err="1"/>
              <a:t>from</a:t>
            </a:r>
            <a:r>
              <a:rPr lang="de-DE" dirty="0"/>
              <a:t> a </a:t>
            </a:r>
            <a:r>
              <a:rPr lang="de-DE" dirty="0" err="1"/>
              <a:t>particular</a:t>
            </a:r>
            <a:r>
              <a:rPr lang="de-DE" dirty="0"/>
              <a:t> FSCP.</a:t>
            </a:r>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39</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An </a:t>
            </a:r>
            <a:r>
              <a:rPr lang="de-DE" dirty="0" err="1"/>
              <a:t>up</a:t>
            </a:r>
            <a:r>
              <a:rPr lang="de-DE" dirty="0"/>
              <a:t>-</a:t>
            </a:r>
            <a:r>
              <a:rPr lang="de-DE" dirty="0" err="1"/>
              <a:t>to</a:t>
            </a:r>
            <a:r>
              <a:rPr lang="de-DE" dirty="0"/>
              <a:t>-date </a:t>
            </a:r>
            <a:r>
              <a:rPr lang="de-DE" dirty="0" err="1"/>
              <a:t>picture</a:t>
            </a:r>
            <a:r>
              <a:rPr lang="de-DE" dirty="0"/>
              <a:t> </a:t>
            </a:r>
            <a:r>
              <a:rPr lang="de-DE" dirty="0" err="1"/>
              <a:t>can</a:t>
            </a:r>
            <a:r>
              <a:rPr lang="de-DE" dirty="0"/>
              <a:t> </a:t>
            </a:r>
            <a:r>
              <a:rPr lang="de-DE" dirty="0" err="1"/>
              <a:t>be</a:t>
            </a:r>
            <a:r>
              <a:rPr lang="de-DE" dirty="0"/>
              <a:t> </a:t>
            </a:r>
            <a:r>
              <a:rPr lang="de-DE" dirty="0" err="1"/>
              <a:t>taken</a:t>
            </a:r>
            <a:r>
              <a:rPr lang="de-DE" dirty="0"/>
              <a:t> </a:t>
            </a:r>
            <a:r>
              <a:rPr lang="de-DE" dirty="0" err="1"/>
              <a:t>from</a:t>
            </a:r>
            <a:r>
              <a:rPr lang="de-DE" dirty="0"/>
              <a:t> </a:t>
            </a:r>
            <a:r>
              <a:rPr lang="de-DE" dirty="0" err="1"/>
              <a:t>the</a:t>
            </a:r>
            <a:r>
              <a:rPr lang="de-DE" dirty="0"/>
              <a:t> IO-Link </a:t>
            </a:r>
            <a:r>
              <a:rPr lang="de-DE" dirty="0" err="1"/>
              <a:t>website</a:t>
            </a:r>
            <a:r>
              <a:rPr lang="de-DE" dirty="0"/>
              <a:t>: www.io-link.com </a:t>
            </a:r>
          </a:p>
          <a:p>
            <a:r>
              <a:rPr lang="de-DE" dirty="0"/>
              <a:t>1. Go </a:t>
            </a:r>
            <a:r>
              <a:rPr lang="de-DE" dirty="0" err="1"/>
              <a:t>to</a:t>
            </a:r>
            <a:r>
              <a:rPr lang="de-DE" dirty="0"/>
              <a:t> Homepage. </a:t>
            </a:r>
          </a:p>
          <a:p>
            <a:r>
              <a:rPr lang="de-DE" dirty="0"/>
              <a:t>2. Scroll </a:t>
            </a:r>
            <a:r>
              <a:rPr lang="de-DE" dirty="0" err="1"/>
              <a:t>pictures</a:t>
            </a:r>
            <a:r>
              <a:rPr lang="de-DE" dirty="0"/>
              <a:t> </a:t>
            </a:r>
            <a:r>
              <a:rPr lang="de-DE" dirty="0" err="1"/>
              <a:t>horizontally</a:t>
            </a:r>
            <a:r>
              <a:rPr lang="de-DE" dirty="0"/>
              <a:t> </a:t>
            </a:r>
            <a:r>
              <a:rPr lang="de-DE" dirty="0" err="1"/>
              <a:t>until</a:t>
            </a:r>
            <a:r>
              <a:rPr lang="de-DE" dirty="0"/>
              <a:t> </a:t>
            </a:r>
            <a:r>
              <a:rPr lang="de-DE" dirty="0" err="1"/>
              <a:t>you</a:t>
            </a:r>
            <a:r>
              <a:rPr lang="de-DE" dirty="0"/>
              <a:t> find </a:t>
            </a:r>
            <a:r>
              <a:rPr lang="de-DE" dirty="0" err="1"/>
              <a:t>the</a:t>
            </a:r>
            <a:r>
              <a:rPr lang="de-DE" dirty="0"/>
              <a:t> </a:t>
            </a:r>
            <a:r>
              <a:rPr lang="de-DE" dirty="0" err="1"/>
              <a:t>nodes</a:t>
            </a:r>
            <a:r>
              <a:rPr lang="de-DE" dirty="0"/>
              <a:t> graph.</a:t>
            </a:r>
          </a:p>
          <a:p>
            <a:r>
              <a:rPr lang="de-DE" dirty="0"/>
              <a:t>3. Copy and </a:t>
            </a:r>
            <a:r>
              <a:rPr lang="de-DE" dirty="0" err="1"/>
              <a:t>paste</a:t>
            </a:r>
            <a:r>
              <a:rPr lang="de-DE" dirty="0"/>
              <a:t> </a:t>
            </a:r>
            <a:r>
              <a:rPr lang="de-DE" dirty="0" err="1"/>
              <a:t>picture</a:t>
            </a:r>
            <a:r>
              <a:rPr lang="de-DE" dirty="0"/>
              <a:t> </a:t>
            </a:r>
            <a:r>
              <a:rPr lang="de-DE" dirty="0" err="1"/>
              <a:t>using</a:t>
            </a:r>
            <a:r>
              <a:rPr lang="de-DE" dirty="0"/>
              <a:t> </a:t>
            </a:r>
            <a:r>
              <a:rPr lang="de-DE" dirty="0" err="1"/>
              <a:t>the</a:t>
            </a:r>
            <a:r>
              <a:rPr lang="de-DE" dirty="0"/>
              <a:t> </a:t>
            </a:r>
            <a:r>
              <a:rPr lang="de-DE" dirty="0" err="1"/>
              <a:t>right</a:t>
            </a:r>
            <a:r>
              <a:rPr lang="de-DE" dirty="0"/>
              <a:t> </a:t>
            </a:r>
            <a:r>
              <a:rPr lang="de-DE" dirty="0" err="1"/>
              <a:t>mouse</a:t>
            </a:r>
            <a:r>
              <a:rPr lang="de-DE" dirty="0"/>
              <a:t> </a:t>
            </a:r>
            <a:r>
              <a:rPr lang="de-DE" dirty="0" err="1"/>
              <a:t>button</a:t>
            </a:r>
            <a:r>
              <a:rPr lang="de-DE" dirty="0"/>
              <a: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a:t>
            </a:fld>
            <a:endParaRPr lang="de-DE"/>
          </a:p>
        </p:txBody>
      </p:sp>
    </p:spTree>
    <p:extLst>
      <p:ext uri="{BB962C8B-B14F-4D97-AF65-F5344CB8AC3E}">
        <p14:creationId xmlns:p14="http://schemas.microsoft.com/office/powerpoint/2010/main" val="1833664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r>
              <a:rPr lang="en-US" dirty="0"/>
              <a:t>Extension of standard non-safety Device tester. Test scripts can be configured to adapt to the process data of the FS-Device defined in its IODD.</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40</a:t>
            </a:fld>
            <a:endParaRPr lang="de-DE"/>
          </a:p>
        </p:txBody>
      </p:sp>
    </p:spTree>
    <p:extLst>
      <p:ext uri="{BB962C8B-B14F-4D97-AF65-F5344CB8AC3E}">
        <p14:creationId xmlns:p14="http://schemas.microsoft.com/office/powerpoint/2010/main" val="967654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447461"/>
            <a:ext cx="6242050" cy="4213384"/>
          </a:xfrm>
        </p:spPr>
        <p:txBody>
          <a:bodyPr/>
          <a:lstStyle/>
          <a:p>
            <a:r>
              <a:rPr lang="en-US" dirty="0"/>
              <a:t>Test, assessment, and certification of FS-Devices comprise three aspects:</a:t>
            </a:r>
            <a:br>
              <a:rPr lang="en-US" dirty="0"/>
            </a:br>
            <a:r>
              <a:rPr lang="en-US" dirty="0"/>
              <a:t>- Conformity with regulations, for example European directives (EMC for functional safety </a:t>
            </a:r>
            <a:br>
              <a:rPr lang="en-US" dirty="0"/>
            </a:br>
            <a:r>
              <a:rPr lang="en-US" dirty="0"/>
              <a:t>  such as IEC 61000-6-7 and electrical safety such as IEC 61010-2-201) or Underwriters </a:t>
            </a:r>
            <a:br>
              <a:rPr lang="en-US" dirty="0"/>
            </a:br>
            <a:r>
              <a:rPr lang="en-US" dirty="0"/>
              <a:t>  Laboratories – UL (UL508 – "Class 2", single fault prove)</a:t>
            </a:r>
            <a:br>
              <a:rPr lang="en-US" dirty="0"/>
            </a:br>
            <a:r>
              <a:rPr lang="en-US" dirty="0"/>
              <a:t>- IO-Link Interoperability (conformity of the FS-Device with the IO-Link specifications: The </a:t>
            </a:r>
            <a:br>
              <a:rPr lang="en-US" dirty="0"/>
            </a:br>
            <a:r>
              <a:rPr lang="en-US" dirty="0"/>
              <a:t>  IO-Link community arranged for "Test standards" based on the Test &amp; Assessment </a:t>
            </a:r>
            <a:br>
              <a:rPr lang="en-US" dirty="0"/>
            </a:br>
            <a:r>
              <a:rPr lang="en-US" dirty="0"/>
              <a:t>  specification and supported by Technology Providers)</a:t>
            </a:r>
            <a:br>
              <a:rPr lang="en-US" dirty="0"/>
            </a:br>
            <a:r>
              <a:rPr lang="en-US" dirty="0"/>
              <a:t>- Conformance of functional safety development process with IEC 61508 (due to </a:t>
            </a:r>
            <a:br>
              <a:rPr lang="en-US" dirty="0"/>
            </a:br>
            <a:r>
              <a:rPr lang="en-US" dirty="0"/>
              <a:t>  software/firmware involvement)</a:t>
            </a:r>
          </a:p>
          <a:p>
            <a:r>
              <a:rPr lang="en-US" dirty="0"/>
              <a:t>While developers can use the IO-Link "Test Standards" during development to ensure a high degree of conformity/interoperability with IO-Link and IO-Link Safety, this is not enough for functional safety. IO-Link Safety requires particular Test Centers assessed by the IO-Link Community and an Assessment Body and audited periodically. These Test Centers are performing tests and checks according to approved "Test Lab Instructions" and using approved "Reference Standards". "Test Standards" and "Reference Standards" correspond to each other. However, while the "Test Standards" can be variable to a certain extent, the "Reference Tests" are fixed and "locked" by CRC signature.</a:t>
            </a:r>
          </a:p>
          <a:p>
            <a:r>
              <a:rPr lang="en-US" dirty="0"/>
              <a:t>A safety assessment body can play the role of a Test Center on behalf of the IO-Link Community, thus reducing time and effort.</a:t>
            </a:r>
          </a:p>
          <a:p>
            <a:r>
              <a:rPr lang="en-US" dirty="0"/>
              <a:t>After the final certificate of the Assessment Body, the FS-Device manufacturer can issue the IO-Link Safety Manufacturer declaration showing the certificate number of the assessment. </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41</a:t>
            </a:fld>
            <a:endParaRPr lang="de-DE"/>
          </a:p>
        </p:txBody>
      </p:sp>
    </p:spTree>
    <p:extLst>
      <p:ext uri="{BB962C8B-B14F-4D97-AF65-F5344CB8AC3E}">
        <p14:creationId xmlns:p14="http://schemas.microsoft.com/office/powerpoint/2010/main" val="2332457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446569"/>
            <a:ext cx="6242050" cy="4213384"/>
          </a:xfrm>
        </p:spPr>
        <p:txBody>
          <a:bodyPr/>
          <a:lstStyle/>
          <a:p>
            <a:r>
              <a:rPr lang="en-US" dirty="0"/>
              <a:t>Assessment and certification of FS-Masters on fieldbus/FSCP follows a similar concept:</a:t>
            </a:r>
          </a:p>
          <a:p>
            <a:pPr marL="171450" indent="-171450">
              <a:buFontTx/>
              <a:buChar char="-"/>
            </a:pPr>
            <a:r>
              <a:rPr lang="en-US" dirty="0"/>
              <a:t>EMC tests and electrical safety issues can be different depending on the standards to be considered (generic, domain, or product)</a:t>
            </a:r>
          </a:p>
          <a:p>
            <a:pPr marL="171450" indent="-171450">
              <a:buFontTx/>
              <a:buChar char="-"/>
            </a:pPr>
            <a:r>
              <a:rPr lang="en-US" dirty="0"/>
              <a:t>Usually, from a fieldbus/FSCP point-of-view, the FS-Master is a fieldbus device and has to be developed, tested, and assessed according to the interoperability/conformity rules of the particular fieldbus/FSCP. The result is a certificate of the fieldbus organization.</a:t>
            </a:r>
          </a:p>
          <a:p>
            <a:pPr marL="171450" indent="-171450">
              <a:buFontTx/>
              <a:buChar char="-"/>
            </a:pPr>
            <a:r>
              <a:rPr lang="en-US" dirty="0"/>
              <a:t>The remaining steps correspond to those of an FS-Device.</a:t>
            </a:r>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42</a:t>
            </a:fld>
            <a:endParaRPr lang="de-DE"/>
          </a:p>
        </p:txBody>
      </p:sp>
    </p:spTree>
    <p:extLst>
      <p:ext uri="{BB962C8B-B14F-4D97-AF65-F5344CB8AC3E}">
        <p14:creationId xmlns:p14="http://schemas.microsoft.com/office/powerpoint/2010/main" val="231255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8" cy="4213384"/>
          </a:xfrm>
        </p:spPr>
        <p:txBody>
          <a:bodyPr/>
          <a:lstStyle/>
          <a:p>
            <a:r>
              <a:rPr lang="en-US" dirty="0"/>
              <a:t>How can I get help with my development?</a:t>
            </a:r>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43</a:t>
            </a:fld>
            <a:endParaRPr lang="de-DE"/>
          </a:p>
        </p:txBody>
      </p:sp>
    </p:spTree>
    <p:extLst>
      <p:ext uri="{BB962C8B-B14F-4D97-AF65-F5344CB8AC3E}">
        <p14:creationId xmlns:p14="http://schemas.microsoft.com/office/powerpoint/2010/main" val="2446886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44</a:t>
            </a:fld>
            <a:endParaRPr lang="de-DE"/>
          </a:p>
        </p:txBody>
      </p:sp>
    </p:spTree>
    <p:extLst>
      <p:ext uri="{BB962C8B-B14F-4D97-AF65-F5344CB8AC3E}">
        <p14:creationId xmlns:p14="http://schemas.microsoft.com/office/powerpoint/2010/main" val="3592779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45</a:t>
            </a:fld>
            <a:endParaRPr lang="de-DE"/>
          </a:p>
        </p:txBody>
      </p:sp>
    </p:spTree>
    <p:extLst>
      <p:ext uri="{BB962C8B-B14F-4D97-AF65-F5344CB8AC3E}">
        <p14:creationId xmlns:p14="http://schemas.microsoft.com/office/powerpoint/2010/main" val="963940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74" y="4447461"/>
            <a:ext cx="6928326" cy="4213384"/>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6FBE9FF4-EEA2-4E48-9B26-1E43896D7217}" type="slidenum">
              <a:rPr lang="de-DE" smtClean="0">
                <a:solidFill>
                  <a:prstClr val="black"/>
                </a:solidFill>
              </a:rPr>
              <a:pPr>
                <a:defRPr/>
              </a:pPr>
              <a:t>46</a:t>
            </a:fld>
            <a:endParaRPr lang="de-DE">
              <a:solidFill>
                <a:prstClr val="black"/>
              </a:solidFill>
            </a:endParaRPr>
          </a:p>
        </p:txBody>
      </p:sp>
    </p:spTree>
    <p:extLst>
      <p:ext uri="{BB962C8B-B14F-4D97-AF65-F5344CB8AC3E}">
        <p14:creationId xmlns:p14="http://schemas.microsoft.com/office/powerpoint/2010/main" val="2714779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74" y="4447461"/>
            <a:ext cx="6928326" cy="421338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BE9FF4-EEA2-4E48-9B26-1E43896D7217}" type="slidenum">
              <a:rPr lang="de-DE" smtClean="0"/>
              <a:pPr>
                <a:defRPr/>
              </a:pPr>
              <a:t>47</a:t>
            </a:fld>
            <a:endParaRPr lang="de-DE"/>
          </a:p>
        </p:txBody>
      </p:sp>
    </p:spTree>
    <p:extLst>
      <p:ext uri="{BB962C8B-B14F-4D97-AF65-F5344CB8AC3E}">
        <p14:creationId xmlns:p14="http://schemas.microsoft.com/office/powerpoint/2010/main" val="301642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5909" y="4447461"/>
            <a:ext cx="6622942" cy="4213384"/>
          </a:xfrm>
        </p:spPr>
        <p:txBody>
          <a:bodyPr/>
          <a:lstStyle/>
          <a:p>
            <a:r>
              <a:rPr lang="de-DE" dirty="0"/>
              <a:t>Slide </a:t>
            </a:r>
            <a:r>
              <a:rPr lang="de-DE" dirty="0" err="1"/>
              <a:t>demonstrates</a:t>
            </a:r>
            <a:r>
              <a:rPr lang="de-DE" dirty="0"/>
              <a:t> </a:t>
            </a:r>
            <a:r>
              <a:rPr lang="de-DE" dirty="0" err="1"/>
              <a:t>major</a:t>
            </a:r>
            <a:r>
              <a:rPr lang="de-DE" dirty="0"/>
              <a:t> </a:t>
            </a:r>
            <a:r>
              <a:rPr lang="de-DE" dirty="0" err="1"/>
              <a:t>features</a:t>
            </a:r>
            <a:r>
              <a:rPr lang="de-DE" dirty="0"/>
              <a:t> </a:t>
            </a:r>
            <a:r>
              <a:rPr lang="de-DE" dirty="0" err="1"/>
              <a:t>of</a:t>
            </a:r>
            <a:r>
              <a:rPr lang="de-DE" dirty="0"/>
              <a:t> IO-Link </a:t>
            </a:r>
            <a:r>
              <a:rPr lang="de-DE" dirty="0" err="1"/>
              <a:t>within</a:t>
            </a:r>
            <a:r>
              <a:rPr lang="de-DE" dirty="0"/>
              <a:t> </a:t>
            </a:r>
            <a:r>
              <a:rPr lang="de-DE" dirty="0" err="1"/>
              <a:t>automation</a:t>
            </a:r>
            <a:r>
              <a:rPr lang="de-DE" dirty="0"/>
              <a:t>:</a:t>
            </a:r>
          </a:p>
          <a:p>
            <a:pPr marL="176213" indent="-176213"/>
            <a:r>
              <a:rPr lang="de-DE" dirty="0"/>
              <a:t>1. 	Master </a:t>
            </a:r>
            <a:r>
              <a:rPr lang="de-DE" dirty="0" err="1"/>
              <a:t>for</a:t>
            </a:r>
            <a:r>
              <a:rPr lang="de-DE" dirty="0"/>
              <a:t> </a:t>
            </a:r>
            <a:r>
              <a:rPr lang="de-DE" dirty="0" err="1"/>
              <a:t>standard</a:t>
            </a:r>
            <a:r>
              <a:rPr lang="de-DE" dirty="0"/>
              <a:t> </a:t>
            </a:r>
            <a:r>
              <a:rPr lang="de-DE" dirty="0" err="1"/>
              <a:t>functionality</a:t>
            </a:r>
            <a:r>
              <a:rPr lang="de-DE" dirty="0"/>
              <a:t>; </a:t>
            </a:r>
            <a:r>
              <a:rPr lang="de-DE" dirty="0" err="1"/>
              <a:t>wired</a:t>
            </a:r>
            <a:r>
              <a:rPr lang="de-DE" dirty="0"/>
              <a:t> </a:t>
            </a:r>
            <a:r>
              <a:rPr lang="de-DE" dirty="0" err="1"/>
              <a:t>point-to</a:t>
            </a:r>
            <a:r>
              <a:rPr lang="de-DE" dirty="0"/>
              <a:t> </a:t>
            </a:r>
            <a:r>
              <a:rPr lang="de-DE" dirty="0" err="1"/>
              <a:t>point</a:t>
            </a:r>
            <a:endParaRPr lang="de-DE" dirty="0"/>
          </a:p>
          <a:p>
            <a:pPr marL="176213" indent="-176213"/>
            <a:r>
              <a:rPr lang="de-DE" dirty="0"/>
              <a:t>2. 	FS-Master </a:t>
            </a:r>
            <a:r>
              <a:rPr lang="de-DE" dirty="0" err="1"/>
              <a:t>for</a:t>
            </a:r>
            <a:r>
              <a:rPr lang="de-DE" dirty="0"/>
              <a:t> </a:t>
            </a:r>
            <a:r>
              <a:rPr lang="de-DE" dirty="0" err="1"/>
              <a:t>functional</a:t>
            </a:r>
            <a:r>
              <a:rPr lang="de-DE" dirty="0"/>
              <a:t> </a:t>
            </a:r>
            <a:r>
              <a:rPr lang="de-DE" dirty="0" err="1"/>
              <a:t>safety</a:t>
            </a:r>
            <a:r>
              <a:rPr lang="de-DE" dirty="0"/>
              <a:t>; </a:t>
            </a:r>
            <a:r>
              <a:rPr lang="de-DE" dirty="0" err="1"/>
              <a:t>wired</a:t>
            </a:r>
            <a:r>
              <a:rPr lang="de-DE" dirty="0"/>
              <a:t> </a:t>
            </a:r>
            <a:r>
              <a:rPr lang="de-DE" dirty="0" err="1"/>
              <a:t>point-to</a:t>
            </a:r>
            <a:r>
              <a:rPr lang="de-DE" dirty="0"/>
              <a:t> </a:t>
            </a:r>
            <a:r>
              <a:rPr lang="de-DE" dirty="0" err="1"/>
              <a:t>point</a:t>
            </a:r>
            <a:endParaRPr lang="de-DE" dirty="0"/>
          </a:p>
          <a:p>
            <a:pPr marL="176213" indent="-176213"/>
            <a:r>
              <a:rPr lang="de-DE" dirty="0"/>
              <a:t>3. 	W-Master </a:t>
            </a:r>
            <a:r>
              <a:rPr lang="de-DE" dirty="0" err="1"/>
              <a:t>for</a:t>
            </a:r>
            <a:r>
              <a:rPr lang="de-DE" dirty="0"/>
              <a:t> </a:t>
            </a:r>
            <a:r>
              <a:rPr lang="de-DE" dirty="0" err="1"/>
              <a:t>wireless</a:t>
            </a:r>
            <a:r>
              <a:rPr lang="de-DE" dirty="0"/>
              <a:t> </a:t>
            </a:r>
            <a:r>
              <a:rPr lang="de-DE" dirty="0" err="1"/>
              <a:t>transmission</a:t>
            </a:r>
            <a:r>
              <a:rPr lang="de-DE" dirty="0"/>
              <a:t>; virtual </a:t>
            </a:r>
            <a:r>
              <a:rPr lang="de-DE" dirty="0" err="1"/>
              <a:t>ports</a:t>
            </a:r>
            <a:endParaRPr lang="de-DE" dirty="0"/>
          </a:p>
          <a:p>
            <a:pPr marL="176213" indent="-176213"/>
            <a:r>
              <a:rPr lang="de-DE" dirty="0"/>
              <a:t>4. 	Masters support "Data Storage" </a:t>
            </a:r>
            <a:r>
              <a:rPr lang="de-DE" dirty="0" err="1"/>
              <a:t>for</a:t>
            </a:r>
            <a:r>
              <a:rPr lang="de-DE" dirty="0"/>
              <a:t> </a:t>
            </a:r>
            <a:r>
              <a:rPr lang="de-DE" dirty="0" err="1"/>
              <a:t>Device's</a:t>
            </a:r>
            <a:r>
              <a:rPr lang="de-DE" dirty="0"/>
              <a:t> </a:t>
            </a:r>
            <a:r>
              <a:rPr lang="de-DE" dirty="0" err="1"/>
              <a:t>parameters</a:t>
            </a:r>
            <a:r>
              <a:rPr lang="de-DE" dirty="0"/>
              <a:t>; </a:t>
            </a:r>
            <a:r>
              <a:rPr lang="de-DE" dirty="0" err="1"/>
              <a:t>exchange</a:t>
            </a:r>
            <a:r>
              <a:rPr lang="de-DE" dirty="0"/>
              <a:t> w/o </a:t>
            </a:r>
            <a:r>
              <a:rPr lang="de-DE" dirty="0" err="1"/>
              <a:t>tools</a:t>
            </a:r>
            <a:r>
              <a:rPr lang="de-DE" dirty="0"/>
              <a:t> </a:t>
            </a:r>
          </a:p>
          <a:p>
            <a:pPr marL="176213" indent="-176213"/>
            <a:r>
              <a:rPr lang="de-DE" dirty="0"/>
              <a:t>5. 	"IO Device </a:t>
            </a:r>
            <a:r>
              <a:rPr lang="de-DE" dirty="0" err="1"/>
              <a:t>Descriptions</a:t>
            </a:r>
            <a:r>
              <a:rPr lang="de-DE" dirty="0"/>
              <a:t>" (IODD) </a:t>
            </a:r>
            <a:r>
              <a:rPr lang="de-DE" dirty="0" err="1"/>
              <a:t>as</a:t>
            </a:r>
            <a:r>
              <a:rPr lang="de-DE" dirty="0"/>
              <a:t> </a:t>
            </a:r>
            <a:r>
              <a:rPr lang="de-DE" dirty="0" err="1"/>
              <a:t>mandatory</a:t>
            </a:r>
            <a:r>
              <a:rPr lang="de-DE" dirty="0"/>
              <a:t> </a:t>
            </a:r>
            <a:r>
              <a:rPr lang="de-DE" dirty="0" err="1"/>
              <a:t>part</a:t>
            </a:r>
            <a:r>
              <a:rPr lang="de-DE" dirty="0"/>
              <a:t> </a:t>
            </a:r>
            <a:r>
              <a:rPr lang="de-DE" dirty="0" err="1"/>
              <a:t>of</a:t>
            </a:r>
            <a:r>
              <a:rPr lang="de-DE" dirty="0"/>
              <a:t> IO-Link </a:t>
            </a:r>
            <a:r>
              <a:rPr lang="de-DE" dirty="0" err="1"/>
              <a:t>devices</a:t>
            </a:r>
            <a:endParaRPr lang="de-DE" dirty="0"/>
          </a:p>
          <a:p>
            <a:pPr marL="176213" indent="-176213"/>
            <a:r>
              <a:rPr lang="de-DE" dirty="0"/>
              <a:t>6. 	Dedicated Tool </a:t>
            </a:r>
            <a:r>
              <a:rPr lang="de-DE" dirty="0" err="1"/>
              <a:t>required</a:t>
            </a:r>
            <a:r>
              <a:rPr lang="de-DE" dirty="0"/>
              <a:t> </a:t>
            </a:r>
            <a:r>
              <a:rPr lang="de-DE" dirty="0" err="1"/>
              <a:t>for</a:t>
            </a:r>
            <a:r>
              <a:rPr lang="de-DE" dirty="0"/>
              <a:t> </a:t>
            </a:r>
            <a:r>
              <a:rPr lang="de-DE" dirty="0" err="1"/>
              <a:t>functional</a:t>
            </a:r>
            <a:r>
              <a:rPr lang="de-DE" dirty="0"/>
              <a:t> </a:t>
            </a:r>
            <a:r>
              <a:rPr lang="de-DE" dirty="0" err="1"/>
              <a:t>safety</a:t>
            </a:r>
            <a:r>
              <a:rPr lang="de-DE" dirty="0"/>
              <a:t> </a:t>
            </a:r>
            <a:r>
              <a:rPr lang="de-DE" dirty="0" err="1"/>
              <a:t>purposes</a:t>
            </a:r>
            <a:r>
              <a:rPr lang="de-DE" dirty="0"/>
              <a:t> (CRC </a:t>
            </a:r>
            <a:r>
              <a:rPr lang="de-DE" dirty="0" err="1"/>
              <a:t>signatures</a:t>
            </a:r>
            <a:r>
              <a:rPr lang="de-DE" dirty="0"/>
              <a:t> </a:t>
            </a:r>
            <a:r>
              <a:rPr lang="de-DE" dirty="0" err="1"/>
              <a:t>across</a:t>
            </a:r>
            <a:r>
              <a:rPr lang="de-DE" dirty="0"/>
              <a:t> </a:t>
            </a:r>
            <a:br>
              <a:rPr lang="de-DE" dirty="0"/>
            </a:br>
            <a:r>
              <a:rPr lang="de-DE" dirty="0" err="1"/>
              <a:t>safety</a:t>
            </a:r>
            <a:r>
              <a:rPr lang="de-DE" dirty="0"/>
              <a:t> </a:t>
            </a:r>
            <a:r>
              <a:rPr lang="de-DE" dirty="0" err="1"/>
              <a:t>parameters</a:t>
            </a:r>
            <a:r>
              <a:rPr lang="de-DE" dirty="0"/>
              <a:t>)</a:t>
            </a:r>
          </a:p>
          <a:p>
            <a:pPr marL="176213" indent="-176213"/>
            <a:r>
              <a:rPr lang="de-DE" dirty="0"/>
              <a:t>7. 	IODDs </a:t>
            </a:r>
            <a:r>
              <a:rPr lang="de-DE" dirty="0" err="1"/>
              <a:t>can</a:t>
            </a:r>
            <a:r>
              <a:rPr lang="de-DE" dirty="0"/>
              <a:t> </a:t>
            </a:r>
            <a:r>
              <a:rPr lang="de-DE" dirty="0" err="1"/>
              <a:t>be</a:t>
            </a:r>
            <a:r>
              <a:rPr lang="de-DE" dirty="0"/>
              <a:t> </a:t>
            </a:r>
            <a:r>
              <a:rPr lang="de-DE" dirty="0" err="1"/>
              <a:t>acquired</a:t>
            </a:r>
            <a:r>
              <a:rPr lang="de-DE" dirty="0"/>
              <a:t> </a:t>
            </a:r>
            <a:r>
              <a:rPr lang="de-DE" dirty="0" err="1"/>
              <a:t>from</a:t>
            </a:r>
            <a:r>
              <a:rPr lang="de-DE" dirty="0"/>
              <a:t> </a:t>
            </a:r>
            <a:r>
              <a:rPr lang="de-DE" dirty="0" err="1"/>
              <a:t>central</a:t>
            </a:r>
            <a:r>
              <a:rPr lang="de-DE" dirty="0"/>
              <a:t> </a:t>
            </a:r>
            <a:r>
              <a:rPr lang="de-DE" dirty="0" err="1"/>
              <a:t>database</a:t>
            </a:r>
            <a:r>
              <a:rPr lang="de-DE" dirty="0"/>
              <a:t> via "IODD Finder" Tool</a:t>
            </a:r>
          </a:p>
          <a:p>
            <a:pPr marL="176213" indent="-176213"/>
            <a:r>
              <a:rPr lang="de-DE" dirty="0"/>
              <a:t>8. 	Master Tool </a:t>
            </a:r>
            <a:r>
              <a:rPr lang="de-DE" dirty="0" err="1"/>
              <a:t>for</a:t>
            </a:r>
            <a:r>
              <a:rPr lang="de-DE" dirty="0"/>
              <a:t> </a:t>
            </a:r>
            <a:r>
              <a:rPr lang="de-DE" dirty="0" err="1"/>
              <a:t>parameterization</a:t>
            </a:r>
            <a:r>
              <a:rPr lang="de-DE" dirty="0"/>
              <a:t> via IODD; </a:t>
            </a:r>
            <a:r>
              <a:rPr lang="de-DE" dirty="0" err="1"/>
              <a:t>diagnosis</a:t>
            </a:r>
            <a:r>
              <a:rPr lang="de-DE" dirty="0"/>
              <a:t>; </a:t>
            </a:r>
            <a:r>
              <a:rPr lang="de-DE" dirty="0" err="1"/>
              <a:t>test</a:t>
            </a:r>
            <a:r>
              <a:rPr lang="de-DE" dirty="0"/>
              <a:t>; </a:t>
            </a:r>
            <a:r>
              <a:rPr lang="de-DE" dirty="0" err="1"/>
              <a:t>firmware</a:t>
            </a:r>
            <a:r>
              <a:rPr lang="de-DE" dirty="0"/>
              <a:t> update </a:t>
            </a:r>
            <a:br>
              <a:rPr lang="de-DE" dirty="0"/>
            </a:br>
            <a:r>
              <a:rPr lang="de-DE" dirty="0"/>
              <a:t>(</a:t>
            </a:r>
            <a:r>
              <a:rPr lang="de-DE" dirty="0" err="1"/>
              <a:t>see</a:t>
            </a:r>
            <a:r>
              <a:rPr lang="de-DE" dirty="0"/>
              <a:t> IO-Link </a:t>
            </a:r>
            <a:r>
              <a:rPr lang="de-DE" dirty="0" err="1"/>
              <a:t>specification</a:t>
            </a:r>
            <a:r>
              <a:rPr lang="de-DE" dirty="0"/>
              <a:t> "BLOB Transfer &amp; Firmware Update")</a:t>
            </a:r>
          </a:p>
          <a:p>
            <a:pPr marL="176213" indent="-176213"/>
            <a:r>
              <a:rPr lang="de-DE" dirty="0"/>
              <a:t>9. New "</a:t>
            </a:r>
            <a:r>
              <a:rPr lang="de-DE" dirty="0" err="1"/>
              <a:t>Standardized</a:t>
            </a:r>
            <a:r>
              <a:rPr lang="de-DE" dirty="0"/>
              <a:t> Master Interface" (SMI) </a:t>
            </a:r>
            <a:r>
              <a:rPr lang="de-DE" dirty="0" err="1"/>
              <a:t>for</a:t>
            </a:r>
            <a:r>
              <a:rPr lang="de-DE" dirty="0"/>
              <a:t> </a:t>
            </a:r>
            <a:r>
              <a:rPr lang="de-DE" dirty="0" err="1"/>
              <a:t>harmonized</a:t>
            </a:r>
            <a:r>
              <a:rPr lang="de-DE" dirty="0"/>
              <a:t> Master </a:t>
            </a:r>
            <a:r>
              <a:rPr lang="de-DE" dirty="0" err="1"/>
              <a:t>behavior</a:t>
            </a:r>
            <a:endParaRPr lang="de-DE" dirty="0"/>
          </a:p>
          <a:p>
            <a:pPr marL="265113" indent="-265113"/>
            <a:r>
              <a:rPr lang="de-DE" dirty="0"/>
              <a:t>10. </a:t>
            </a:r>
            <a:r>
              <a:rPr lang="de-DE" dirty="0" err="1"/>
              <a:t>Various</a:t>
            </a:r>
            <a:r>
              <a:rPr lang="de-DE" dirty="0"/>
              <a:t> Gateway </a:t>
            </a:r>
            <a:r>
              <a:rPr lang="de-DE" dirty="0" err="1"/>
              <a:t>Applications</a:t>
            </a:r>
            <a:r>
              <a:rPr lang="de-DE" dirty="0"/>
              <a:t> </a:t>
            </a:r>
            <a:r>
              <a:rPr lang="de-DE" dirty="0" err="1"/>
              <a:t>to</a:t>
            </a:r>
            <a:r>
              <a:rPr lang="de-DE" dirty="0"/>
              <a:t> </a:t>
            </a:r>
            <a:r>
              <a:rPr lang="de-DE" dirty="0" err="1"/>
              <a:t>embedded</a:t>
            </a:r>
            <a:r>
              <a:rPr lang="de-DE" dirty="0"/>
              <a:t>, Internet, </a:t>
            </a:r>
            <a:r>
              <a:rPr lang="de-DE" dirty="0" err="1"/>
              <a:t>Fieldbus</a:t>
            </a:r>
            <a:r>
              <a:rPr lang="de-DE" dirty="0"/>
              <a:t>, and Master  Tool </a:t>
            </a:r>
            <a:r>
              <a:rPr lang="de-DE" dirty="0" err="1"/>
              <a:t>systems</a:t>
            </a:r>
            <a:endParaRPr lang="de-DE" dirty="0"/>
          </a:p>
          <a:p>
            <a:pPr marL="176213" indent="-176213"/>
            <a:r>
              <a:rPr lang="de-DE" dirty="0"/>
              <a:t>11. Gateway </a:t>
            </a:r>
            <a:r>
              <a:rPr lang="de-DE" dirty="0" err="1"/>
              <a:t>Applications</a:t>
            </a:r>
            <a:r>
              <a:rPr lang="de-DE" dirty="0"/>
              <a:t> </a:t>
            </a:r>
            <a:r>
              <a:rPr lang="de-DE" dirty="0" err="1"/>
              <a:t>coordinate</a:t>
            </a:r>
            <a:r>
              <a:rPr lang="de-DE" dirty="0"/>
              <a:t> </a:t>
            </a:r>
            <a:r>
              <a:rPr lang="de-DE" dirty="0" err="1"/>
              <a:t>access</a:t>
            </a:r>
            <a:r>
              <a:rPr lang="de-DE" dirty="0"/>
              <a:t> </a:t>
            </a:r>
            <a:r>
              <a:rPr lang="de-DE" dirty="0" err="1"/>
              <a:t>to</a:t>
            </a:r>
            <a:r>
              <a:rPr lang="de-DE" dirty="0"/>
              <a:t> Devices, FS-Devices, W-Devices </a:t>
            </a:r>
          </a:p>
          <a:p>
            <a:pPr marL="176213" indent="-176213"/>
            <a:r>
              <a:rPr lang="de-DE" dirty="0"/>
              <a:t>12. Core IO-Link </a:t>
            </a:r>
            <a:r>
              <a:rPr lang="de-DE" dirty="0" err="1"/>
              <a:t>technology</a:t>
            </a:r>
            <a:r>
              <a:rPr lang="de-DE" dirty="0"/>
              <a:t> </a:t>
            </a:r>
            <a:r>
              <a:rPr lang="de-DE" dirty="0" err="1"/>
              <a:t>is</a:t>
            </a:r>
            <a:r>
              <a:rPr lang="de-DE" dirty="0"/>
              <a:t> </a:t>
            </a:r>
            <a:r>
              <a:rPr lang="de-DE" dirty="0" err="1"/>
              <a:t>standardized</a:t>
            </a:r>
            <a:r>
              <a:rPr lang="de-DE" dirty="0"/>
              <a:t> </a:t>
            </a:r>
            <a:r>
              <a:rPr lang="de-DE" dirty="0" err="1"/>
              <a:t>within</a:t>
            </a:r>
            <a:r>
              <a:rPr lang="de-DE" dirty="0"/>
              <a:t> IEC 61131-9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5</a:t>
            </a:fld>
            <a:endParaRPr lang="de-DE"/>
          </a:p>
        </p:txBody>
      </p:sp>
    </p:spTree>
    <p:extLst>
      <p:ext uri="{BB962C8B-B14F-4D97-AF65-F5344CB8AC3E}">
        <p14:creationId xmlns:p14="http://schemas.microsoft.com/office/powerpoint/2010/main" val="213681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6</a:t>
            </a:fld>
            <a:endParaRPr lang="de-DE"/>
          </a:p>
        </p:txBody>
      </p:sp>
    </p:spTree>
    <p:extLst>
      <p:ext uri="{BB962C8B-B14F-4D97-AF65-F5344CB8AC3E}">
        <p14:creationId xmlns:p14="http://schemas.microsoft.com/office/powerpoint/2010/main" val="2634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e-DE" dirty="0" err="1"/>
              <a:t>Topology</a:t>
            </a:r>
            <a:r>
              <a:rPr lang="de-DE" dirty="0"/>
              <a:t> </a:t>
            </a:r>
            <a:r>
              <a:rPr lang="de-DE" dirty="0" err="1"/>
              <a:t>is</a:t>
            </a:r>
            <a:r>
              <a:rPr lang="de-DE" dirty="0"/>
              <a:t> </a:t>
            </a:r>
            <a:r>
              <a:rPr lang="de-DE" dirty="0" err="1"/>
              <a:t>point</a:t>
            </a:r>
            <a:r>
              <a:rPr lang="de-DE" dirty="0"/>
              <a:t>-</a:t>
            </a:r>
            <a:r>
              <a:rPr lang="de-DE" dirty="0" err="1"/>
              <a:t>to</a:t>
            </a:r>
            <a:r>
              <a:rPr lang="de-DE" dirty="0"/>
              <a:t>-point</a:t>
            </a:r>
          </a:p>
          <a:p>
            <a:pPr marL="228600" indent="-228600">
              <a:buAutoNum type="arabicPeriod"/>
            </a:pPr>
            <a:r>
              <a:rPr lang="de-DE" dirty="0"/>
              <a:t>Master </a:t>
            </a:r>
            <a:r>
              <a:rPr lang="de-DE" dirty="0" err="1"/>
              <a:t>port</a:t>
            </a:r>
            <a:r>
              <a:rPr lang="de-DE" dirty="0"/>
              <a:t> </a:t>
            </a:r>
            <a:r>
              <a:rPr lang="de-DE" dirty="0" err="1"/>
              <a:t>numbering</a:t>
            </a:r>
            <a:r>
              <a:rPr lang="de-DE" dirty="0"/>
              <a:t> </a:t>
            </a:r>
            <a:r>
              <a:rPr lang="de-DE" dirty="0" err="1"/>
              <a:t>from</a:t>
            </a:r>
            <a:r>
              <a:rPr lang="de-DE" dirty="0"/>
              <a:t> 1 </a:t>
            </a:r>
            <a:r>
              <a:rPr lang="de-DE" dirty="0" err="1"/>
              <a:t>to</a:t>
            </a:r>
            <a:r>
              <a:rPr lang="de-DE" dirty="0"/>
              <a:t> n; "0" </a:t>
            </a:r>
            <a:r>
              <a:rPr lang="de-DE" dirty="0" err="1"/>
              <a:t>reserved</a:t>
            </a:r>
            <a:r>
              <a:rPr lang="de-DE" dirty="0"/>
              <a:t> </a:t>
            </a:r>
            <a:r>
              <a:rPr lang="de-DE" dirty="0" err="1"/>
              <a:t>for</a:t>
            </a:r>
            <a:r>
              <a:rPr lang="de-DE" dirty="0"/>
              <a:t> IO-Link </a:t>
            </a:r>
            <a:r>
              <a:rPr lang="de-DE" dirty="0" err="1"/>
              <a:t>Safety</a:t>
            </a:r>
            <a:endParaRPr lang="de-DE" dirty="0"/>
          </a:p>
          <a:p>
            <a:pPr marL="228600" indent="-228600">
              <a:buAutoNum type="arabicPeriod"/>
            </a:pPr>
            <a:r>
              <a:rPr lang="de-DE" dirty="0"/>
              <a:t>3 </a:t>
            </a:r>
            <a:r>
              <a:rPr lang="de-DE" dirty="0" err="1"/>
              <a:t>wires</a:t>
            </a:r>
            <a:r>
              <a:rPr lang="de-DE" dirty="0"/>
              <a:t>, </a:t>
            </a:r>
            <a:r>
              <a:rPr lang="de-DE" dirty="0" err="1"/>
              <a:t>unshielded</a:t>
            </a:r>
            <a:r>
              <a:rPr lang="de-DE" dirty="0"/>
              <a:t> </a:t>
            </a:r>
            <a:r>
              <a:rPr lang="de-DE" dirty="0" err="1"/>
              <a:t>cables</a:t>
            </a:r>
            <a:endParaRPr lang="de-DE" dirty="0"/>
          </a:p>
          <a:p>
            <a:pPr marL="228600" indent="-228600">
              <a:buAutoNum type="arabicPeriod"/>
            </a:pPr>
            <a:r>
              <a:rPr lang="de-DE" dirty="0"/>
              <a:t>Maximum </a:t>
            </a:r>
            <a:r>
              <a:rPr lang="de-DE" dirty="0" err="1"/>
              <a:t>length</a:t>
            </a:r>
            <a:r>
              <a:rPr lang="de-DE" dirty="0"/>
              <a:t> </a:t>
            </a:r>
            <a:r>
              <a:rPr lang="de-DE" dirty="0" err="1"/>
              <a:t>is</a:t>
            </a:r>
            <a:r>
              <a:rPr lang="de-DE" dirty="0"/>
              <a:t> 20 m</a:t>
            </a:r>
          </a:p>
          <a:p>
            <a:pPr marL="228600" indent="-228600">
              <a:buAutoNum type="arabicPeriod"/>
            </a:pPr>
            <a:r>
              <a:rPr lang="de-DE" dirty="0"/>
              <a:t>Power </a:t>
            </a:r>
            <a:r>
              <a:rPr lang="de-DE" dirty="0" err="1"/>
              <a:t>supply</a:t>
            </a:r>
            <a:r>
              <a:rPr lang="de-DE" dirty="0"/>
              <a:t>: 24 V </a:t>
            </a:r>
            <a:r>
              <a:rPr lang="de-DE" dirty="0" err="1"/>
              <a:t>industry</a:t>
            </a:r>
            <a:r>
              <a:rPr lang="de-DE" dirty="0"/>
              <a:t> </a:t>
            </a:r>
            <a:r>
              <a:rPr lang="de-DE" dirty="0" err="1"/>
              <a:t>standard</a:t>
            </a:r>
            <a:endParaRPr lang="de-DE" dirty="0"/>
          </a:p>
          <a:p>
            <a:pPr marL="228600" indent="-228600">
              <a:buAutoNum type="arabicPeriod"/>
            </a:pPr>
            <a:r>
              <a:rPr lang="de-DE" dirty="0" err="1"/>
              <a:t>No</a:t>
            </a:r>
            <a:r>
              <a:rPr lang="de-DE" dirty="0"/>
              <a:t> </a:t>
            </a:r>
            <a:r>
              <a:rPr lang="de-DE" dirty="0" err="1"/>
              <a:t>special</a:t>
            </a:r>
            <a:r>
              <a:rPr lang="de-DE" dirty="0"/>
              <a:t> ASIC </a:t>
            </a:r>
            <a:r>
              <a:rPr lang="de-DE" dirty="0" err="1"/>
              <a:t>required</a:t>
            </a:r>
            <a:r>
              <a:rPr lang="de-DE" dirty="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7</a:t>
            </a:fld>
            <a:endParaRPr lang="de-DE"/>
          </a:p>
        </p:txBody>
      </p:sp>
    </p:spTree>
    <p:extLst>
      <p:ext uri="{BB962C8B-B14F-4D97-AF65-F5344CB8AC3E}">
        <p14:creationId xmlns:p14="http://schemas.microsoft.com/office/powerpoint/2010/main" val="284537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9220" y="4447461"/>
            <a:ext cx="6397740" cy="4213384"/>
          </a:xfrm>
        </p:spPr>
        <p:txBody>
          <a:bodyPr/>
          <a:lstStyle/>
          <a:p>
            <a:r>
              <a:rPr lang="de-DE" dirty="0"/>
              <a:t>Power </a:t>
            </a:r>
            <a:r>
              <a:rPr lang="de-DE" dirty="0" err="1"/>
              <a:t>supply</a:t>
            </a:r>
            <a:r>
              <a:rPr lang="de-DE" dirty="0"/>
              <a:t> and </a:t>
            </a:r>
            <a:r>
              <a:rPr lang="de-DE" dirty="0" err="1"/>
              <a:t>signal</a:t>
            </a:r>
            <a:r>
              <a:rPr lang="de-DE" dirty="0"/>
              <a:t> </a:t>
            </a:r>
            <a:r>
              <a:rPr lang="de-DE" dirty="0" err="1"/>
              <a:t>options</a:t>
            </a:r>
            <a:r>
              <a:rPr lang="de-DE" dirty="0"/>
              <a:t>:</a:t>
            </a:r>
          </a:p>
          <a:p>
            <a:pPr marL="228600" indent="-228600">
              <a:buFont typeface="+mj-lt"/>
              <a:buAutoNum type="arabicPeriod"/>
            </a:pPr>
            <a:r>
              <a:rPr lang="de-DE" dirty="0"/>
              <a:t>Port Class A </a:t>
            </a:r>
            <a:r>
              <a:rPr lang="de-DE" dirty="0" err="1"/>
              <a:t>with</a:t>
            </a:r>
            <a:r>
              <a:rPr lang="de-DE" dirty="0"/>
              <a:t> Power 1 (maximum </a:t>
            </a:r>
            <a:r>
              <a:rPr lang="de-DE" dirty="0" err="1"/>
              <a:t>of</a:t>
            </a:r>
            <a:r>
              <a:rPr lang="de-DE" dirty="0"/>
              <a:t> 1000 mA @ IO-Link </a:t>
            </a:r>
            <a:r>
              <a:rPr lang="de-DE" dirty="0" err="1"/>
              <a:t>Safety</a:t>
            </a:r>
            <a:r>
              <a:rPr lang="de-DE" dirty="0"/>
              <a:t>!)</a:t>
            </a:r>
          </a:p>
          <a:p>
            <a:pPr marL="228600" indent="-228600">
              <a:buFont typeface="+mj-lt"/>
              <a:buAutoNum type="arabicPeriod"/>
            </a:pPr>
            <a:r>
              <a:rPr lang="de-DE" dirty="0"/>
              <a:t>Port Class B </a:t>
            </a:r>
            <a:r>
              <a:rPr lang="de-DE" dirty="0" err="1"/>
              <a:t>with</a:t>
            </a:r>
            <a:r>
              <a:rPr lang="de-DE" dirty="0"/>
              <a:t> extra Power 2, </a:t>
            </a:r>
            <a:r>
              <a:rPr lang="de-DE" dirty="0" err="1"/>
              <a:t>depending</a:t>
            </a:r>
            <a:r>
              <a:rPr lang="de-DE" dirty="0"/>
              <a:t> on type </a:t>
            </a:r>
            <a:r>
              <a:rPr lang="de-DE" dirty="0" err="1"/>
              <a:t>of</a:t>
            </a:r>
            <a:r>
              <a:rPr lang="de-DE" dirty="0"/>
              <a:t> </a:t>
            </a:r>
            <a:r>
              <a:rPr lang="de-DE" dirty="0" err="1"/>
              <a:t>connector</a:t>
            </a:r>
            <a:r>
              <a:rPr lang="de-DE" dirty="0"/>
              <a:t> ≥ 3,5 A and </a:t>
            </a:r>
            <a:r>
              <a:rPr lang="de-DE" dirty="0" err="1"/>
              <a:t>wire</a:t>
            </a:r>
            <a:r>
              <a:rPr lang="de-DE" dirty="0"/>
              <a:t> </a:t>
            </a:r>
            <a:r>
              <a:rPr lang="de-DE" dirty="0" err="1"/>
              <a:t>gauges</a:t>
            </a:r>
            <a:endParaRPr lang="de-DE" dirty="0"/>
          </a:p>
          <a:p>
            <a:pPr marL="228600" indent="-228600">
              <a:buFont typeface="+mj-lt"/>
              <a:buAutoNum type="arabicPeriod"/>
            </a:pPr>
            <a:r>
              <a:rPr lang="de-DE" dirty="0"/>
              <a:t>Power 1 </a:t>
            </a:r>
            <a:r>
              <a:rPr lang="de-DE" dirty="0" err="1"/>
              <a:t>electrically</a:t>
            </a:r>
            <a:r>
              <a:rPr lang="de-DE" dirty="0"/>
              <a:t> </a:t>
            </a:r>
            <a:r>
              <a:rPr lang="de-DE" dirty="0" err="1"/>
              <a:t>isolated</a:t>
            </a:r>
            <a:r>
              <a:rPr lang="de-DE" dirty="0"/>
              <a:t> </a:t>
            </a:r>
            <a:r>
              <a:rPr lang="de-DE" dirty="0" err="1"/>
              <a:t>from</a:t>
            </a:r>
            <a:r>
              <a:rPr lang="de-DE" dirty="0"/>
              <a:t> Power 2</a:t>
            </a:r>
          </a:p>
          <a:p>
            <a:pPr marL="228600" indent="-228600">
              <a:buFont typeface="+mj-lt"/>
              <a:buAutoNum type="arabicPeriod"/>
            </a:pPr>
            <a:r>
              <a:rPr lang="de-DE" dirty="0"/>
              <a:t>Port Class B </a:t>
            </a:r>
            <a:r>
              <a:rPr lang="de-DE" dirty="0" err="1"/>
              <a:t>shall</a:t>
            </a:r>
            <a:r>
              <a:rPr lang="de-DE" dirty="0"/>
              <a:t> </a:t>
            </a:r>
            <a:r>
              <a:rPr lang="de-DE" dirty="0" err="1"/>
              <a:t>be</a:t>
            </a:r>
            <a:r>
              <a:rPr lang="de-DE" dirty="0"/>
              <a:t> </a:t>
            </a:r>
            <a:r>
              <a:rPr lang="de-DE" dirty="0" err="1"/>
              <a:t>marked</a:t>
            </a:r>
            <a:r>
              <a:rPr lang="de-DE" dirty="0"/>
              <a:t> </a:t>
            </a:r>
            <a:r>
              <a:rPr lang="de-DE" dirty="0" err="1"/>
              <a:t>since</a:t>
            </a:r>
            <a:r>
              <a:rPr lang="de-DE" dirty="0"/>
              <a:t> </a:t>
            </a:r>
            <a:r>
              <a:rPr lang="de-DE" dirty="0" err="1"/>
              <a:t>pin</a:t>
            </a:r>
            <a:r>
              <a:rPr lang="de-DE" dirty="0"/>
              <a:t> </a:t>
            </a:r>
            <a:r>
              <a:rPr lang="de-DE" dirty="0" err="1"/>
              <a:t>layout</a:t>
            </a:r>
            <a:r>
              <a:rPr lang="de-DE" dirty="0"/>
              <a:t> </a:t>
            </a:r>
            <a:r>
              <a:rPr lang="de-DE" dirty="0" err="1"/>
              <a:t>is</a:t>
            </a:r>
            <a:r>
              <a:rPr lang="de-DE" dirty="0"/>
              <a:t> not </a:t>
            </a:r>
            <a:r>
              <a:rPr lang="de-DE" dirty="0" err="1"/>
              <a:t>compatible</a:t>
            </a:r>
            <a:r>
              <a:rPr lang="de-DE" dirty="0"/>
              <a:t> </a:t>
            </a:r>
            <a:r>
              <a:rPr lang="de-DE" dirty="0" err="1"/>
              <a:t>with</a:t>
            </a:r>
            <a:r>
              <a:rPr lang="de-DE" dirty="0"/>
              <a:t> Class A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8</a:t>
            </a:fld>
            <a:endParaRPr lang="de-DE"/>
          </a:p>
        </p:txBody>
      </p:sp>
    </p:spTree>
    <p:extLst>
      <p:ext uri="{BB962C8B-B14F-4D97-AF65-F5344CB8AC3E}">
        <p14:creationId xmlns:p14="http://schemas.microsoft.com/office/powerpoint/2010/main" val="306648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728" y="4447461"/>
            <a:ext cx="6684361" cy="4213384"/>
          </a:xfrm>
        </p:spPr>
        <p:txBody>
          <a:bodyPr/>
          <a:lstStyle/>
          <a:p>
            <a:r>
              <a:rPr lang="de-DE" dirty="0"/>
              <a:t>Master </a:t>
            </a:r>
            <a:r>
              <a:rPr lang="de-DE" dirty="0" err="1"/>
              <a:t>class</a:t>
            </a:r>
            <a:r>
              <a:rPr lang="de-DE" dirty="0"/>
              <a:t> A power </a:t>
            </a:r>
            <a:r>
              <a:rPr lang="de-DE" dirty="0" err="1"/>
              <a:t>supply</a:t>
            </a:r>
            <a:endParaRPr lang="de-DE" dirty="0"/>
          </a:p>
          <a:p>
            <a:pPr marL="228600" indent="-228600">
              <a:buFont typeface="+mj-lt"/>
              <a:buAutoNum type="arabicPeriod"/>
            </a:pPr>
            <a:r>
              <a:rPr lang="de-DE" dirty="0" err="1"/>
              <a:t>Shall</a:t>
            </a:r>
            <a:r>
              <a:rPr lang="de-DE" dirty="0"/>
              <a:t> </a:t>
            </a:r>
            <a:r>
              <a:rPr lang="de-DE" dirty="0" err="1"/>
              <a:t>provide</a:t>
            </a:r>
            <a:r>
              <a:rPr lang="de-DE" dirty="0"/>
              <a:t> a </a:t>
            </a:r>
            <a:r>
              <a:rPr lang="de-DE" dirty="0" err="1"/>
              <a:t>certain</a:t>
            </a:r>
            <a:r>
              <a:rPr lang="de-DE" dirty="0"/>
              <a:t> </a:t>
            </a:r>
            <a:r>
              <a:rPr lang="de-DE" dirty="0" err="1"/>
              <a:t>charge</a:t>
            </a:r>
            <a:r>
              <a:rPr lang="de-DE" dirty="0"/>
              <a:t> </a:t>
            </a:r>
            <a:r>
              <a:rPr lang="de-DE" dirty="0" err="1"/>
              <a:t>within</a:t>
            </a:r>
            <a:r>
              <a:rPr lang="de-DE" dirty="0"/>
              <a:t> </a:t>
            </a:r>
            <a:r>
              <a:rPr lang="de-DE" dirty="0" err="1"/>
              <a:t>the</a:t>
            </a:r>
            <a:r>
              <a:rPr lang="de-DE" dirty="0"/>
              <a:t> </a:t>
            </a:r>
            <a:r>
              <a:rPr lang="de-DE" dirty="0" err="1"/>
              <a:t>first</a:t>
            </a:r>
            <a:r>
              <a:rPr lang="de-DE" dirty="0"/>
              <a:t> 50 </a:t>
            </a:r>
            <a:r>
              <a:rPr lang="de-DE" dirty="0" err="1"/>
              <a:t>ms</a:t>
            </a:r>
            <a:r>
              <a:rPr lang="de-DE" dirty="0"/>
              <a:t> </a:t>
            </a:r>
            <a:r>
              <a:rPr lang="de-DE" dirty="0" err="1"/>
              <a:t>to</a:t>
            </a:r>
            <a:r>
              <a:rPr lang="de-DE" dirty="0"/>
              <a:t> </a:t>
            </a:r>
            <a:r>
              <a:rPr lang="de-DE" dirty="0" err="1"/>
              <a:t>enable</a:t>
            </a:r>
            <a:r>
              <a:rPr lang="de-DE" dirty="0"/>
              <a:t> </a:t>
            </a:r>
            <a:r>
              <a:rPr lang="de-DE" dirty="0" err="1"/>
              <a:t>wake-up</a:t>
            </a:r>
            <a:r>
              <a:rPr lang="de-DE" dirty="0"/>
              <a:t> </a:t>
            </a:r>
            <a:r>
              <a:rPr lang="de-DE" dirty="0" err="1"/>
              <a:t>procedure</a:t>
            </a:r>
            <a:r>
              <a:rPr lang="de-DE" dirty="0"/>
              <a:t> </a:t>
            </a:r>
            <a:r>
              <a:rPr lang="de-DE" dirty="0" err="1"/>
              <a:t>of</a:t>
            </a:r>
            <a:r>
              <a:rPr lang="de-DE" dirty="0"/>
              <a:t> </a:t>
            </a:r>
            <a:r>
              <a:rPr lang="de-DE" dirty="0" err="1"/>
              <a:t>the</a:t>
            </a:r>
            <a:r>
              <a:rPr lang="de-DE" dirty="0"/>
              <a:t> Device </a:t>
            </a:r>
            <a:r>
              <a:rPr lang="de-DE" dirty="0" err="1"/>
              <a:t>afterwards</a:t>
            </a:r>
            <a:endParaRPr lang="de-DE" dirty="0"/>
          </a:p>
          <a:p>
            <a:pPr marL="228600" indent="-228600">
              <a:buFont typeface="+mj-lt"/>
              <a:buAutoNum type="arabicPeriod"/>
            </a:pPr>
            <a:r>
              <a:rPr lang="de-DE" dirty="0" err="1"/>
              <a:t>Shall</a:t>
            </a:r>
            <a:r>
              <a:rPr lang="de-DE" dirty="0"/>
              <a:t> </a:t>
            </a:r>
            <a:r>
              <a:rPr lang="de-DE" dirty="0" err="1"/>
              <a:t>provide</a:t>
            </a:r>
            <a:r>
              <a:rPr lang="de-DE" dirty="0"/>
              <a:t> a </a:t>
            </a:r>
            <a:r>
              <a:rPr lang="de-DE" dirty="0" err="1"/>
              <a:t>minimum</a:t>
            </a:r>
            <a:r>
              <a:rPr lang="de-DE" dirty="0"/>
              <a:t> </a:t>
            </a:r>
            <a:r>
              <a:rPr lang="de-DE" dirty="0" err="1"/>
              <a:t>of</a:t>
            </a:r>
            <a:r>
              <a:rPr lang="de-DE" dirty="0"/>
              <a:t> 200 mA after initial </a:t>
            </a:r>
            <a:r>
              <a:rPr lang="de-DE" dirty="0" err="1"/>
              <a:t>charge</a:t>
            </a:r>
            <a:r>
              <a:rPr lang="de-DE" dirty="0"/>
              <a:t> time</a:t>
            </a:r>
          </a:p>
          <a:p>
            <a:pPr marL="228600" indent="-228600">
              <a:buFont typeface="+mj-lt"/>
              <a:buAutoNum type="arabicPeriod"/>
            </a:pPr>
            <a:r>
              <a:rPr lang="de-DE" dirty="0"/>
              <a:t>Master </a:t>
            </a:r>
            <a:r>
              <a:rPr lang="de-DE" dirty="0" err="1"/>
              <a:t>can</a:t>
            </a:r>
            <a:r>
              <a:rPr lang="de-DE" dirty="0"/>
              <a:t> </a:t>
            </a:r>
            <a:r>
              <a:rPr lang="de-DE" dirty="0" err="1"/>
              <a:t>provide</a:t>
            </a:r>
            <a:r>
              <a:rPr lang="de-DE" dirty="0"/>
              <a:t> </a:t>
            </a:r>
            <a:r>
              <a:rPr lang="de-DE" dirty="0" err="1"/>
              <a:t>higher</a:t>
            </a:r>
            <a:r>
              <a:rPr lang="de-DE" dirty="0"/>
              <a:t> </a:t>
            </a:r>
            <a:r>
              <a:rPr lang="de-DE" dirty="0" err="1"/>
              <a:t>currents</a:t>
            </a:r>
            <a:endParaRPr lang="de-DE" dirty="0"/>
          </a:p>
          <a:p>
            <a:pPr marL="228600" indent="-228600">
              <a:buFont typeface="+mj-lt"/>
              <a:buAutoNum type="arabicPeriod"/>
            </a:pPr>
            <a:r>
              <a:rPr lang="de-DE" dirty="0"/>
              <a:t>At least </a:t>
            </a:r>
            <a:r>
              <a:rPr lang="de-DE" dirty="0" err="1"/>
              <a:t>one</a:t>
            </a:r>
            <a:r>
              <a:rPr lang="de-DE" dirty="0"/>
              <a:t> FS-Master </a:t>
            </a:r>
            <a:r>
              <a:rPr lang="de-DE" dirty="0" err="1"/>
              <a:t>port</a:t>
            </a:r>
            <a:r>
              <a:rPr lang="de-DE" dirty="0"/>
              <a:t> </a:t>
            </a:r>
            <a:r>
              <a:rPr lang="de-DE" dirty="0" err="1"/>
              <a:t>provides</a:t>
            </a:r>
            <a:r>
              <a:rPr lang="de-DE" dirty="0"/>
              <a:t> a maximum </a:t>
            </a:r>
            <a:r>
              <a:rPr lang="de-DE" dirty="0" err="1"/>
              <a:t>of</a:t>
            </a:r>
            <a:r>
              <a:rPr lang="de-DE" dirty="0"/>
              <a:t> 1000 mA</a:t>
            </a:r>
          </a:p>
          <a:p>
            <a:pPr marL="228600" indent="-228600">
              <a:buFont typeface="+mj-lt"/>
              <a:buAutoNum type="arabicPeriod"/>
            </a:pPr>
            <a:r>
              <a:rPr lang="de-DE" dirty="0" err="1"/>
              <a:t>Derating</a:t>
            </a:r>
            <a:r>
              <a:rPr lang="de-DE" dirty="0"/>
              <a:t> </a:t>
            </a:r>
            <a:r>
              <a:rPr lang="de-DE" dirty="0" err="1"/>
              <a:t>rules</a:t>
            </a:r>
            <a:r>
              <a:rPr lang="de-DE" dirty="0"/>
              <a:t> </a:t>
            </a:r>
            <a:r>
              <a:rPr lang="de-DE" dirty="0" err="1"/>
              <a:t>are</a:t>
            </a:r>
            <a:r>
              <a:rPr lang="de-DE" dirty="0"/>
              <a:t> </a:t>
            </a:r>
            <a:r>
              <a:rPr lang="de-DE" dirty="0" err="1"/>
              <a:t>allowed</a:t>
            </a:r>
            <a:r>
              <a:rPr lang="de-DE" dirty="0"/>
              <a:t>, </a:t>
            </a:r>
            <a:r>
              <a:rPr lang="de-DE" dirty="0" err="1"/>
              <a:t>they</a:t>
            </a:r>
            <a:r>
              <a:rPr lang="de-DE" dirty="0"/>
              <a:t> </a:t>
            </a:r>
            <a:r>
              <a:rPr lang="de-DE" dirty="0" err="1"/>
              <a:t>shall</a:t>
            </a:r>
            <a:r>
              <a:rPr lang="de-DE" dirty="0"/>
              <a:t> </a:t>
            </a:r>
            <a:r>
              <a:rPr lang="de-DE" dirty="0" err="1"/>
              <a:t>be</a:t>
            </a:r>
            <a:r>
              <a:rPr lang="de-DE" dirty="0"/>
              <a:t> </a:t>
            </a:r>
            <a:r>
              <a:rPr lang="de-DE" dirty="0" err="1"/>
              <a:t>described</a:t>
            </a:r>
            <a:r>
              <a:rPr lang="de-DE" dirty="0"/>
              <a:t> in </a:t>
            </a:r>
            <a:r>
              <a:rPr lang="de-DE" dirty="0" err="1"/>
              <a:t>user</a:t>
            </a:r>
            <a:r>
              <a:rPr lang="de-DE" dirty="0"/>
              <a:t> </a:t>
            </a:r>
            <a:r>
              <a:rPr lang="de-DE" dirty="0" err="1"/>
              <a:t>manual</a:t>
            </a:r>
            <a:endParaRPr lang="de-DE" dirty="0"/>
          </a:p>
          <a:p>
            <a:pPr marL="228600" indent="-228600">
              <a:buFont typeface="+mj-lt"/>
              <a:buAutoNum type="arabicPeriod"/>
            </a:pPr>
            <a:r>
              <a:rPr lang="de-DE" dirty="0"/>
              <a:t>Port power </a:t>
            </a:r>
            <a:r>
              <a:rPr lang="de-DE" dirty="0" err="1"/>
              <a:t>supply</a:t>
            </a:r>
            <a:r>
              <a:rPr lang="de-DE" dirty="0"/>
              <a:t> </a:t>
            </a:r>
            <a:r>
              <a:rPr lang="de-DE" dirty="0" err="1"/>
              <a:t>can</a:t>
            </a:r>
            <a:r>
              <a:rPr lang="de-DE" dirty="0"/>
              <a:t> </a:t>
            </a:r>
            <a:r>
              <a:rPr lang="de-DE" dirty="0" err="1"/>
              <a:t>be</a:t>
            </a:r>
            <a:r>
              <a:rPr lang="de-DE" dirty="0"/>
              <a:t> </a:t>
            </a:r>
            <a:r>
              <a:rPr lang="de-DE" dirty="0" err="1"/>
              <a:t>switched</a:t>
            </a:r>
            <a:r>
              <a:rPr lang="de-DE" dirty="0"/>
              <a:t> off and on via </a:t>
            </a:r>
            <a:r>
              <a:rPr lang="de-DE" dirty="0" err="1"/>
              <a:t>SMI_PowerOffOn</a:t>
            </a:r>
            <a:r>
              <a:rPr lang="de-DE" dirty="0"/>
              <a:t> </a:t>
            </a:r>
            <a:r>
              <a:rPr lang="de-DE" dirty="0" err="1"/>
              <a:t>service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FBE9FF4-EEA2-4E48-9B26-1E43896D7217}" type="slidenum">
              <a:rPr lang="de-DE" smtClean="0"/>
              <a:pPr>
                <a:defRPr/>
              </a:pPr>
              <a:t>9</a:t>
            </a:fld>
            <a:endParaRPr lang="de-DE"/>
          </a:p>
        </p:txBody>
      </p:sp>
    </p:spTree>
    <p:extLst>
      <p:ext uri="{BB962C8B-B14F-4D97-AF65-F5344CB8AC3E}">
        <p14:creationId xmlns:p14="http://schemas.microsoft.com/office/powerpoint/2010/main" val="142436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cxnSp>
        <p:nvCxnSpPr>
          <p:cNvPr id="5" name="Gerade Verbindung 4"/>
          <p:cNvCxnSpPr>
            <a:cxnSpLocks noChangeShapeType="1"/>
          </p:cNvCxnSpPr>
          <p:nvPr/>
        </p:nvCxnSpPr>
        <p:spPr bwMode="auto">
          <a:xfrm>
            <a:off x="966788" y="2800350"/>
            <a:ext cx="8177212" cy="1191"/>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3" name="Rectangle 3"/>
          <p:cNvSpPr>
            <a:spLocks noGrp="1" noChangeArrowheads="1"/>
          </p:cNvSpPr>
          <p:nvPr>
            <p:ph type="subTitle" idx="1"/>
          </p:nvPr>
        </p:nvSpPr>
        <p:spPr>
          <a:xfrm>
            <a:off x="966788" y="2897982"/>
            <a:ext cx="6400800" cy="3693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0"/>
              </a:spcBef>
              <a:buClrTx/>
              <a:buFontTx/>
              <a:buNone/>
              <a:defRPr sz="1800">
                <a:solidFill>
                  <a:srgbClr val="7F7F7F"/>
                </a:solidFill>
              </a:defRPr>
            </a:lvl1pPr>
          </a:lstStyle>
          <a:p>
            <a:pPr lvl="0"/>
            <a:r>
              <a:rPr lang="de-DE" noProof="0" dirty="0"/>
              <a:t>Formatvorlage des Untertitelmasters durch Klicken bearbeiten</a:t>
            </a:r>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788" y="4294709"/>
            <a:ext cx="2748115" cy="544627"/>
          </a:xfrm>
          <a:prstGeom prst="rect">
            <a:avLst/>
          </a:prstGeom>
        </p:spPr>
      </p:pic>
      <p:pic>
        <p:nvPicPr>
          <p:cNvPr id="3" name="Grafik 2"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400" y="3375008"/>
            <a:ext cx="1691600" cy="1768491"/>
          </a:xfrm>
          <a:prstGeom prst="rect">
            <a:avLst/>
          </a:prstGeom>
        </p:spPr>
      </p:pic>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6788" y="483460"/>
            <a:ext cx="8177212" cy="799976"/>
          </a:xfrm>
          <a:prstGeom prst="rect">
            <a:avLst/>
          </a:prstGeom>
        </p:spPr>
      </p:pic>
      <p:sp>
        <p:nvSpPr>
          <p:cNvPr id="10" name="Titel 1"/>
          <p:cNvSpPr>
            <a:spLocks noGrp="1"/>
          </p:cNvSpPr>
          <p:nvPr>
            <p:ph type="title" hasCustomPrompt="1"/>
          </p:nvPr>
        </p:nvSpPr>
        <p:spPr>
          <a:xfrm>
            <a:off x="966788" y="1851650"/>
            <a:ext cx="7061692" cy="864120"/>
          </a:xfrm>
        </p:spPr>
        <p:txBody>
          <a:bodyPr/>
          <a:lstStyle>
            <a:lvl1pPr>
              <a:defRPr/>
            </a:lvl1pPr>
          </a:lstStyle>
          <a:p>
            <a:r>
              <a:rPr lang="de-DE" dirty="0"/>
              <a:t>Titel durch Klicken bearbeiten</a:t>
            </a:r>
          </a:p>
        </p:txBody>
      </p:sp>
      <p:pic>
        <p:nvPicPr>
          <p:cNvPr id="4" name="Grafik 3"/>
          <p:cNvPicPr>
            <a:picLocks noChangeAspect="1"/>
          </p:cNvPicPr>
          <p:nvPr userDrawn="1"/>
        </p:nvPicPr>
        <p:blipFill rotWithShape="1">
          <a:blip r:embed="rId5" cstate="print">
            <a:extLst>
              <a:ext uri="{28A0092B-C50C-407E-A947-70E740481C1C}">
                <a14:useLocalDpi xmlns:a14="http://schemas.microsoft.com/office/drawing/2010/main" val="0"/>
              </a:ext>
            </a:extLst>
          </a:blip>
          <a:srcRect t="-2" r="17909" b="12748"/>
          <a:stretch/>
        </p:blipFill>
        <p:spPr>
          <a:xfrm>
            <a:off x="7489040" y="3384470"/>
            <a:ext cx="1654960" cy="1759030"/>
          </a:xfrm>
          <a:prstGeom prst="rect">
            <a:avLst/>
          </a:prstGeom>
        </p:spPr>
      </p:pic>
    </p:spTree>
    <p:extLst>
      <p:ext uri="{BB962C8B-B14F-4D97-AF65-F5344CB8AC3E}">
        <p14:creationId xmlns:p14="http://schemas.microsoft.com/office/powerpoint/2010/main" val="214806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3460" y="3147830"/>
            <a:ext cx="7772400" cy="1021556"/>
          </a:xfrm>
        </p:spPr>
        <p:txBody>
          <a:bodyPr anchor="t"/>
          <a:lstStyle>
            <a:lvl1pPr algn="l">
              <a:defRPr sz="2200" b="1" cap="all"/>
            </a:lvl1pPr>
          </a:lstStyle>
          <a:p>
            <a:r>
              <a:rPr lang="de-DE" dirty="0"/>
              <a:t>Titelmasterformat durch Klicken bearbeiten</a:t>
            </a:r>
          </a:p>
        </p:txBody>
      </p:sp>
      <p:sp>
        <p:nvSpPr>
          <p:cNvPr id="3" name="Textplatzhalter 2"/>
          <p:cNvSpPr>
            <a:spLocks noGrp="1"/>
          </p:cNvSpPr>
          <p:nvPr>
            <p:ph type="body" idx="1"/>
          </p:nvPr>
        </p:nvSpPr>
        <p:spPr>
          <a:xfrm>
            <a:off x="683460" y="1995670"/>
            <a:ext cx="7772400" cy="1125140"/>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12" name="Foliennummernplatzhalter 11"/>
          <p:cNvSpPr>
            <a:spLocks noGrp="1"/>
          </p:cNvSpPr>
          <p:nvPr>
            <p:ph type="sldNum" sz="quarter" idx="12"/>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160550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cxnSp>
        <p:nvCxnSpPr>
          <p:cNvPr id="5" name="Gerade Verbindung 4"/>
          <p:cNvCxnSpPr>
            <a:cxnSpLocks noChangeShapeType="1"/>
          </p:cNvCxnSpPr>
          <p:nvPr/>
        </p:nvCxnSpPr>
        <p:spPr bwMode="auto">
          <a:xfrm>
            <a:off x="966788" y="2800350"/>
            <a:ext cx="8177212" cy="1191"/>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Grafik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400" y="3375008"/>
            <a:ext cx="1691600" cy="1768491"/>
          </a:xfrm>
          <a:prstGeom prst="rect">
            <a:avLst/>
          </a:prstGeom>
        </p:spPr>
      </p:pic>
      <p:sp>
        <p:nvSpPr>
          <p:cNvPr id="12" name="Rectangle 3"/>
          <p:cNvSpPr>
            <a:spLocks noGrp="1" noChangeArrowheads="1"/>
          </p:cNvSpPr>
          <p:nvPr>
            <p:ph type="subTitle" idx="1"/>
          </p:nvPr>
        </p:nvSpPr>
        <p:spPr>
          <a:xfrm>
            <a:off x="966788" y="2897982"/>
            <a:ext cx="6400800" cy="3693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0"/>
              </a:spcBef>
              <a:buClrTx/>
              <a:buFontTx/>
              <a:buNone/>
              <a:defRPr sz="1800">
                <a:solidFill>
                  <a:srgbClr val="7F7F7F"/>
                </a:solidFill>
              </a:defRPr>
            </a:lvl1pPr>
          </a:lstStyle>
          <a:p>
            <a:pPr lvl="0"/>
            <a:r>
              <a:rPr lang="de-DE" noProof="0" dirty="0"/>
              <a:t>Formatvorlage des Untertitelmasters durch Klicken bearbeiten</a:t>
            </a:r>
          </a:p>
        </p:txBody>
      </p:sp>
      <p:sp>
        <p:nvSpPr>
          <p:cNvPr id="13" name="Titel 1"/>
          <p:cNvSpPr>
            <a:spLocks noGrp="1"/>
          </p:cNvSpPr>
          <p:nvPr>
            <p:ph type="title" hasCustomPrompt="1"/>
          </p:nvPr>
        </p:nvSpPr>
        <p:spPr>
          <a:xfrm>
            <a:off x="966788" y="1851650"/>
            <a:ext cx="7061692" cy="864120"/>
          </a:xfrm>
        </p:spPr>
        <p:txBody>
          <a:bodyPr/>
          <a:lstStyle>
            <a:lvl1pPr>
              <a:defRPr>
                <a:latin typeface="Trebuchet MS" panose="020B0603020202020204" pitchFamily="34" charset="0"/>
              </a:defRPr>
            </a:lvl1pPr>
          </a:lstStyle>
          <a:p>
            <a:r>
              <a:rPr lang="de-DE" dirty="0" err="1"/>
              <a:t>Titelmasterfomat</a:t>
            </a:r>
            <a:r>
              <a:rPr lang="de-DE" dirty="0"/>
              <a:t> durch Klicken bearbeiten</a:t>
            </a:r>
          </a:p>
        </p:txBody>
      </p:sp>
      <p:pic>
        <p:nvPicPr>
          <p:cNvPr id="7" name="Grafik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 r="17909" b="12748"/>
          <a:stretch/>
        </p:blipFill>
        <p:spPr>
          <a:xfrm>
            <a:off x="7489040" y="3384470"/>
            <a:ext cx="1654960" cy="1759030"/>
          </a:xfrm>
          <a:prstGeom prst="rect">
            <a:avLst/>
          </a:prstGeom>
        </p:spPr>
      </p:pic>
      <p:grpSp>
        <p:nvGrpSpPr>
          <p:cNvPr id="3" name="Group 2">
            <a:extLst>
              <a:ext uri="{FF2B5EF4-FFF2-40B4-BE49-F238E27FC236}">
                <a16:creationId xmlns:a16="http://schemas.microsoft.com/office/drawing/2014/main" id="{1D2D88C1-2BAB-44ED-A413-7FC871692DAC}"/>
              </a:ext>
            </a:extLst>
          </p:cNvPr>
          <p:cNvGrpSpPr/>
          <p:nvPr userDrawn="1"/>
        </p:nvGrpSpPr>
        <p:grpSpPr>
          <a:xfrm>
            <a:off x="966788" y="3715134"/>
            <a:ext cx="2748115" cy="1097702"/>
            <a:chOff x="1058800" y="546525"/>
            <a:chExt cx="2748115" cy="1097702"/>
          </a:xfrm>
        </p:grpSpPr>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800" y="546525"/>
              <a:ext cx="2748115" cy="544627"/>
            </a:xfrm>
            <a:prstGeom prst="rect">
              <a:avLst/>
            </a:prstGeom>
          </p:spPr>
        </p:pic>
        <p:sp>
          <p:nvSpPr>
            <p:cNvPr id="2" name="TextBox 1">
              <a:extLst>
                <a:ext uri="{FF2B5EF4-FFF2-40B4-BE49-F238E27FC236}">
                  <a16:creationId xmlns:a16="http://schemas.microsoft.com/office/drawing/2014/main" id="{5F879AB7-0956-4A39-A79A-BAB61F551EB2}"/>
                </a:ext>
              </a:extLst>
            </p:cNvPr>
            <p:cNvSpPr txBox="1"/>
            <p:nvPr userDrawn="1"/>
          </p:nvSpPr>
          <p:spPr>
            <a:xfrm>
              <a:off x="2402684" y="1028674"/>
              <a:ext cx="1404231" cy="615553"/>
            </a:xfrm>
            <a:prstGeom prst="rect">
              <a:avLst/>
            </a:prstGeom>
            <a:noFill/>
          </p:spPr>
          <p:txBody>
            <a:bodyPr wrap="none" lIns="0" tIns="0" rIns="0" bIns="0" rtlCol="0">
              <a:spAutoFit/>
            </a:bodyPr>
            <a:lstStyle/>
            <a:p>
              <a:r>
                <a:rPr lang="en-US" sz="4000" dirty="0">
                  <a:latin typeface="+mn-lt"/>
                </a:rPr>
                <a:t>safety</a:t>
              </a:r>
            </a:p>
          </p:txBody>
        </p:sp>
      </p:grpSp>
    </p:spTree>
    <p:extLst>
      <p:ext uri="{BB962C8B-B14F-4D97-AF65-F5344CB8AC3E}">
        <p14:creationId xmlns:p14="http://schemas.microsoft.com/office/powerpoint/2010/main" val="1459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a:solidFill>
                  <a:schemeClr val="tx1"/>
                </a:solidFill>
              </a:defRPr>
            </a:lvl1pPr>
            <a:lvl2pPr>
              <a:defRPr>
                <a:solidFill>
                  <a:schemeClr val="tx1"/>
                </a:solidFill>
              </a:defRPr>
            </a:lvl2pPr>
            <a:lvl3pPr>
              <a:defRPr lang="de-DE" sz="1400" baseline="0" dirty="0" smtClean="0">
                <a:solidFill>
                  <a:schemeClr val="tx1"/>
                </a:solidFill>
                <a:latin typeface="Calibri" panose="020F0502020204030204" pitchFamily="34" charset="0"/>
                <a:ea typeface="+mn-ea"/>
                <a:cs typeface="Calibri" panose="020F0502020204030204" pitchFamily="34" charset="0"/>
              </a:defRPr>
            </a:lvl3pPr>
            <a:lvl4pPr marL="1198800" indent="-172800">
              <a:lnSpc>
                <a:spcPct val="90000"/>
              </a:lnSpc>
              <a:spcBef>
                <a:spcPts val="375"/>
              </a:spcBef>
              <a:spcAft>
                <a:spcPts val="0"/>
              </a:spcAft>
              <a:buFont typeface="Arial" panose="020B0604020202020204" pitchFamily="34" charset="0"/>
              <a:buChar char="•"/>
              <a:defRPr sz="1350">
                <a:latin typeface="Calibri" panose="020F0502020204030204" pitchFamily="34" charset="0"/>
                <a:cs typeface="Calibri" panose="020F0502020204030204" pitchFamily="34" charset="0"/>
              </a:defRPr>
            </a:lvl4pPr>
            <a:lvl5pPr marL="1544400" indent="-172800">
              <a:lnSpc>
                <a:spcPct val="90000"/>
              </a:lnSpc>
              <a:spcBef>
                <a:spcPts val="375"/>
              </a:spcBef>
              <a:spcAft>
                <a:spcPts val="0"/>
              </a:spcAft>
              <a:buClr>
                <a:srgbClr val="4B7FBC"/>
              </a:buClr>
              <a:buFont typeface="Arial" panose="020B0604020202020204" pitchFamily="34" charset="0"/>
              <a:buChar char="•"/>
              <a:defRPr sz="1350" baseline="0">
                <a:solidFill>
                  <a:schemeClr val="tx1"/>
                </a:solidFill>
                <a:latin typeface="Calibri" panose="020F0502020204030204" pitchFamily="34" charset="0"/>
                <a:cs typeface="Calibri" panose="020F0502020204030204" pitchFamily="34" charset="0"/>
              </a:defRPr>
            </a:lvl5pPr>
            <a:lvl6pPr marL="1544400" indent="-172800">
              <a:lnSpc>
                <a:spcPct val="90000"/>
              </a:lnSpc>
              <a:spcBef>
                <a:spcPts val="375"/>
              </a:spcBef>
              <a:spcAft>
                <a:spcPts val="0"/>
              </a:spcAft>
              <a:defRPr sz="1350">
                <a:latin typeface="Calibri" panose="020F0502020204030204" pitchFamily="34" charset="0"/>
                <a:cs typeface="Calibri" panose="020F0502020204030204" pitchFamily="34" charset="0"/>
              </a:defRPr>
            </a:lvl6pPr>
            <a:lvl7pPr marL="1544400">
              <a:lnSpc>
                <a:spcPct val="90000"/>
              </a:lnSpc>
              <a:spcBef>
                <a:spcPts val="375"/>
              </a:spcBef>
              <a:spcAft>
                <a:spcPts val="0"/>
              </a:spcAft>
              <a:defRPr sz="1350">
                <a:latin typeface="Calibri" panose="020F0502020204030204" pitchFamily="34" charset="0"/>
                <a:cs typeface="Calibri" panose="020F0502020204030204" pitchFamily="34" charset="0"/>
              </a:defRPr>
            </a:lvl7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19181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2000" y="842400"/>
            <a:ext cx="4143600" cy="38160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5" name="Inhaltsplatzhalter 2"/>
          <p:cNvSpPr>
            <a:spLocks noGrp="1"/>
          </p:cNvSpPr>
          <p:nvPr>
            <p:ph sz="half" idx="10"/>
          </p:nvPr>
        </p:nvSpPr>
        <p:spPr>
          <a:xfrm>
            <a:off x="4752000" y="843510"/>
            <a:ext cx="4143600" cy="381600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13" name="Foliennummernplatzhalter 12"/>
          <p:cNvSpPr>
            <a:spLocks noGrp="1"/>
          </p:cNvSpPr>
          <p:nvPr>
            <p:ph type="sldNum" sz="quarter" idx="13"/>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41116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52000" y="843510"/>
            <a:ext cx="4143600" cy="396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251400" y="1347580"/>
            <a:ext cx="4143600" cy="331246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6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7" name="Titel 1"/>
          <p:cNvSpPr>
            <a:spLocks noGrp="1"/>
          </p:cNvSpPr>
          <p:nvPr>
            <p:ph type="title"/>
          </p:nvPr>
        </p:nvSpPr>
        <p:spPr>
          <a:xfrm>
            <a:off x="971498" y="134547"/>
            <a:ext cx="7921101" cy="564944"/>
          </a:xfrm>
        </p:spPr>
        <p:txBody>
          <a:bodyPr/>
          <a:lstStyle/>
          <a:p>
            <a:r>
              <a:rPr lang="de-DE" dirty="0"/>
              <a:t>Titelmasterformat durch Klicken bearbeiten</a:t>
            </a:r>
          </a:p>
        </p:txBody>
      </p:sp>
      <p:sp>
        <p:nvSpPr>
          <p:cNvPr id="8" name="Textplatzhalter 2"/>
          <p:cNvSpPr>
            <a:spLocks noGrp="1"/>
          </p:cNvSpPr>
          <p:nvPr>
            <p:ph type="body" idx="10"/>
          </p:nvPr>
        </p:nvSpPr>
        <p:spPr>
          <a:xfrm>
            <a:off x="4749000" y="843510"/>
            <a:ext cx="4143600" cy="396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9" name="Inhaltsplatzhalter 3"/>
          <p:cNvSpPr>
            <a:spLocks noGrp="1"/>
          </p:cNvSpPr>
          <p:nvPr>
            <p:ph sz="half" idx="11"/>
          </p:nvPr>
        </p:nvSpPr>
        <p:spPr>
          <a:xfrm>
            <a:off x="4748400" y="1347580"/>
            <a:ext cx="4143600" cy="3312460"/>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600"/>
            </a:lvl4pPr>
            <a:lvl5pPr marL="1544400" indent="-172800" algn="l" rtl="0" eaLnBrk="0" fontAlgn="base" hangingPunct="0">
              <a:lnSpc>
                <a:spcPct val="90000"/>
              </a:lnSpc>
              <a:spcBef>
                <a:spcPts val="375"/>
              </a:spcBef>
              <a:spcAft>
                <a:spcPts val="0"/>
              </a:spcAft>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marL="1398600" lvl="4" indent="-172800" algn="l" rtl="0" eaLnBrk="0" fontAlgn="base" hangingPunct="0">
              <a:spcBef>
                <a:spcPts val="300"/>
              </a:spcBef>
              <a:spcAft>
                <a:spcPts val="300"/>
              </a:spcAft>
              <a:buClr>
                <a:srgbClr val="4B7FBC"/>
              </a:buClr>
              <a:buFont typeface="Arial" panose="020B0604020202020204" pitchFamily="34" charset="0"/>
              <a:buChar char="•"/>
            </a:pPr>
            <a:r>
              <a:rPr lang="de-DE" dirty="0"/>
              <a:t>Vierte Ebene</a:t>
            </a:r>
          </a:p>
          <a:p>
            <a:pPr lvl="4"/>
            <a:r>
              <a:rPr lang="de-DE" dirty="0"/>
              <a:t>Fünfte Ebene</a:t>
            </a:r>
          </a:p>
        </p:txBody>
      </p:sp>
      <p:sp>
        <p:nvSpPr>
          <p:cNvPr id="6" name="Foliennummernplatzhalter 5"/>
          <p:cNvSpPr>
            <a:spLocks noGrp="1"/>
          </p:cNvSpPr>
          <p:nvPr>
            <p:ph type="sldNum" sz="quarter" idx="14"/>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50351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5"/>
          <p:cNvSpPr>
            <a:spLocks noGrp="1"/>
          </p:cNvSpPr>
          <p:nvPr>
            <p:ph type="body" sz="quarter" idx="16" hasCustomPrompt="1"/>
          </p:nvPr>
        </p:nvSpPr>
        <p:spPr>
          <a:xfrm>
            <a:off x="250825" y="843510"/>
            <a:ext cx="8642350" cy="396875"/>
          </a:xfrm>
          <a:prstGeom prst="rect">
            <a:avLst/>
          </a:prstGeom>
        </p:spPr>
        <p:txBody>
          <a:bodyPr anchor="ctr"/>
          <a:lstStyle>
            <a:lvl1pPr marL="0" indent="0">
              <a:buNone/>
              <a:defRPr sz="1800" b="1" baseline="0"/>
            </a:lvl1pPr>
          </a:lstStyle>
          <a:p>
            <a:pPr lvl="0"/>
            <a:r>
              <a:rPr lang="de-DE" dirty="0"/>
              <a:t>Zwischenüberschrift bitte hier einfügen</a:t>
            </a:r>
          </a:p>
        </p:txBody>
      </p:sp>
      <p:sp>
        <p:nvSpPr>
          <p:cNvPr id="4" name="Textplatzhalter 4"/>
          <p:cNvSpPr>
            <a:spLocks noGrp="1"/>
          </p:cNvSpPr>
          <p:nvPr>
            <p:ph type="body" sz="quarter" idx="17"/>
          </p:nvPr>
        </p:nvSpPr>
        <p:spPr>
          <a:xfrm>
            <a:off x="250824" y="1358840"/>
            <a:ext cx="8640000" cy="33012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400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4pPr>
            <a:lvl5pPr marL="1544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12"/>
          <p:cNvSpPr>
            <a:spLocks noGrp="1"/>
          </p:cNvSpPr>
          <p:nvPr>
            <p:ph type="sldNum" sz="quarter" idx="20"/>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68253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1" name="Foliennummernplatzhalter 10"/>
          <p:cNvSpPr>
            <a:spLocks noGrp="1"/>
          </p:cNvSpPr>
          <p:nvPr>
            <p:ph type="sldNum" sz="quarter" idx="12"/>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42480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Bildplatzhalter 20"/>
          <p:cNvSpPr>
            <a:spLocks noGrp="1" noChangeAspect="1"/>
          </p:cNvSpPr>
          <p:nvPr>
            <p:ph type="pic" sz="quarter" idx="16" hasCustomPrompt="1"/>
          </p:nvPr>
        </p:nvSpPr>
        <p:spPr>
          <a:xfrm>
            <a:off x="252000" y="843510"/>
            <a:ext cx="4130506" cy="3450653"/>
          </a:xfrm>
          <a:prstGeom prst="rect">
            <a:avLst/>
          </a:prstGeom>
        </p:spPr>
        <p:txBody>
          <a:bodyPr wrap="square">
            <a:noAutofit/>
          </a:bodyPr>
          <a:lstStyle>
            <a:lvl1pPr marL="0" indent="0">
              <a:buNone/>
              <a:defRPr/>
            </a:lvl1pPr>
          </a:lstStyle>
          <a:p>
            <a:r>
              <a:rPr lang="de-DE" dirty="0"/>
              <a:t>		</a:t>
            </a:r>
          </a:p>
          <a:p>
            <a:r>
              <a:rPr lang="de-DE" dirty="0"/>
              <a:t>			</a:t>
            </a:r>
          </a:p>
          <a:p>
            <a:r>
              <a:rPr lang="de-DE" dirty="0"/>
              <a:t>	    Bild durch Klicken einfügen</a:t>
            </a:r>
          </a:p>
        </p:txBody>
      </p:sp>
      <p:sp>
        <p:nvSpPr>
          <p:cNvPr id="7" name="Textplatzhalter 4"/>
          <p:cNvSpPr>
            <a:spLocks noGrp="1"/>
          </p:cNvSpPr>
          <p:nvPr>
            <p:ph type="body" sz="quarter" idx="20" hasCustomPrompt="1"/>
          </p:nvPr>
        </p:nvSpPr>
        <p:spPr>
          <a:xfrm>
            <a:off x="252000" y="4318728"/>
            <a:ext cx="4130505" cy="341312"/>
          </a:xfrm>
          <a:prstGeom prst="rect">
            <a:avLst/>
          </a:prstGeom>
        </p:spPr>
        <p:txBody>
          <a:bodyPr anchor="ctr"/>
          <a:lstStyle>
            <a:lvl1pPr marL="0" indent="0" algn="ctr">
              <a:buNone/>
              <a:defRPr sz="1800" baseline="0"/>
            </a:lvl1pPr>
          </a:lstStyle>
          <a:p>
            <a:pPr lvl="0"/>
            <a:r>
              <a:rPr lang="de-DE" dirty="0"/>
              <a:t>Bildtitel durch Klicken einfügen</a:t>
            </a:r>
          </a:p>
        </p:txBody>
      </p:sp>
      <p:sp>
        <p:nvSpPr>
          <p:cNvPr id="8" name="Textplatzhalter 6"/>
          <p:cNvSpPr>
            <a:spLocks noGrp="1"/>
          </p:cNvSpPr>
          <p:nvPr>
            <p:ph type="body" sz="quarter" idx="21"/>
          </p:nvPr>
        </p:nvSpPr>
        <p:spPr>
          <a:xfrm>
            <a:off x="4716020" y="843510"/>
            <a:ext cx="4176580" cy="381653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198800" indent="-172800">
              <a:lnSpc>
                <a:spcPct val="90000"/>
              </a:lnSpc>
              <a:spcBef>
                <a:spcPts val="375"/>
              </a:spcBef>
              <a:buClr>
                <a:srgbClr val="4B7FBC"/>
              </a:buClr>
              <a:buFont typeface="Arial" panose="020B0604020202020204" pitchFamily="34" charset="0"/>
              <a:buChar char="•"/>
              <a:defRPr sz="1354">
                <a:solidFill>
                  <a:schemeClr val="tx1"/>
                </a:solidFill>
                <a:latin typeface="Calibri" panose="020F0502020204030204" pitchFamily="34" charset="0"/>
                <a:cs typeface="Calibri" panose="020F0502020204030204" pitchFamily="34" charset="0"/>
              </a:defRPr>
            </a:lvl4pPr>
            <a:lvl5pPr marL="1544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oliennummernplatzhalter 13"/>
          <p:cNvSpPr>
            <a:spLocks noGrp="1"/>
          </p:cNvSpPr>
          <p:nvPr>
            <p:ph type="sldNum" sz="quarter" idx="24"/>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36107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Inhalt_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Bildplatzhalter 20"/>
          <p:cNvSpPr>
            <a:spLocks noGrp="1" noChangeAspect="1"/>
          </p:cNvSpPr>
          <p:nvPr>
            <p:ph type="pic" sz="quarter" idx="16" hasCustomPrompt="1"/>
          </p:nvPr>
        </p:nvSpPr>
        <p:spPr>
          <a:xfrm>
            <a:off x="4762094" y="843510"/>
            <a:ext cx="4130506" cy="3450653"/>
          </a:xfrm>
          <a:prstGeom prst="rect">
            <a:avLst/>
          </a:prstGeom>
        </p:spPr>
        <p:txBody>
          <a:bodyPr wrap="square">
            <a:noAutofit/>
          </a:bodyPr>
          <a:lstStyle>
            <a:lvl1pPr marL="0" indent="0">
              <a:buNone/>
              <a:defRPr>
                <a:solidFill>
                  <a:schemeClr val="tx1"/>
                </a:solidFill>
              </a:defRPr>
            </a:lvl1pPr>
          </a:lstStyle>
          <a:p>
            <a:r>
              <a:rPr lang="de-DE" dirty="0"/>
              <a:t>		</a:t>
            </a:r>
          </a:p>
          <a:p>
            <a:r>
              <a:rPr lang="de-DE" dirty="0"/>
              <a:t>			</a:t>
            </a:r>
          </a:p>
          <a:p>
            <a:r>
              <a:rPr lang="de-DE" dirty="0"/>
              <a:t>	    Bild durch Klicken einfügen</a:t>
            </a:r>
          </a:p>
        </p:txBody>
      </p:sp>
      <p:sp>
        <p:nvSpPr>
          <p:cNvPr id="7" name="Textplatzhalter 4"/>
          <p:cNvSpPr>
            <a:spLocks noGrp="1"/>
          </p:cNvSpPr>
          <p:nvPr>
            <p:ph type="body" sz="quarter" idx="20" hasCustomPrompt="1"/>
          </p:nvPr>
        </p:nvSpPr>
        <p:spPr>
          <a:xfrm>
            <a:off x="4762094" y="4318728"/>
            <a:ext cx="4130505" cy="341312"/>
          </a:xfrm>
          <a:prstGeom prst="rect">
            <a:avLst/>
          </a:prstGeom>
        </p:spPr>
        <p:txBody>
          <a:bodyPr anchor="ctr"/>
          <a:lstStyle>
            <a:lvl1pPr marL="0" indent="0" algn="ctr">
              <a:buNone/>
              <a:defRPr sz="1800" baseline="0"/>
            </a:lvl1pPr>
          </a:lstStyle>
          <a:p>
            <a:pPr lvl="0"/>
            <a:r>
              <a:rPr lang="de-DE" dirty="0"/>
              <a:t>Bildtitel durch Klicken einfügen</a:t>
            </a:r>
          </a:p>
        </p:txBody>
      </p:sp>
      <p:sp>
        <p:nvSpPr>
          <p:cNvPr id="8" name="Textplatzhalter 6"/>
          <p:cNvSpPr>
            <a:spLocks noGrp="1"/>
          </p:cNvSpPr>
          <p:nvPr>
            <p:ph type="body" sz="quarter" idx="21"/>
          </p:nvPr>
        </p:nvSpPr>
        <p:spPr>
          <a:xfrm>
            <a:off x="252000" y="843510"/>
            <a:ext cx="4176580" cy="381653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198800" indent="-172800">
              <a:lnSpc>
                <a:spcPct val="90000"/>
              </a:lnSpc>
              <a:spcBef>
                <a:spcPts val="375"/>
              </a:spcBef>
              <a:buClr>
                <a:srgbClr val="4B7FBC"/>
              </a:buClr>
              <a:buFont typeface="Arial" panose="020B0604020202020204" pitchFamily="34" charset="0"/>
              <a:buChar char="•"/>
              <a:defRPr sz="1354">
                <a:solidFill>
                  <a:schemeClr val="tx1"/>
                </a:solidFill>
                <a:latin typeface="Calibri" panose="020F0502020204030204" pitchFamily="34" charset="0"/>
                <a:cs typeface="Calibri" panose="020F0502020204030204" pitchFamily="34" charset="0"/>
              </a:defRPr>
            </a:lvl4pPr>
            <a:lvl5pPr marL="1544400" indent="-172800">
              <a:lnSpc>
                <a:spcPct val="90000"/>
              </a:lnSpc>
              <a:spcBef>
                <a:spcPts val="375"/>
              </a:spcBef>
              <a:buClr>
                <a:srgbClr val="4B7FBC"/>
              </a:buClr>
              <a:buFont typeface="Arial" panose="020B0604020202020204" pitchFamily="34" charset="0"/>
              <a:buChar char="•"/>
              <a:defRPr sz="1350">
                <a:solidFill>
                  <a:schemeClr val="tx1"/>
                </a:solidFill>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oliennummernplatzhalter 13"/>
          <p:cNvSpPr>
            <a:spLocks noGrp="1"/>
          </p:cNvSpPr>
          <p:nvPr>
            <p:ph type="sldNum" sz="quarter" idx="24"/>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96413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Inhalt_la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52000" y="915520"/>
            <a:ext cx="8640000" cy="26316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6" name="Titel 1"/>
          <p:cNvSpPr>
            <a:spLocks noGrp="1"/>
          </p:cNvSpPr>
          <p:nvPr>
            <p:ph type="title"/>
          </p:nvPr>
        </p:nvSpPr>
        <p:spPr>
          <a:xfrm>
            <a:off x="971498" y="134547"/>
            <a:ext cx="7921101" cy="564944"/>
          </a:xfrm>
        </p:spPr>
        <p:txBody>
          <a:bodyPr/>
          <a:lstStyle/>
          <a:p>
            <a:r>
              <a:rPr lang="de-DE"/>
              <a:t>Titelmasterformat durch Klicken bearbeiten</a:t>
            </a:r>
          </a:p>
        </p:txBody>
      </p:sp>
      <p:sp>
        <p:nvSpPr>
          <p:cNvPr id="7" name="Textplatzhalter 4"/>
          <p:cNvSpPr>
            <a:spLocks noGrp="1"/>
          </p:cNvSpPr>
          <p:nvPr>
            <p:ph type="body" sz="quarter" idx="20"/>
          </p:nvPr>
        </p:nvSpPr>
        <p:spPr>
          <a:xfrm>
            <a:off x="252000" y="3618000"/>
            <a:ext cx="8640000" cy="1042040"/>
          </a:xfrm>
        </p:spPr>
        <p:txBody>
          <a:bodyPr/>
          <a:lstStyle/>
          <a:p>
            <a:pPr lvl="0"/>
            <a:r>
              <a:rPr lang="de-DE" dirty="0"/>
              <a:t>Textmasterformat bearbeiten</a:t>
            </a:r>
          </a:p>
          <a:p>
            <a:pPr lvl="1"/>
            <a:r>
              <a:rPr lang="de-DE" dirty="0"/>
              <a:t>Zweite Ebene</a:t>
            </a:r>
          </a:p>
          <a:p>
            <a:pPr lvl="2"/>
            <a:r>
              <a:rPr lang="de-DE" dirty="0"/>
              <a:t>Dritte Ebene</a:t>
            </a:r>
          </a:p>
        </p:txBody>
      </p:sp>
      <p:sp>
        <p:nvSpPr>
          <p:cNvPr id="5" name="Foliennummernplatzhalter 4"/>
          <p:cNvSpPr>
            <a:spLocks noGrp="1"/>
          </p:cNvSpPr>
          <p:nvPr>
            <p:ph type="sldNum" sz="quarter" idx="23"/>
          </p:nvPr>
        </p:nvSpPr>
        <p:spPr/>
        <p:txBody>
          <a:bodyPr/>
          <a:lstStyle/>
          <a:p>
            <a:fld id="{892E6F36-0CB9-4B54-9134-62052D3A0080}" type="slidenum">
              <a:rPr lang="de-DE" smtClean="0"/>
              <a:pPr/>
              <a:t>‹#›</a:t>
            </a:fld>
            <a:endParaRPr lang="de-DE" dirty="0"/>
          </a:p>
        </p:txBody>
      </p:sp>
    </p:spTree>
    <p:extLst>
      <p:ext uri="{BB962C8B-B14F-4D97-AF65-F5344CB8AC3E}">
        <p14:creationId xmlns:p14="http://schemas.microsoft.com/office/powerpoint/2010/main" val="380879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971498" y="134547"/>
            <a:ext cx="7921101" cy="56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endParaRPr lang="de-DE" dirty="0"/>
          </a:p>
        </p:txBody>
      </p:sp>
      <p:sp>
        <p:nvSpPr>
          <p:cNvPr id="1027" name="Rectangle 3"/>
          <p:cNvSpPr>
            <a:spLocks noGrp="1" noChangeArrowheads="1"/>
          </p:cNvSpPr>
          <p:nvPr>
            <p:ph type="body" idx="1"/>
          </p:nvPr>
        </p:nvSpPr>
        <p:spPr bwMode="auto">
          <a:xfrm>
            <a:off x="251400" y="843510"/>
            <a:ext cx="8640000" cy="38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dirty="0"/>
              <a:t>Formatvorlagen des Textmasters bearbeiten</a:t>
            </a:r>
          </a:p>
          <a:p>
            <a:pPr lvl="1"/>
            <a:r>
              <a:rPr lang="de-DE" dirty="0"/>
              <a:t>Zweite Ebene</a:t>
            </a:r>
          </a:p>
          <a:p>
            <a:pPr lvl="2"/>
            <a:r>
              <a:rPr lang="de-DE" dirty="0"/>
              <a:t>Dritte Ebene</a:t>
            </a:r>
          </a:p>
          <a:p>
            <a:pPr lvl="2"/>
            <a:r>
              <a:rPr lang="de-DE" dirty="0"/>
              <a:t>Vierte Ebene</a:t>
            </a:r>
          </a:p>
          <a:p>
            <a:pPr lvl="2"/>
            <a:r>
              <a:rPr lang="de-DE" dirty="0"/>
              <a:t>Fünfte Ebene</a:t>
            </a:r>
          </a:p>
        </p:txBody>
      </p:sp>
      <p:cxnSp>
        <p:nvCxnSpPr>
          <p:cNvPr id="3" name="Gerade Verbindung 2"/>
          <p:cNvCxnSpPr>
            <a:cxnSpLocks noChangeShapeType="1"/>
          </p:cNvCxnSpPr>
          <p:nvPr/>
        </p:nvCxnSpPr>
        <p:spPr bwMode="auto">
          <a:xfrm>
            <a:off x="-18000" y="4732050"/>
            <a:ext cx="9180000" cy="1190"/>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 name="Gerade Verbindung 3"/>
          <p:cNvCxnSpPr>
            <a:cxnSpLocks noChangeShapeType="1"/>
          </p:cNvCxnSpPr>
          <p:nvPr/>
        </p:nvCxnSpPr>
        <p:spPr bwMode="auto">
          <a:xfrm>
            <a:off x="971500" y="771500"/>
            <a:ext cx="8177213" cy="1190"/>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 name="Grafik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400" y="4804060"/>
            <a:ext cx="1296180" cy="256879"/>
          </a:xfrm>
          <a:prstGeom prst="rect">
            <a:avLst/>
          </a:prstGeom>
        </p:spPr>
      </p:pic>
      <p:pic>
        <p:nvPicPr>
          <p:cNvPr id="7" name="Grafik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17639" t="13460"/>
          <a:stretch/>
        </p:blipFill>
        <p:spPr>
          <a:xfrm>
            <a:off x="0" y="0"/>
            <a:ext cx="711600" cy="747708"/>
          </a:xfrm>
          <a:prstGeom prst="rect">
            <a:avLst/>
          </a:prstGeom>
        </p:spPr>
      </p:pic>
      <p:sp>
        <p:nvSpPr>
          <p:cNvPr id="6" name="Foliennummernplatzhalter 5"/>
          <p:cNvSpPr>
            <a:spLocks noGrp="1"/>
          </p:cNvSpPr>
          <p:nvPr>
            <p:ph type="sldNum" sz="quarter" idx="4"/>
          </p:nvPr>
        </p:nvSpPr>
        <p:spPr>
          <a:xfrm>
            <a:off x="8244510" y="4817463"/>
            <a:ext cx="765410" cy="274637"/>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cs typeface="Calibri" panose="020F0502020204030204" pitchFamily="34" charset="0"/>
              </a:defRPr>
            </a:lvl1pPr>
          </a:lstStyle>
          <a:p>
            <a:fld id="{892E6F36-0CB9-4B54-9134-62052D3A0080}" type="slidenum">
              <a:rPr lang="de-DE" smtClean="0"/>
              <a:pPr/>
              <a:t>‹#›</a:t>
            </a:fld>
            <a:endParaRPr lang="de-DE" dirty="0"/>
          </a:p>
        </p:txBody>
      </p:sp>
      <p:sp>
        <p:nvSpPr>
          <p:cNvPr id="12" name="Text Box 10">
            <a:extLst>
              <a:ext uri="{FF2B5EF4-FFF2-40B4-BE49-F238E27FC236}">
                <a16:creationId xmlns:a16="http://schemas.microsoft.com/office/drawing/2014/main" id="{0C29F7AD-C0C6-4982-BDC2-99765CED430D}"/>
              </a:ext>
            </a:extLst>
          </p:cNvPr>
          <p:cNvSpPr txBox="1">
            <a:spLocks noChangeArrowheads="1"/>
          </p:cNvSpPr>
          <p:nvPr userDrawn="1"/>
        </p:nvSpPr>
        <p:spPr bwMode="auto">
          <a:xfrm>
            <a:off x="1691680" y="4845809"/>
            <a:ext cx="56861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a:cs typeface="ＭＳ Ｐゴシック"/>
              </a:defRPr>
            </a:lvl1pPr>
            <a:lvl2pPr marL="742950" indent="-285750" eaLnBrk="0" hangingPunct="0">
              <a:defRPr sz="1000">
                <a:solidFill>
                  <a:schemeClr val="tx1"/>
                </a:solidFill>
                <a:latin typeface="Arial" pitchFamily="34" charset="0"/>
                <a:ea typeface="ＭＳ Ｐゴシック"/>
                <a:cs typeface="ＭＳ Ｐゴシック"/>
              </a:defRPr>
            </a:lvl2pPr>
            <a:lvl3pPr marL="1143000" indent="-228600" eaLnBrk="0" hangingPunct="0">
              <a:defRPr sz="1000">
                <a:solidFill>
                  <a:schemeClr val="tx1"/>
                </a:solidFill>
                <a:latin typeface="Arial" pitchFamily="34" charset="0"/>
                <a:ea typeface="ＭＳ Ｐゴシック"/>
                <a:cs typeface="ＭＳ Ｐゴシック"/>
              </a:defRPr>
            </a:lvl3pPr>
            <a:lvl4pPr marL="1600200" indent="-228600" eaLnBrk="0" hangingPunct="0">
              <a:defRPr sz="1000">
                <a:solidFill>
                  <a:schemeClr val="tx1"/>
                </a:solidFill>
                <a:latin typeface="Arial" pitchFamily="34" charset="0"/>
                <a:ea typeface="ＭＳ Ｐゴシック"/>
                <a:cs typeface="ＭＳ Ｐゴシック"/>
              </a:defRPr>
            </a:lvl4pPr>
            <a:lvl5pPr marL="2057400" indent="-228600" eaLnBrk="0" hangingPunct="0">
              <a:defRPr sz="10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a:cs typeface="ＭＳ Ｐゴシック"/>
              </a:defRPr>
            </a:lvl9pPr>
          </a:lstStyle>
          <a:p>
            <a:pPr eaLnBrk="1" hangingPunct="1">
              <a:defRPr/>
            </a:pPr>
            <a:r>
              <a:rPr lang="de-DE" sz="900" dirty="0">
                <a:solidFill>
                  <a:schemeClr val="bg2"/>
                </a:solidFill>
              </a:rPr>
              <a:t>© 2019 Copyright IO-Link Community    IO-Link </a:t>
            </a:r>
            <a:r>
              <a:rPr lang="de-DE" sz="900" dirty="0" err="1">
                <a:solidFill>
                  <a:schemeClr val="bg2"/>
                </a:solidFill>
              </a:rPr>
              <a:t>Safety</a:t>
            </a:r>
            <a:r>
              <a:rPr lang="de-DE" sz="900" dirty="0">
                <a:solidFill>
                  <a:schemeClr val="bg2"/>
                </a:solidFill>
              </a:rPr>
              <a:t> Technology @ "Event", "Date"     "</a:t>
            </a:r>
            <a:r>
              <a:rPr lang="de-DE" sz="900" dirty="0" err="1">
                <a:solidFill>
                  <a:schemeClr val="bg2"/>
                </a:solidFill>
              </a:rPr>
              <a:t>Presenter's</a:t>
            </a:r>
            <a:r>
              <a:rPr lang="de-DE" sz="900" dirty="0">
                <a:solidFill>
                  <a:schemeClr val="bg2"/>
                </a:solidFill>
              </a:rPr>
              <a:t> </a:t>
            </a:r>
            <a:r>
              <a:rPr lang="de-DE" sz="900" dirty="0" err="1">
                <a:solidFill>
                  <a:schemeClr val="bg2"/>
                </a:solidFill>
              </a:rPr>
              <a:t>name</a:t>
            </a:r>
            <a:r>
              <a:rPr lang="de-DE" sz="900" dirty="0">
                <a:solidFill>
                  <a:schemeClr val="bg2"/>
                </a:solidFill>
              </a:rPr>
              <a:t>"</a:t>
            </a:r>
            <a:endParaRPr lang="en-US" sz="9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7" r:id="rId4"/>
    <p:sldLayoutId id="2147483686" r:id="rId5"/>
    <p:sldLayoutId id="2147483678" r:id="rId6"/>
    <p:sldLayoutId id="2147483687" r:id="rId7"/>
    <p:sldLayoutId id="2147483688" r:id="rId8"/>
    <p:sldLayoutId id="2147483681" r:id="rId9"/>
    <p:sldLayoutId id="2147483675" r:id="rId10"/>
    <p:sldLayoutId id="2147483685" r:id="rId11"/>
  </p:sldLayoutIdLst>
  <p:hf hdr="0"/>
  <p:txStyles>
    <p:titleStyle>
      <a:lvl1pPr algn="l" defTabSz="457200" rtl="0" eaLnBrk="0" fontAlgn="base" hangingPunct="0">
        <a:lnSpc>
          <a:spcPts val="2640"/>
        </a:lnSpc>
        <a:spcBef>
          <a:spcPct val="0"/>
        </a:spcBef>
        <a:spcAft>
          <a:spcPct val="0"/>
        </a:spcAft>
        <a:defRPr sz="2200" b="1">
          <a:solidFill>
            <a:schemeClr val="tx1"/>
          </a:solidFill>
          <a:latin typeface="Calibri" panose="020F0502020204030204" pitchFamily="34" charset="0"/>
          <a:ea typeface="+mj-ea"/>
          <a:cs typeface="Calibri" panose="020F0502020204030204" pitchFamily="34" charset="0"/>
        </a:defRPr>
      </a:lvl1pPr>
      <a:lvl2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2pPr>
      <a:lvl3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3pPr>
      <a:lvl4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4pPr>
      <a:lvl5pPr algn="l" defTabSz="457200" rtl="0" eaLnBrk="0" fontAlgn="base" hangingPunct="0">
        <a:spcBef>
          <a:spcPct val="0"/>
        </a:spcBef>
        <a:spcAft>
          <a:spcPct val="0"/>
        </a:spcAft>
        <a:defRPr sz="3200">
          <a:solidFill>
            <a:srgbClr val="595959"/>
          </a:solidFill>
          <a:latin typeface="Trebuchet MS" pitchFamily="34" charset="0"/>
          <a:ea typeface="ＭＳ Ｐゴシック" pitchFamily="-65" charset="-128"/>
        </a:defRPr>
      </a:lvl5pPr>
      <a:lvl6pPr marL="457200" algn="l" defTabSz="457200" rtl="0" fontAlgn="base">
        <a:spcBef>
          <a:spcPct val="0"/>
        </a:spcBef>
        <a:spcAft>
          <a:spcPct val="0"/>
        </a:spcAft>
        <a:defRPr sz="3200">
          <a:solidFill>
            <a:srgbClr val="595959"/>
          </a:solidFill>
          <a:latin typeface="Trebuchet MS" pitchFamily="34" charset="0"/>
          <a:ea typeface="ＭＳ Ｐゴシック" pitchFamily="-65" charset="-128"/>
        </a:defRPr>
      </a:lvl6pPr>
      <a:lvl7pPr marL="914400" algn="l" defTabSz="457200" rtl="0" fontAlgn="base">
        <a:spcBef>
          <a:spcPct val="0"/>
        </a:spcBef>
        <a:spcAft>
          <a:spcPct val="0"/>
        </a:spcAft>
        <a:defRPr sz="3200">
          <a:solidFill>
            <a:srgbClr val="595959"/>
          </a:solidFill>
          <a:latin typeface="Trebuchet MS" pitchFamily="34" charset="0"/>
          <a:ea typeface="ＭＳ Ｐゴシック" pitchFamily="-65" charset="-128"/>
        </a:defRPr>
      </a:lvl7pPr>
      <a:lvl8pPr marL="1371600" algn="l" defTabSz="457200" rtl="0" fontAlgn="base">
        <a:spcBef>
          <a:spcPct val="0"/>
        </a:spcBef>
        <a:spcAft>
          <a:spcPct val="0"/>
        </a:spcAft>
        <a:defRPr sz="3200">
          <a:solidFill>
            <a:srgbClr val="595959"/>
          </a:solidFill>
          <a:latin typeface="Trebuchet MS" pitchFamily="34" charset="0"/>
          <a:ea typeface="ＭＳ Ｐゴシック" pitchFamily="-65" charset="-128"/>
        </a:defRPr>
      </a:lvl8pPr>
      <a:lvl9pPr marL="1828800" algn="l" defTabSz="457200" rtl="0" fontAlgn="base">
        <a:spcBef>
          <a:spcPct val="0"/>
        </a:spcBef>
        <a:spcAft>
          <a:spcPct val="0"/>
        </a:spcAft>
        <a:defRPr sz="3200">
          <a:solidFill>
            <a:srgbClr val="595959"/>
          </a:solidFill>
          <a:latin typeface="Trebuchet MS" pitchFamily="34" charset="0"/>
          <a:ea typeface="ＭＳ Ｐゴシック" pitchFamily="-65" charset="-128"/>
        </a:defRPr>
      </a:lvl9pPr>
    </p:titleStyle>
    <p:bodyStyle>
      <a:lvl1pPr marL="172800" indent="-172800" algn="l" defTabSz="457200" rtl="0" eaLnBrk="0" fontAlgn="base" hangingPunct="0">
        <a:lnSpc>
          <a:spcPct val="100000"/>
        </a:lnSpc>
        <a:spcBef>
          <a:spcPts val="300"/>
        </a:spcBef>
        <a:spcAft>
          <a:spcPts val="300"/>
        </a:spcAft>
        <a:buClr>
          <a:srgbClr val="558ED5"/>
        </a:buClr>
        <a:buFont typeface="Arial" charset="0"/>
        <a:buChar char="•"/>
        <a:defRPr sz="1800" baseline="0">
          <a:solidFill>
            <a:schemeClr val="tx1"/>
          </a:solidFill>
          <a:latin typeface="Calibri" panose="020F0502020204030204" pitchFamily="34" charset="0"/>
          <a:ea typeface="+mn-ea"/>
          <a:cs typeface="Calibri" panose="020F0502020204030204" pitchFamily="34" charset="0"/>
        </a:defRPr>
      </a:lvl1pPr>
      <a:lvl2pPr marL="360000" indent="-172800" algn="l" defTabSz="457200" rtl="0" eaLnBrk="0" fontAlgn="base" hangingPunct="0">
        <a:lnSpc>
          <a:spcPct val="100000"/>
        </a:lnSpc>
        <a:spcBef>
          <a:spcPts val="300"/>
        </a:spcBef>
        <a:spcAft>
          <a:spcPts val="300"/>
        </a:spcAft>
        <a:buClr>
          <a:srgbClr val="558ED5"/>
        </a:buClr>
        <a:buFont typeface="Arial" charset="0"/>
        <a:buChar char="•"/>
        <a:defRPr lang="de-DE" sz="1600" dirty="0" smtClean="0">
          <a:solidFill>
            <a:schemeClr val="tx1"/>
          </a:solidFill>
          <a:latin typeface="Calibri" panose="020F0502020204030204" pitchFamily="34" charset="0"/>
          <a:ea typeface="+mn-ea"/>
          <a:cs typeface="Calibri" panose="020F0502020204030204" pitchFamily="34" charset="0"/>
        </a:defRPr>
      </a:lvl2pPr>
      <a:lvl3pPr marL="540000" indent="-172800" algn="l" rtl="0" eaLnBrk="0" fontAlgn="base" hangingPunct="0">
        <a:spcBef>
          <a:spcPts val="300"/>
        </a:spcBef>
        <a:spcAft>
          <a:spcPts val="300"/>
        </a:spcAft>
        <a:buClr>
          <a:srgbClr val="4B7FBC"/>
        </a:buClr>
        <a:buFont typeface="Arial" panose="020B0604020202020204" pitchFamily="34" charset="0"/>
        <a:buChar char="•"/>
        <a:defRPr sz="14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defRPr sz="2400">
          <a:solidFill>
            <a:srgbClr val="595959"/>
          </a:solidFill>
          <a:latin typeface="+mn-lt"/>
          <a:ea typeface="+mn-ea"/>
        </a:defRPr>
      </a:lvl4pPr>
      <a:lvl5pPr marL="2057400" indent="-228600" algn="l" rtl="0" eaLnBrk="0" fontAlgn="base" hangingPunct="0">
        <a:spcBef>
          <a:spcPct val="20000"/>
        </a:spcBef>
        <a:spcAft>
          <a:spcPct val="0"/>
        </a:spcAft>
        <a:defRPr sz="2400">
          <a:solidFill>
            <a:srgbClr val="595959"/>
          </a:solidFill>
          <a:latin typeface="+mn-lt"/>
          <a:ea typeface="+mn-ea"/>
        </a:defRPr>
      </a:lvl5pPr>
      <a:lvl6pPr marL="457200" fontAlgn="base">
        <a:spcBef>
          <a:spcPct val="20000"/>
        </a:spcBef>
        <a:spcAft>
          <a:spcPct val="0"/>
        </a:spcAft>
        <a:defRPr sz="2400">
          <a:solidFill>
            <a:srgbClr val="595959"/>
          </a:solidFill>
          <a:latin typeface="+mn-lt"/>
          <a:ea typeface="+mn-ea"/>
        </a:defRPr>
      </a:lvl6pPr>
      <a:lvl7pPr marL="914400" fontAlgn="base">
        <a:spcBef>
          <a:spcPct val="20000"/>
        </a:spcBef>
        <a:spcAft>
          <a:spcPct val="0"/>
        </a:spcAft>
        <a:defRPr sz="2400">
          <a:solidFill>
            <a:srgbClr val="595959"/>
          </a:solidFill>
          <a:latin typeface="+mn-lt"/>
          <a:ea typeface="+mn-ea"/>
        </a:defRPr>
      </a:lvl7pPr>
      <a:lvl8pPr marL="1371600" fontAlgn="base">
        <a:spcBef>
          <a:spcPct val="20000"/>
        </a:spcBef>
        <a:spcAft>
          <a:spcPct val="0"/>
        </a:spcAft>
        <a:defRPr sz="2400">
          <a:solidFill>
            <a:srgbClr val="595959"/>
          </a:solidFill>
          <a:latin typeface="+mn-lt"/>
          <a:ea typeface="+mn-ea"/>
        </a:defRPr>
      </a:lvl8pPr>
      <a:lvl9pPr marL="1828800" fontAlgn="base">
        <a:spcBef>
          <a:spcPct val="20000"/>
        </a:spcBef>
        <a:spcAft>
          <a:spcPct val="0"/>
        </a:spcAft>
        <a:defRPr sz="2400">
          <a:solidFill>
            <a:srgbClr val="595959"/>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46.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966788" y="2897982"/>
            <a:ext cx="6400800" cy="961802"/>
          </a:xfrm>
        </p:spPr>
        <p:txBody>
          <a:bodyPr/>
          <a:lstStyle/>
          <a:p>
            <a:r>
              <a:rPr lang="de-DE" altLang="de-DE" dirty="0"/>
              <a:t>"Event"</a:t>
            </a:r>
            <a:br>
              <a:rPr lang="de-DE" dirty="0"/>
            </a:br>
            <a:r>
              <a:rPr lang="de-DE" dirty="0"/>
              <a:t>"</a:t>
            </a:r>
            <a:r>
              <a:rPr lang="de-DE" dirty="0" err="1"/>
              <a:t>Presenter's</a:t>
            </a:r>
            <a:r>
              <a:rPr lang="de-DE" dirty="0"/>
              <a:t> </a:t>
            </a:r>
            <a:r>
              <a:rPr lang="de-DE" dirty="0" err="1"/>
              <a:t>name</a:t>
            </a:r>
            <a:r>
              <a:rPr lang="de-DE" dirty="0"/>
              <a:t>"</a:t>
            </a:r>
          </a:p>
          <a:p>
            <a:endParaRPr lang="de-DE" dirty="0"/>
          </a:p>
        </p:txBody>
      </p:sp>
      <p:sp>
        <p:nvSpPr>
          <p:cNvPr id="6" name="Titel 5"/>
          <p:cNvSpPr>
            <a:spLocks noGrp="1"/>
          </p:cNvSpPr>
          <p:nvPr>
            <p:ph type="title"/>
          </p:nvPr>
        </p:nvSpPr>
        <p:spPr>
          <a:xfrm>
            <a:off x="966788" y="1851650"/>
            <a:ext cx="7853802" cy="864120"/>
          </a:xfrm>
        </p:spPr>
        <p:txBody>
          <a:bodyPr/>
          <a:lstStyle/>
          <a:p>
            <a:r>
              <a:rPr lang="de-DE" dirty="0"/>
              <a:t>IO-Link </a:t>
            </a:r>
            <a:r>
              <a:rPr lang="de-DE" dirty="0" err="1"/>
              <a:t>Safety</a:t>
            </a:r>
            <a:br>
              <a:rPr lang="de-DE" dirty="0"/>
            </a:br>
            <a:r>
              <a:rPr lang="en-US" sz="1600" b="0" dirty="0"/>
              <a:t>Digitalization down to smallest functional safe Sensors/Actuators/Mechatronics</a:t>
            </a:r>
          </a:p>
        </p:txBody>
      </p:sp>
    </p:spTree>
    <p:extLst>
      <p:ext uri="{BB962C8B-B14F-4D97-AF65-F5344CB8AC3E}">
        <p14:creationId xmlns:p14="http://schemas.microsoft.com/office/powerpoint/2010/main" val="15729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SIO (Standard Input/</a:t>
            </a:r>
            <a:r>
              <a:rPr lang="de-DE" dirty="0" err="1"/>
              <a:t>output</a:t>
            </a:r>
            <a:r>
              <a:rPr lang="de-DE" dirty="0"/>
              <a:t>) </a:t>
            </a:r>
            <a:r>
              <a:rPr lang="de-DE" dirty="0" err="1"/>
              <a:t>to</a:t>
            </a:r>
            <a:r>
              <a:rPr lang="de-DE" dirty="0"/>
              <a:t> IO-Link </a:t>
            </a:r>
            <a:r>
              <a:rPr lang="de-DE" dirty="0" err="1"/>
              <a:t>communication</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10</a:t>
            </a:fld>
            <a:endParaRPr lang="de-DE" dirty="0">
              <a:solidFill>
                <a:srgbClr val="000000">
                  <a:tint val="75000"/>
                </a:srgbClr>
              </a:solidFill>
            </a:endParaRPr>
          </a:p>
        </p:txBody>
      </p:sp>
      <p:sp>
        <p:nvSpPr>
          <p:cNvPr id="150" name="Oval 91"/>
          <p:cNvSpPr>
            <a:spLocks noChangeArrowheads="1"/>
          </p:cNvSpPr>
          <p:nvPr/>
        </p:nvSpPr>
        <p:spPr bwMode="auto">
          <a:xfrm>
            <a:off x="1279528" y="2034225"/>
            <a:ext cx="923925" cy="92392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1" name="Oval 92"/>
          <p:cNvSpPr>
            <a:spLocks noChangeArrowheads="1"/>
          </p:cNvSpPr>
          <p:nvPr/>
        </p:nvSpPr>
        <p:spPr bwMode="auto">
          <a:xfrm>
            <a:off x="1682753" y="21580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2" name="Oval 93"/>
          <p:cNvSpPr>
            <a:spLocks noChangeArrowheads="1"/>
          </p:cNvSpPr>
          <p:nvPr/>
        </p:nvSpPr>
        <p:spPr bwMode="auto">
          <a:xfrm>
            <a:off x="1679578" y="276447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3" name="Oval 94"/>
          <p:cNvSpPr>
            <a:spLocks noChangeArrowheads="1"/>
          </p:cNvSpPr>
          <p:nvPr/>
        </p:nvSpPr>
        <p:spPr bwMode="auto">
          <a:xfrm>
            <a:off x="1384303" y="245332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4" name="Text Box 95"/>
          <p:cNvSpPr txBox="1">
            <a:spLocks noChangeArrowheads="1"/>
          </p:cNvSpPr>
          <p:nvPr/>
        </p:nvSpPr>
        <p:spPr bwMode="auto">
          <a:xfrm>
            <a:off x="1609728" y="21977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1</a:t>
            </a:r>
          </a:p>
        </p:txBody>
      </p:sp>
      <p:sp>
        <p:nvSpPr>
          <p:cNvPr id="155" name="Text Box 96"/>
          <p:cNvSpPr txBox="1">
            <a:spLocks noChangeArrowheads="1"/>
          </p:cNvSpPr>
          <p:nvPr/>
        </p:nvSpPr>
        <p:spPr bwMode="auto">
          <a:xfrm>
            <a:off x="1806578" y="236601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4</a:t>
            </a:r>
          </a:p>
        </p:txBody>
      </p:sp>
      <p:sp>
        <p:nvSpPr>
          <p:cNvPr id="156" name="Text Box 97"/>
          <p:cNvSpPr txBox="1">
            <a:spLocks noChangeArrowheads="1"/>
          </p:cNvSpPr>
          <p:nvPr/>
        </p:nvSpPr>
        <p:spPr bwMode="auto">
          <a:xfrm>
            <a:off x="1606553" y="25755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3</a:t>
            </a:r>
          </a:p>
        </p:txBody>
      </p:sp>
      <p:sp>
        <p:nvSpPr>
          <p:cNvPr id="157" name="Text Box 98"/>
          <p:cNvSpPr txBox="1">
            <a:spLocks noChangeArrowheads="1"/>
          </p:cNvSpPr>
          <p:nvPr/>
        </p:nvSpPr>
        <p:spPr bwMode="auto">
          <a:xfrm>
            <a:off x="1403353" y="23628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2</a:t>
            </a:r>
          </a:p>
        </p:txBody>
      </p:sp>
      <p:sp>
        <p:nvSpPr>
          <p:cNvPr id="158" name="Line 99"/>
          <p:cNvSpPr>
            <a:spLocks noChangeShapeType="1"/>
          </p:cNvSpPr>
          <p:nvPr/>
        </p:nvSpPr>
        <p:spPr bwMode="auto">
          <a:xfrm flipV="1">
            <a:off x="1727203" y="1680213"/>
            <a:ext cx="0" cy="5032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9" name="Line 100"/>
          <p:cNvSpPr>
            <a:spLocks noChangeShapeType="1"/>
          </p:cNvSpPr>
          <p:nvPr/>
        </p:nvSpPr>
        <p:spPr bwMode="auto">
          <a:xfrm>
            <a:off x="1727203" y="167862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0" name="Line 101"/>
          <p:cNvSpPr>
            <a:spLocks noChangeShapeType="1"/>
          </p:cNvSpPr>
          <p:nvPr/>
        </p:nvSpPr>
        <p:spPr bwMode="auto">
          <a:xfrm flipV="1">
            <a:off x="1724028" y="2802575"/>
            <a:ext cx="0" cy="509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1" name="Oval 102"/>
          <p:cNvSpPr>
            <a:spLocks noChangeArrowheads="1"/>
          </p:cNvSpPr>
          <p:nvPr/>
        </p:nvSpPr>
        <p:spPr bwMode="auto">
          <a:xfrm>
            <a:off x="2651128" y="163417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2" name="Oval 103"/>
          <p:cNvSpPr>
            <a:spLocks noChangeArrowheads="1"/>
          </p:cNvSpPr>
          <p:nvPr/>
        </p:nvSpPr>
        <p:spPr bwMode="auto">
          <a:xfrm>
            <a:off x="2682878" y="326612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3" name="Line 104"/>
          <p:cNvSpPr>
            <a:spLocks noChangeShapeType="1"/>
          </p:cNvSpPr>
          <p:nvPr/>
        </p:nvSpPr>
        <p:spPr bwMode="auto">
          <a:xfrm>
            <a:off x="1724028" y="331057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4" name="Text Box 105"/>
          <p:cNvSpPr txBox="1">
            <a:spLocks noChangeArrowheads="1"/>
          </p:cNvSpPr>
          <p:nvPr/>
        </p:nvSpPr>
        <p:spPr bwMode="auto">
          <a:xfrm>
            <a:off x="2335216" y="3077213"/>
            <a:ext cx="296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5" name="Text Box 106"/>
          <p:cNvSpPr txBox="1">
            <a:spLocks noChangeArrowheads="1"/>
          </p:cNvSpPr>
          <p:nvPr/>
        </p:nvSpPr>
        <p:spPr bwMode="auto">
          <a:xfrm>
            <a:off x="885828" y="2596991"/>
            <a:ext cx="35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dirty="0">
                <a:ln>
                  <a:noFill/>
                </a:ln>
                <a:solidFill>
                  <a:srgbClr val="000000"/>
                </a:solidFill>
                <a:effectLst/>
                <a:uLnTx/>
                <a:uFillTx/>
                <a:latin typeface="Arial" pitchFamily="34" charset="0"/>
                <a:ea typeface="ＭＳ Ｐゴシック" pitchFamily="34" charset="-128"/>
              </a:rPr>
              <a:t>I/Q</a:t>
            </a:r>
          </a:p>
        </p:txBody>
      </p:sp>
      <p:sp>
        <p:nvSpPr>
          <p:cNvPr id="166" name="Text Box 107"/>
          <p:cNvSpPr txBox="1">
            <a:spLocks noChangeArrowheads="1"/>
          </p:cNvSpPr>
          <p:nvPr/>
        </p:nvSpPr>
        <p:spPr bwMode="auto">
          <a:xfrm>
            <a:off x="2351091" y="1705613"/>
            <a:ext cx="328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7" name="Line 110"/>
          <p:cNvSpPr>
            <a:spLocks noChangeShapeType="1"/>
          </p:cNvSpPr>
          <p:nvPr/>
        </p:nvSpPr>
        <p:spPr bwMode="auto">
          <a:xfrm>
            <a:off x="5162800" y="1929450"/>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68" name="Line 111"/>
          <p:cNvSpPr>
            <a:spLocks noChangeShapeType="1"/>
          </p:cNvSpPr>
          <p:nvPr/>
        </p:nvSpPr>
        <p:spPr bwMode="auto">
          <a:xfrm>
            <a:off x="5162799" y="2197737"/>
            <a:ext cx="110832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grpSp>
        <p:nvGrpSpPr>
          <p:cNvPr id="169" name="Group 112"/>
          <p:cNvGrpSpPr>
            <a:grpSpLocks/>
          </p:cNvGrpSpPr>
          <p:nvPr/>
        </p:nvGrpSpPr>
        <p:grpSpPr bwMode="auto">
          <a:xfrm>
            <a:off x="4310066" y="2950213"/>
            <a:ext cx="1425575" cy="231775"/>
            <a:chOff x="2493" y="2197"/>
            <a:chExt cx="1332" cy="146"/>
          </a:xfrm>
        </p:grpSpPr>
        <p:sp>
          <p:nvSpPr>
            <p:cNvPr id="170" name="Line 113"/>
            <p:cNvSpPr>
              <a:spLocks noChangeShapeType="1"/>
            </p:cNvSpPr>
            <p:nvPr/>
          </p:nvSpPr>
          <p:spPr bwMode="auto">
            <a:xfrm>
              <a:off x="2493" y="2199"/>
              <a:ext cx="23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1" name="Line 114"/>
            <p:cNvSpPr>
              <a:spLocks noChangeShapeType="1"/>
            </p:cNvSpPr>
            <p:nvPr/>
          </p:nvSpPr>
          <p:spPr bwMode="auto">
            <a:xfrm>
              <a:off x="2727" y="2199"/>
              <a:ext cx="0" cy="141"/>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2" name="Line 115"/>
            <p:cNvSpPr>
              <a:spLocks noChangeShapeType="1"/>
            </p:cNvSpPr>
            <p:nvPr/>
          </p:nvSpPr>
          <p:spPr bwMode="auto">
            <a:xfrm>
              <a:off x="2727" y="2342"/>
              <a:ext cx="9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3" name="Line 116"/>
            <p:cNvSpPr>
              <a:spLocks noChangeShapeType="1"/>
            </p:cNvSpPr>
            <p:nvPr/>
          </p:nvSpPr>
          <p:spPr bwMode="auto">
            <a:xfrm flipV="1">
              <a:off x="2819" y="2198"/>
              <a:ext cx="0" cy="144"/>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4" name="Line 117"/>
            <p:cNvSpPr>
              <a:spLocks noChangeShapeType="1"/>
            </p:cNvSpPr>
            <p:nvPr/>
          </p:nvSpPr>
          <p:spPr bwMode="auto">
            <a:xfrm>
              <a:off x="2819" y="2198"/>
              <a:ext cx="22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5" name="Line 118"/>
            <p:cNvSpPr>
              <a:spLocks noChangeShapeType="1"/>
            </p:cNvSpPr>
            <p:nvPr/>
          </p:nvSpPr>
          <p:spPr bwMode="auto">
            <a:xfrm>
              <a:off x="304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6" name="Line 119"/>
            <p:cNvSpPr>
              <a:spLocks noChangeShapeType="1"/>
            </p:cNvSpPr>
            <p:nvPr/>
          </p:nvSpPr>
          <p:spPr bwMode="auto">
            <a:xfrm>
              <a:off x="3042" y="2343"/>
              <a:ext cx="99"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7" name="Line 120"/>
            <p:cNvSpPr>
              <a:spLocks noChangeShapeType="1"/>
            </p:cNvSpPr>
            <p:nvPr/>
          </p:nvSpPr>
          <p:spPr bwMode="auto">
            <a:xfrm flipV="1">
              <a:off x="3146"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8" name="Line 121"/>
            <p:cNvSpPr>
              <a:spLocks noChangeShapeType="1"/>
            </p:cNvSpPr>
            <p:nvPr/>
          </p:nvSpPr>
          <p:spPr bwMode="auto">
            <a:xfrm>
              <a:off x="3144" y="2197"/>
              <a:ext cx="11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9" name="Line 122"/>
            <p:cNvSpPr>
              <a:spLocks noChangeShapeType="1"/>
            </p:cNvSpPr>
            <p:nvPr/>
          </p:nvSpPr>
          <p:spPr bwMode="auto">
            <a:xfrm>
              <a:off x="325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0" name="Line 123"/>
            <p:cNvSpPr>
              <a:spLocks noChangeShapeType="1"/>
            </p:cNvSpPr>
            <p:nvPr/>
          </p:nvSpPr>
          <p:spPr bwMode="auto">
            <a:xfrm>
              <a:off x="3254" y="2343"/>
              <a:ext cx="11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1" name="Line 124"/>
            <p:cNvSpPr>
              <a:spLocks noChangeShapeType="1"/>
            </p:cNvSpPr>
            <p:nvPr/>
          </p:nvSpPr>
          <p:spPr bwMode="auto">
            <a:xfrm flipV="1">
              <a:off x="3371"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2" name="Line 125"/>
            <p:cNvSpPr>
              <a:spLocks noChangeShapeType="1"/>
            </p:cNvSpPr>
            <p:nvPr/>
          </p:nvSpPr>
          <p:spPr bwMode="auto">
            <a:xfrm>
              <a:off x="3372" y="2197"/>
              <a:ext cx="107"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3" name="Line 126"/>
            <p:cNvSpPr>
              <a:spLocks noChangeShapeType="1"/>
            </p:cNvSpPr>
            <p:nvPr/>
          </p:nvSpPr>
          <p:spPr bwMode="auto">
            <a:xfrm flipH="1">
              <a:off x="3479"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4" name="Line 127"/>
            <p:cNvSpPr>
              <a:spLocks noChangeShapeType="1"/>
            </p:cNvSpPr>
            <p:nvPr/>
          </p:nvSpPr>
          <p:spPr bwMode="auto">
            <a:xfrm>
              <a:off x="3482" y="2343"/>
              <a:ext cx="112"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5" name="Line 128"/>
            <p:cNvSpPr>
              <a:spLocks noChangeShapeType="1"/>
            </p:cNvSpPr>
            <p:nvPr/>
          </p:nvSpPr>
          <p:spPr bwMode="auto">
            <a:xfrm flipV="1">
              <a:off x="3597"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6" name="Line 129"/>
            <p:cNvSpPr>
              <a:spLocks noChangeShapeType="1"/>
            </p:cNvSpPr>
            <p:nvPr/>
          </p:nvSpPr>
          <p:spPr bwMode="auto">
            <a:xfrm>
              <a:off x="3599" y="2197"/>
              <a:ext cx="226"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187" name="Freeform 130"/>
          <p:cNvSpPr>
            <a:spLocks/>
          </p:cNvSpPr>
          <p:nvPr/>
        </p:nvSpPr>
        <p:spPr bwMode="auto">
          <a:xfrm>
            <a:off x="3851900" y="2135825"/>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88" name="Rectangle 131"/>
          <p:cNvSpPr>
            <a:spLocks noChangeArrowheads="1"/>
          </p:cNvSpPr>
          <p:nvPr/>
        </p:nvSpPr>
        <p:spPr bwMode="auto">
          <a:xfrm>
            <a:off x="3508378" y="2185038"/>
            <a:ext cx="343522"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9" name="Rectangle 132"/>
          <p:cNvSpPr>
            <a:spLocks noChangeArrowheads="1"/>
          </p:cNvSpPr>
          <p:nvPr/>
        </p:nvSpPr>
        <p:spPr bwMode="auto">
          <a:xfrm>
            <a:off x="3508378" y="2661288"/>
            <a:ext cx="343522" cy="128587"/>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0" name="Freeform 133"/>
          <p:cNvSpPr>
            <a:spLocks/>
          </p:cNvSpPr>
          <p:nvPr/>
        </p:nvSpPr>
        <p:spPr bwMode="auto">
          <a:xfrm>
            <a:off x="2890841" y="2409510"/>
            <a:ext cx="617537" cy="395288"/>
          </a:xfrm>
          <a:custGeom>
            <a:avLst/>
            <a:gdLst>
              <a:gd name="T0" fmla="*/ 2147483647 w 179"/>
              <a:gd name="T1" fmla="*/ 2147483647 h 105"/>
              <a:gd name="T2" fmla="*/ 2147483647 w 179"/>
              <a:gd name="T3" fmla="*/ 2147483647 h 105"/>
              <a:gd name="T4" fmla="*/ 2147483647 w 179"/>
              <a:gd name="T5" fmla="*/ 2147483647 h 105"/>
              <a:gd name="T6" fmla="*/ 0 w 179"/>
              <a:gd name="T7" fmla="*/ 2147483647 h 105"/>
              <a:gd name="T8" fmla="*/ 0 w 179"/>
              <a:gd name="T9" fmla="*/ 0 h 105"/>
              <a:gd name="T10" fmla="*/ 2147483647 w 179"/>
              <a:gd name="T11" fmla="*/ 2147483647 h 105"/>
              <a:gd name="T12" fmla="*/ 2147483647 w 179"/>
              <a:gd name="T13" fmla="*/ 2147483647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05">
                <a:moveTo>
                  <a:pt x="179" y="67"/>
                </a:moveTo>
                <a:cubicBezTo>
                  <a:pt x="179" y="80"/>
                  <a:pt x="179" y="88"/>
                  <a:pt x="179" y="101"/>
                </a:cubicBezTo>
                <a:cubicBezTo>
                  <a:pt x="119" y="105"/>
                  <a:pt x="89" y="83"/>
                  <a:pt x="42" y="48"/>
                </a:cubicBezTo>
                <a:cubicBezTo>
                  <a:pt x="30" y="39"/>
                  <a:pt x="14" y="42"/>
                  <a:pt x="0" y="42"/>
                </a:cubicBezTo>
                <a:lnTo>
                  <a:pt x="0" y="0"/>
                </a:lnTo>
                <a:cubicBezTo>
                  <a:pt x="24" y="1"/>
                  <a:pt x="24" y="1"/>
                  <a:pt x="44" y="9"/>
                </a:cubicBezTo>
                <a:cubicBezTo>
                  <a:pt x="85" y="25"/>
                  <a:pt x="107" y="68"/>
                  <a:pt x="179" y="67"/>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1" name="Rectangle 134"/>
          <p:cNvSpPr>
            <a:spLocks noChangeArrowheads="1"/>
          </p:cNvSpPr>
          <p:nvPr/>
        </p:nvSpPr>
        <p:spPr bwMode="auto">
          <a:xfrm>
            <a:off x="2832103" y="2408875"/>
            <a:ext cx="257175" cy="155575"/>
          </a:xfrm>
          <a:prstGeom prst="rect">
            <a:avLst/>
          </a:prstGeom>
          <a:solidFill>
            <a:srgbClr val="3D8F9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2" name="Freeform 135"/>
          <p:cNvSpPr>
            <a:spLocks/>
          </p:cNvSpPr>
          <p:nvPr/>
        </p:nvSpPr>
        <p:spPr bwMode="auto">
          <a:xfrm>
            <a:off x="2962278" y="2170750"/>
            <a:ext cx="547688" cy="393700"/>
          </a:xfrm>
          <a:custGeom>
            <a:avLst/>
            <a:gdLst>
              <a:gd name="T0" fmla="*/ 2147483647 w 178"/>
              <a:gd name="T1" fmla="*/ 2147483647 h 104"/>
              <a:gd name="T2" fmla="*/ 2147483647 w 178"/>
              <a:gd name="T3" fmla="*/ 2147483647 h 104"/>
              <a:gd name="T4" fmla="*/ 2147483647 w 178"/>
              <a:gd name="T5" fmla="*/ 2147483647 h 104"/>
              <a:gd name="T6" fmla="*/ 0 w 178"/>
              <a:gd name="T7" fmla="*/ 2147483647 h 104"/>
              <a:gd name="T8" fmla="*/ 0 w 178"/>
              <a:gd name="T9" fmla="*/ 2147483647 h 104"/>
              <a:gd name="T10" fmla="*/ 2147483647 w 178"/>
              <a:gd name="T11" fmla="*/ 2147483647 h 104"/>
              <a:gd name="T12" fmla="*/ 2147483647 w 178"/>
              <a:gd name="T13" fmla="*/ 2147483647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04">
                <a:moveTo>
                  <a:pt x="178" y="38"/>
                </a:moveTo>
                <a:cubicBezTo>
                  <a:pt x="178" y="25"/>
                  <a:pt x="178" y="17"/>
                  <a:pt x="178" y="3"/>
                </a:cubicBezTo>
                <a:cubicBezTo>
                  <a:pt x="118" y="0"/>
                  <a:pt x="89" y="22"/>
                  <a:pt x="41" y="57"/>
                </a:cubicBezTo>
                <a:cubicBezTo>
                  <a:pt x="30" y="65"/>
                  <a:pt x="13" y="63"/>
                  <a:pt x="0" y="63"/>
                </a:cubicBezTo>
                <a:lnTo>
                  <a:pt x="0" y="104"/>
                </a:lnTo>
                <a:cubicBezTo>
                  <a:pt x="23" y="104"/>
                  <a:pt x="24" y="104"/>
                  <a:pt x="43" y="96"/>
                </a:cubicBezTo>
                <a:cubicBezTo>
                  <a:pt x="85" y="79"/>
                  <a:pt x="106" y="37"/>
                  <a:pt x="178" y="38"/>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3" name="Freeform 136"/>
          <p:cNvSpPr>
            <a:spLocks/>
          </p:cNvSpPr>
          <p:nvPr/>
        </p:nvSpPr>
        <p:spPr bwMode="auto">
          <a:xfrm>
            <a:off x="3851920" y="2608900"/>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4" name="Text Box 137"/>
          <p:cNvSpPr txBox="1">
            <a:spLocks noChangeArrowheads="1"/>
          </p:cNvSpPr>
          <p:nvPr/>
        </p:nvSpPr>
        <p:spPr bwMode="auto">
          <a:xfrm>
            <a:off x="3221850" y="2126300"/>
            <a:ext cx="8771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rPr>
              <a:t>SIO</a:t>
            </a:r>
          </a:p>
        </p:txBody>
      </p:sp>
      <p:sp>
        <p:nvSpPr>
          <p:cNvPr id="195" name="Text Box 138"/>
          <p:cNvSpPr txBox="1">
            <a:spLocks noChangeArrowheads="1"/>
          </p:cNvSpPr>
          <p:nvPr/>
        </p:nvSpPr>
        <p:spPr bwMode="auto">
          <a:xfrm>
            <a:off x="3431854" y="2602550"/>
            <a:ext cx="510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COMx</a:t>
            </a:r>
            <a:endParaRPr kumimoji="0" lang="en-US"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196" name="Oval 139"/>
          <p:cNvSpPr>
            <a:spLocks noChangeArrowheads="1"/>
          </p:cNvSpPr>
          <p:nvPr/>
        </p:nvSpPr>
        <p:spPr bwMode="auto">
          <a:xfrm>
            <a:off x="1997078" y="24501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7" name="Oval 140"/>
          <p:cNvSpPr>
            <a:spLocks noChangeArrowheads="1"/>
          </p:cNvSpPr>
          <p:nvPr/>
        </p:nvSpPr>
        <p:spPr bwMode="auto">
          <a:xfrm>
            <a:off x="2838453" y="245015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8" name="Line 141"/>
          <p:cNvSpPr>
            <a:spLocks noChangeShapeType="1"/>
          </p:cNvSpPr>
          <p:nvPr/>
        </p:nvSpPr>
        <p:spPr bwMode="auto">
          <a:xfrm>
            <a:off x="2017716" y="2494600"/>
            <a:ext cx="81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9" name="Text Box 142"/>
          <p:cNvSpPr txBox="1">
            <a:spLocks noChangeArrowheads="1"/>
          </p:cNvSpPr>
          <p:nvPr/>
        </p:nvSpPr>
        <p:spPr bwMode="auto">
          <a:xfrm>
            <a:off x="4144966" y="2594613"/>
            <a:ext cx="1659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rPr>
              <a:t>4,8 / 38,4 / 230,4 kbit/s</a:t>
            </a:r>
            <a:endParaRPr kumimoji="0" lang="en-US"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00" name="Line 187"/>
          <p:cNvSpPr>
            <a:spLocks noChangeShapeType="1"/>
          </p:cNvSpPr>
          <p:nvPr/>
        </p:nvSpPr>
        <p:spPr bwMode="auto">
          <a:xfrm flipH="1">
            <a:off x="1060453" y="2497775"/>
            <a:ext cx="3714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1" name="Oval 188"/>
          <p:cNvSpPr>
            <a:spLocks noChangeArrowheads="1"/>
          </p:cNvSpPr>
          <p:nvPr/>
        </p:nvSpPr>
        <p:spPr bwMode="auto">
          <a:xfrm>
            <a:off x="1006478" y="245650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2" name="Text Box 192"/>
          <p:cNvSpPr txBox="1">
            <a:spLocks noChangeArrowheads="1"/>
          </p:cNvSpPr>
          <p:nvPr/>
        </p:nvSpPr>
        <p:spPr bwMode="auto">
          <a:xfrm>
            <a:off x="2309816" y="2251713"/>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C/Q</a:t>
            </a:r>
          </a:p>
        </p:txBody>
      </p:sp>
      <p:sp>
        <p:nvSpPr>
          <p:cNvPr id="211" name="Right Brace 210"/>
          <p:cNvSpPr/>
          <p:nvPr/>
        </p:nvSpPr>
        <p:spPr>
          <a:xfrm>
            <a:off x="6140398" y="2661288"/>
            <a:ext cx="127580" cy="617774"/>
          </a:xfrm>
          <a:prstGeom prst="rightBrace">
            <a:avLst>
              <a:gd name="adj1" fmla="val 23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Line 197"/>
          <p:cNvSpPr>
            <a:spLocks noChangeShapeType="1"/>
          </p:cNvSpPr>
          <p:nvPr/>
        </p:nvSpPr>
        <p:spPr bwMode="auto">
          <a:xfrm>
            <a:off x="4292410" y="1937820"/>
            <a:ext cx="870391"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5" name="Text Box 193"/>
          <p:cNvSpPr txBox="1">
            <a:spLocks noChangeArrowheads="1"/>
          </p:cNvSpPr>
          <p:nvPr/>
        </p:nvSpPr>
        <p:spPr bwMode="auto">
          <a:xfrm>
            <a:off x="6387626" y="2829148"/>
            <a:ext cx="1771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altLang="de-DE" sz="1200" kern="0" dirty="0">
                <a:solidFill>
                  <a:srgbClr val="000000"/>
                </a:solidFill>
                <a:latin typeface="+mn-lt"/>
              </a:rPr>
              <a:t>IO-Link </a:t>
            </a:r>
            <a:r>
              <a:rPr lang="de-DE" altLang="de-DE" sz="1200" kern="0" dirty="0" err="1">
                <a:solidFill>
                  <a:srgbClr val="000000"/>
                </a:solidFill>
                <a:latin typeface="+mn-lt"/>
              </a:rPr>
              <a:t>communication</a:t>
            </a:r>
            <a:endParaRPr kumimoji="0" lang="en-US" altLang="de-DE" sz="1200" b="0" i="0" u="none" strike="noStrike" kern="0" cap="none" spc="0" normalizeH="0" baseline="0" noProof="0" dirty="0">
              <a:ln>
                <a:noFill/>
              </a:ln>
              <a:solidFill>
                <a:srgbClr val="000000"/>
              </a:solidFill>
              <a:effectLst/>
              <a:uLnTx/>
              <a:uFillTx/>
              <a:latin typeface="+mn-lt"/>
            </a:endParaRPr>
          </a:p>
        </p:txBody>
      </p:sp>
      <p:sp>
        <p:nvSpPr>
          <p:cNvPr id="236" name="TextBox 235"/>
          <p:cNvSpPr txBox="1"/>
          <p:nvPr/>
        </p:nvSpPr>
        <p:spPr>
          <a:xfrm>
            <a:off x="6345055" y="1874485"/>
            <a:ext cx="1803699" cy="276999"/>
          </a:xfrm>
          <a:prstGeom prst="rect">
            <a:avLst/>
          </a:prstGeom>
          <a:noFill/>
        </p:spPr>
        <p:txBody>
          <a:bodyPr wrap="none" rtlCol="0">
            <a:spAutoFit/>
          </a:bodyPr>
          <a:lstStyle/>
          <a:p>
            <a:pPr defTabSz="914400" fontAlgn="base">
              <a:spcBef>
                <a:spcPct val="0"/>
              </a:spcBef>
              <a:spcAft>
                <a:spcPct val="0"/>
              </a:spcAft>
            </a:pPr>
            <a:r>
              <a:rPr lang="de-DE" sz="1200" dirty="0" err="1">
                <a:ea typeface="ＭＳ Ｐゴシック" pitchFamily="34" charset="-128"/>
              </a:rPr>
              <a:t>Switching</a:t>
            </a:r>
            <a:r>
              <a:rPr lang="de-DE" sz="1200" dirty="0">
                <a:ea typeface="ＭＳ Ｐゴシック" pitchFamily="34" charset="-128"/>
              </a:rPr>
              <a:t> </a:t>
            </a:r>
            <a:r>
              <a:rPr lang="de-DE" sz="1200" dirty="0" err="1">
                <a:ea typeface="ＭＳ Ｐゴシック" pitchFamily="34" charset="-128"/>
              </a:rPr>
              <a:t>signal</a:t>
            </a:r>
            <a:r>
              <a:rPr lang="de-DE" sz="1200" dirty="0">
                <a:ea typeface="ＭＳ Ｐゴシック" pitchFamily="34" charset="-128"/>
              </a:rPr>
              <a:t> ("SIO")</a:t>
            </a:r>
          </a:p>
        </p:txBody>
      </p:sp>
      <p:sp>
        <p:nvSpPr>
          <p:cNvPr id="94" name="TextBox 93">
            <a:extLst>
              <a:ext uri="{FF2B5EF4-FFF2-40B4-BE49-F238E27FC236}">
                <a16:creationId xmlns:a16="http://schemas.microsoft.com/office/drawing/2014/main" id="{0729AED2-C29F-43DD-9DA6-BA88B6A79992}"/>
              </a:ext>
            </a:extLst>
          </p:cNvPr>
          <p:cNvSpPr txBox="1"/>
          <p:nvPr/>
        </p:nvSpPr>
        <p:spPr>
          <a:xfrm>
            <a:off x="4255232" y="3272088"/>
            <a:ext cx="1443024"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a:t>
            </a:r>
            <a:r>
              <a:rPr lang="de-DE" sz="1200" dirty="0" err="1">
                <a:ea typeface="ＭＳ Ｐゴシック" pitchFamily="34" charset="-128"/>
              </a:rPr>
              <a:t>Coded</a:t>
            </a:r>
            <a:r>
              <a:rPr lang="de-DE" sz="1200" dirty="0">
                <a:ea typeface="ＭＳ Ｐゴシック" pitchFamily="34" charset="-128"/>
              </a:rPr>
              <a:t> </a:t>
            </a:r>
            <a:r>
              <a:rPr lang="de-DE" sz="1200" dirty="0" err="1">
                <a:ea typeface="ＭＳ Ｐゴシック" pitchFamily="34" charset="-128"/>
              </a:rPr>
              <a:t>Switching</a:t>
            </a:r>
            <a:r>
              <a:rPr lang="de-DE" sz="1200" dirty="0">
                <a:ea typeface="ＭＳ Ｐゴシック" pitchFamily="34" charset="-128"/>
              </a:rPr>
              <a:t>"</a:t>
            </a:r>
          </a:p>
        </p:txBody>
      </p:sp>
    </p:spTree>
    <p:extLst>
      <p:ext uri="{BB962C8B-B14F-4D97-AF65-F5344CB8AC3E}">
        <p14:creationId xmlns:p14="http://schemas.microsoft.com/office/powerpoint/2010/main" val="12641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SIO </a:t>
            </a:r>
            <a:r>
              <a:rPr lang="de-DE" dirty="0" err="1"/>
              <a:t>to</a:t>
            </a:r>
            <a:r>
              <a:rPr lang="de-DE" dirty="0"/>
              <a:t> </a:t>
            </a:r>
            <a:r>
              <a:rPr lang="de-DE" dirty="0" err="1"/>
              <a:t>OSSDe</a:t>
            </a:r>
            <a:r>
              <a:rPr lang="de-DE" dirty="0"/>
              <a:t> and </a:t>
            </a:r>
            <a:r>
              <a:rPr lang="de-DE" dirty="0" err="1"/>
              <a:t>Functional</a:t>
            </a:r>
            <a:r>
              <a:rPr lang="de-DE" dirty="0"/>
              <a:t> </a:t>
            </a:r>
            <a:r>
              <a:rPr lang="de-DE" dirty="0" err="1"/>
              <a:t>Safety</a:t>
            </a:r>
            <a:r>
              <a:rPr lang="de-DE" dirty="0"/>
              <a:t> Communication</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11</a:t>
            </a:fld>
            <a:endParaRPr lang="de-DE" dirty="0">
              <a:solidFill>
                <a:srgbClr val="000000">
                  <a:tint val="75000"/>
                </a:srgbClr>
              </a:solidFill>
            </a:endParaRPr>
          </a:p>
        </p:txBody>
      </p:sp>
      <p:sp>
        <p:nvSpPr>
          <p:cNvPr id="149" name="Rectangle 131"/>
          <p:cNvSpPr>
            <a:spLocks noChangeArrowheads="1"/>
          </p:cNvSpPr>
          <p:nvPr/>
        </p:nvSpPr>
        <p:spPr bwMode="auto">
          <a:xfrm rot="16200000">
            <a:off x="382329" y="1819651"/>
            <a:ext cx="1359423"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0" name="Oval 91"/>
          <p:cNvSpPr>
            <a:spLocks noChangeArrowheads="1"/>
          </p:cNvSpPr>
          <p:nvPr/>
        </p:nvSpPr>
        <p:spPr bwMode="auto">
          <a:xfrm>
            <a:off x="1279528" y="2034225"/>
            <a:ext cx="923925" cy="92392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1" name="Oval 92"/>
          <p:cNvSpPr>
            <a:spLocks noChangeArrowheads="1"/>
          </p:cNvSpPr>
          <p:nvPr/>
        </p:nvSpPr>
        <p:spPr bwMode="auto">
          <a:xfrm>
            <a:off x="1682753" y="21580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2" name="Oval 93"/>
          <p:cNvSpPr>
            <a:spLocks noChangeArrowheads="1"/>
          </p:cNvSpPr>
          <p:nvPr/>
        </p:nvSpPr>
        <p:spPr bwMode="auto">
          <a:xfrm>
            <a:off x="1679578" y="276447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3" name="Oval 94"/>
          <p:cNvSpPr>
            <a:spLocks noChangeArrowheads="1"/>
          </p:cNvSpPr>
          <p:nvPr/>
        </p:nvSpPr>
        <p:spPr bwMode="auto">
          <a:xfrm>
            <a:off x="1384303" y="2453325"/>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4" name="Text Box 95"/>
          <p:cNvSpPr txBox="1">
            <a:spLocks noChangeArrowheads="1"/>
          </p:cNvSpPr>
          <p:nvPr/>
        </p:nvSpPr>
        <p:spPr bwMode="auto">
          <a:xfrm>
            <a:off x="1609728" y="21977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1</a:t>
            </a:r>
          </a:p>
        </p:txBody>
      </p:sp>
      <p:sp>
        <p:nvSpPr>
          <p:cNvPr id="155" name="Text Box 96"/>
          <p:cNvSpPr txBox="1">
            <a:spLocks noChangeArrowheads="1"/>
          </p:cNvSpPr>
          <p:nvPr/>
        </p:nvSpPr>
        <p:spPr bwMode="auto">
          <a:xfrm>
            <a:off x="1806578" y="236601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4</a:t>
            </a:r>
          </a:p>
        </p:txBody>
      </p:sp>
      <p:sp>
        <p:nvSpPr>
          <p:cNvPr id="156" name="Text Box 97"/>
          <p:cNvSpPr txBox="1">
            <a:spLocks noChangeArrowheads="1"/>
          </p:cNvSpPr>
          <p:nvPr/>
        </p:nvSpPr>
        <p:spPr bwMode="auto">
          <a:xfrm>
            <a:off x="1606553" y="257556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3</a:t>
            </a:r>
          </a:p>
        </p:txBody>
      </p:sp>
      <p:sp>
        <p:nvSpPr>
          <p:cNvPr id="157" name="Text Box 98"/>
          <p:cNvSpPr txBox="1">
            <a:spLocks noChangeArrowheads="1"/>
          </p:cNvSpPr>
          <p:nvPr/>
        </p:nvSpPr>
        <p:spPr bwMode="auto">
          <a:xfrm>
            <a:off x="1403353" y="23628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2</a:t>
            </a:r>
          </a:p>
        </p:txBody>
      </p:sp>
      <p:sp>
        <p:nvSpPr>
          <p:cNvPr id="158" name="Line 99"/>
          <p:cNvSpPr>
            <a:spLocks noChangeShapeType="1"/>
          </p:cNvSpPr>
          <p:nvPr/>
        </p:nvSpPr>
        <p:spPr bwMode="auto">
          <a:xfrm flipV="1">
            <a:off x="1727203" y="1680213"/>
            <a:ext cx="0" cy="5032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59" name="Line 100"/>
          <p:cNvSpPr>
            <a:spLocks noChangeShapeType="1"/>
          </p:cNvSpPr>
          <p:nvPr/>
        </p:nvSpPr>
        <p:spPr bwMode="auto">
          <a:xfrm>
            <a:off x="1727203" y="167862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0" name="Line 101"/>
          <p:cNvSpPr>
            <a:spLocks noChangeShapeType="1"/>
          </p:cNvSpPr>
          <p:nvPr/>
        </p:nvSpPr>
        <p:spPr bwMode="auto">
          <a:xfrm flipV="1">
            <a:off x="1724028" y="2802575"/>
            <a:ext cx="0" cy="509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1" name="Oval 102"/>
          <p:cNvSpPr>
            <a:spLocks noChangeArrowheads="1"/>
          </p:cNvSpPr>
          <p:nvPr/>
        </p:nvSpPr>
        <p:spPr bwMode="auto">
          <a:xfrm>
            <a:off x="2651128" y="163417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2" name="Oval 103"/>
          <p:cNvSpPr>
            <a:spLocks noChangeArrowheads="1"/>
          </p:cNvSpPr>
          <p:nvPr/>
        </p:nvSpPr>
        <p:spPr bwMode="auto">
          <a:xfrm>
            <a:off x="2682878" y="3266125"/>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3" name="Line 104"/>
          <p:cNvSpPr>
            <a:spLocks noChangeShapeType="1"/>
          </p:cNvSpPr>
          <p:nvPr/>
        </p:nvSpPr>
        <p:spPr bwMode="auto">
          <a:xfrm>
            <a:off x="1724028" y="3310575"/>
            <a:ext cx="9620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64" name="Text Box 105"/>
          <p:cNvSpPr txBox="1">
            <a:spLocks noChangeArrowheads="1"/>
          </p:cNvSpPr>
          <p:nvPr/>
        </p:nvSpPr>
        <p:spPr bwMode="auto">
          <a:xfrm>
            <a:off x="2335216" y="3077213"/>
            <a:ext cx="296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5" name="Text Box 106"/>
          <p:cNvSpPr txBox="1">
            <a:spLocks noChangeArrowheads="1"/>
          </p:cNvSpPr>
          <p:nvPr/>
        </p:nvSpPr>
        <p:spPr bwMode="auto">
          <a:xfrm>
            <a:off x="885828" y="2596991"/>
            <a:ext cx="35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dirty="0">
                <a:ln>
                  <a:noFill/>
                </a:ln>
                <a:solidFill>
                  <a:srgbClr val="000000"/>
                </a:solidFill>
                <a:effectLst/>
                <a:uLnTx/>
                <a:uFillTx/>
                <a:latin typeface="Arial" pitchFamily="34" charset="0"/>
                <a:ea typeface="ＭＳ Ｐゴシック" pitchFamily="34" charset="-128"/>
              </a:rPr>
              <a:t>I/Q</a:t>
            </a:r>
          </a:p>
        </p:txBody>
      </p:sp>
      <p:sp>
        <p:nvSpPr>
          <p:cNvPr id="166" name="Text Box 107"/>
          <p:cNvSpPr txBox="1">
            <a:spLocks noChangeArrowheads="1"/>
          </p:cNvSpPr>
          <p:nvPr/>
        </p:nvSpPr>
        <p:spPr bwMode="auto">
          <a:xfrm>
            <a:off x="2351091" y="1705613"/>
            <a:ext cx="328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L+</a:t>
            </a:r>
          </a:p>
        </p:txBody>
      </p:sp>
      <p:sp>
        <p:nvSpPr>
          <p:cNvPr id="167" name="Line 110"/>
          <p:cNvSpPr>
            <a:spLocks noChangeShapeType="1"/>
          </p:cNvSpPr>
          <p:nvPr/>
        </p:nvSpPr>
        <p:spPr bwMode="auto">
          <a:xfrm>
            <a:off x="5162800" y="1929450"/>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68" name="Line 111"/>
          <p:cNvSpPr>
            <a:spLocks noChangeShapeType="1"/>
          </p:cNvSpPr>
          <p:nvPr/>
        </p:nvSpPr>
        <p:spPr bwMode="auto">
          <a:xfrm>
            <a:off x="5162799" y="2197737"/>
            <a:ext cx="110832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grpSp>
        <p:nvGrpSpPr>
          <p:cNvPr id="169" name="Group 112"/>
          <p:cNvGrpSpPr>
            <a:grpSpLocks/>
          </p:cNvGrpSpPr>
          <p:nvPr/>
        </p:nvGrpSpPr>
        <p:grpSpPr bwMode="auto">
          <a:xfrm>
            <a:off x="4310066" y="2950213"/>
            <a:ext cx="1425575" cy="231775"/>
            <a:chOff x="2493" y="2197"/>
            <a:chExt cx="1332" cy="146"/>
          </a:xfrm>
        </p:grpSpPr>
        <p:sp>
          <p:nvSpPr>
            <p:cNvPr id="170" name="Line 113"/>
            <p:cNvSpPr>
              <a:spLocks noChangeShapeType="1"/>
            </p:cNvSpPr>
            <p:nvPr/>
          </p:nvSpPr>
          <p:spPr bwMode="auto">
            <a:xfrm>
              <a:off x="2493" y="2199"/>
              <a:ext cx="23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1" name="Line 114"/>
            <p:cNvSpPr>
              <a:spLocks noChangeShapeType="1"/>
            </p:cNvSpPr>
            <p:nvPr/>
          </p:nvSpPr>
          <p:spPr bwMode="auto">
            <a:xfrm>
              <a:off x="2727" y="2199"/>
              <a:ext cx="0" cy="141"/>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2" name="Line 115"/>
            <p:cNvSpPr>
              <a:spLocks noChangeShapeType="1"/>
            </p:cNvSpPr>
            <p:nvPr/>
          </p:nvSpPr>
          <p:spPr bwMode="auto">
            <a:xfrm>
              <a:off x="2727" y="2342"/>
              <a:ext cx="9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3" name="Line 116"/>
            <p:cNvSpPr>
              <a:spLocks noChangeShapeType="1"/>
            </p:cNvSpPr>
            <p:nvPr/>
          </p:nvSpPr>
          <p:spPr bwMode="auto">
            <a:xfrm flipV="1">
              <a:off x="2819" y="2198"/>
              <a:ext cx="0" cy="144"/>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4" name="Line 117"/>
            <p:cNvSpPr>
              <a:spLocks noChangeShapeType="1"/>
            </p:cNvSpPr>
            <p:nvPr/>
          </p:nvSpPr>
          <p:spPr bwMode="auto">
            <a:xfrm>
              <a:off x="2819" y="2198"/>
              <a:ext cx="22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5" name="Line 118"/>
            <p:cNvSpPr>
              <a:spLocks noChangeShapeType="1"/>
            </p:cNvSpPr>
            <p:nvPr/>
          </p:nvSpPr>
          <p:spPr bwMode="auto">
            <a:xfrm>
              <a:off x="304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6" name="Line 119"/>
            <p:cNvSpPr>
              <a:spLocks noChangeShapeType="1"/>
            </p:cNvSpPr>
            <p:nvPr/>
          </p:nvSpPr>
          <p:spPr bwMode="auto">
            <a:xfrm>
              <a:off x="3042" y="2343"/>
              <a:ext cx="99"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7" name="Line 120"/>
            <p:cNvSpPr>
              <a:spLocks noChangeShapeType="1"/>
            </p:cNvSpPr>
            <p:nvPr/>
          </p:nvSpPr>
          <p:spPr bwMode="auto">
            <a:xfrm flipV="1">
              <a:off x="3146"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8" name="Line 121"/>
            <p:cNvSpPr>
              <a:spLocks noChangeShapeType="1"/>
            </p:cNvSpPr>
            <p:nvPr/>
          </p:nvSpPr>
          <p:spPr bwMode="auto">
            <a:xfrm>
              <a:off x="3144" y="2197"/>
              <a:ext cx="11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9" name="Line 122"/>
            <p:cNvSpPr>
              <a:spLocks noChangeShapeType="1"/>
            </p:cNvSpPr>
            <p:nvPr/>
          </p:nvSpPr>
          <p:spPr bwMode="auto">
            <a:xfrm>
              <a:off x="3254"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0" name="Line 123"/>
            <p:cNvSpPr>
              <a:spLocks noChangeShapeType="1"/>
            </p:cNvSpPr>
            <p:nvPr/>
          </p:nvSpPr>
          <p:spPr bwMode="auto">
            <a:xfrm>
              <a:off x="3254" y="2343"/>
              <a:ext cx="115"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1" name="Line 124"/>
            <p:cNvSpPr>
              <a:spLocks noChangeShapeType="1"/>
            </p:cNvSpPr>
            <p:nvPr/>
          </p:nvSpPr>
          <p:spPr bwMode="auto">
            <a:xfrm flipV="1">
              <a:off x="3371" y="2197"/>
              <a:ext cx="0"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2" name="Line 125"/>
            <p:cNvSpPr>
              <a:spLocks noChangeShapeType="1"/>
            </p:cNvSpPr>
            <p:nvPr/>
          </p:nvSpPr>
          <p:spPr bwMode="auto">
            <a:xfrm>
              <a:off x="3372" y="2197"/>
              <a:ext cx="107"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3" name="Line 126"/>
            <p:cNvSpPr>
              <a:spLocks noChangeShapeType="1"/>
            </p:cNvSpPr>
            <p:nvPr/>
          </p:nvSpPr>
          <p:spPr bwMode="auto">
            <a:xfrm flipH="1">
              <a:off x="3479"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4" name="Line 127"/>
            <p:cNvSpPr>
              <a:spLocks noChangeShapeType="1"/>
            </p:cNvSpPr>
            <p:nvPr/>
          </p:nvSpPr>
          <p:spPr bwMode="auto">
            <a:xfrm>
              <a:off x="3482" y="2343"/>
              <a:ext cx="112"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5" name="Line 128"/>
            <p:cNvSpPr>
              <a:spLocks noChangeShapeType="1"/>
            </p:cNvSpPr>
            <p:nvPr/>
          </p:nvSpPr>
          <p:spPr bwMode="auto">
            <a:xfrm flipV="1">
              <a:off x="3597" y="2197"/>
              <a:ext cx="1" cy="1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6" name="Line 129"/>
            <p:cNvSpPr>
              <a:spLocks noChangeShapeType="1"/>
            </p:cNvSpPr>
            <p:nvPr/>
          </p:nvSpPr>
          <p:spPr bwMode="auto">
            <a:xfrm>
              <a:off x="3599" y="2197"/>
              <a:ext cx="226"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187" name="Freeform 130"/>
          <p:cNvSpPr>
            <a:spLocks/>
          </p:cNvSpPr>
          <p:nvPr/>
        </p:nvSpPr>
        <p:spPr bwMode="auto">
          <a:xfrm>
            <a:off x="3851900" y="2135825"/>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88" name="Rectangle 131"/>
          <p:cNvSpPr>
            <a:spLocks noChangeArrowheads="1"/>
          </p:cNvSpPr>
          <p:nvPr/>
        </p:nvSpPr>
        <p:spPr bwMode="auto">
          <a:xfrm>
            <a:off x="3508378" y="2185038"/>
            <a:ext cx="343522"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9" name="Rectangle 132"/>
          <p:cNvSpPr>
            <a:spLocks noChangeArrowheads="1"/>
          </p:cNvSpPr>
          <p:nvPr/>
        </p:nvSpPr>
        <p:spPr bwMode="auto">
          <a:xfrm>
            <a:off x="3508378" y="2661288"/>
            <a:ext cx="343522" cy="128587"/>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0" name="Freeform 133"/>
          <p:cNvSpPr>
            <a:spLocks/>
          </p:cNvSpPr>
          <p:nvPr/>
        </p:nvSpPr>
        <p:spPr bwMode="auto">
          <a:xfrm>
            <a:off x="2890841" y="2405700"/>
            <a:ext cx="617537" cy="395288"/>
          </a:xfrm>
          <a:custGeom>
            <a:avLst/>
            <a:gdLst>
              <a:gd name="T0" fmla="*/ 2147483647 w 179"/>
              <a:gd name="T1" fmla="*/ 2147483647 h 105"/>
              <a:gd name="T2" fmla="*/ 2147483647 w 179"/>
              <a:gd name="T3" fmla="*/ 2147483647 h 105"/>
              <a:gd name="T4" fmla="*/ 2147483647 w 179"/>
              <a:gd name="T5" fmla="*/ 2147483647 h 105"/>
              <a:gd name="T6" fmla="*/ 0 w 179"/>
              <a:gd name="T7" fmla="*/ 2147483647 h 105"/>
              <a:gd name="T8" fmla="*/ 0 w 179"/>
              <a:gd name="T9" fmla="*/ 0 h 105"/>
              <a:gd name="T10" fmla="*/ 2147483647 w 179"/>
              <a:gd name="T11" fmla="*/ 2147483647 h 105"/>
              <a:gd name="T12" fmla="*/ 2147483647 w 179"/>
              <a:gd name="T13" fmla="*/ 2147483647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05">
                <a:moveTo>
                  <a:pt x="179" y="67"/>
                </a:moveTo>
                <a:cubicBezTo>
                  <a:pt x="179" y="80"/>
                  <a:pt x="179" y="88"/>
                  <a:pt x="179" y="101"/>
                </a:cubicBezTo>
                <a:cubicBezTo>
                  <a:pt x="119" y="105"/>
                  <a:pt x="89" y="83"/>
                  <a:pt x="42" y="48"/>
                </a:cubicBezTo>
                <a:cubicBezTo>
                  <a:pt x="30" y="39"/>
                  <a:pt x="14" y="42"/>
                  <a:pt x="0" y="42"/>
                </a:cubicBezTo>
                <a:lnTo>
                  <a:pt x="0" y="0"/>
                </a:lnTo>
                <a:cubicBezTo>
                  <a:pt x="24" y="1"/>
                  <a:pt x="24" y="1"/>
                  <a:pt x="44" y="9"/>
                </a:cubicBezTo>
                <a:cubicBezTo>
                  <a:pt x="85" y="25"/>
                  <a:pt x="107" y="68"/>
                  <a:pt x="179" y="67"/>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1" name="Rectangle 134"/>
          <p:cNvSpPr>
            <a:spLocks noChangeArrowheads="1"/>
          </p:cNvSpPr>
          <p:nvPr/>
        </p:nvSpPr>
        <p:spPr bwMode="auto">
          <a:xfrm>
            <a:off x="2832103" y="2408875"/>
            <a:ext cx="257175" cy="155575"/>
          </a:xfrm>
          <a:prstGeom prst="rect">
            <a:avLst/>
          </a:prstGeom>
          <a:solidFill>
            <a:srgbClr val="3D8F9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2" name="Freeform 135"/>
          <p:cNvSpPr>
            <a:spLocks/>
          </p:cNvSpPr>
          <p:nvPr/>
        </p:nvSpPr>
        <p:spPr bwMode="auto">
          <a:xfrm>
            <a:off x="2962278" y="2170750"/>
            <a:ext cx="547688" cy="393700"/>
          </a:xfrm>
          <a:custGeom>
            <a:avLst/>
            <a:gdLst>
              <a:gd name="T0" fmla="*/ 2147483647 w 178"/>
              <a:gd name="T1" fmla="*/ 2147483647 h 104"/>
              <a:gd name="T2" fmla="*/ 2147483647 w 178"/>
              <a:gd name="T3" fmla="*/ 2147483647 h 104"/>
              <a:gd name="T4" fmla="*/ 2147483647 w 178"/>
              <a:gd name="T5" fmla="*/ 2147483647 h 104"/>
              <a:gd name="T6" fmla="*/ 0 w 178"/>
              <a:gd name="T7" fmla="*/ 2147483647 h 104"/>
              <a:gd name="T8" fmla="*/ 0 w 178"/>
              <a:gd name="T9" fmla="*/ 2147483647 h 104"/>
              <a:gd name="T10" fmla="*/ 2147483647 w 178"/>
              <a:gd name="T11" fmla="*/ 2147483647 h 104"/>
              <a:gd name="T12" fmla="*/ 2147483647 w 178"/>
              <a:gd name="T13" fmla="*/ 2147483647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04">
                <a:moveTo>
                  <a:pt x="178" y="38"/>
                </a:moveTo>
                <a:cubicBezTo>
                  <a:pt x="178" y="25"/>
                  <a:pt x="178" y="17"/>
                  <a:pt x="178" y="3"/>
                </a:cubicBezTo>
                <a:cubicBezTo>
                  <a:pt x="118" y="0"/>
                  <a:pt x="89" y="22"/>
                  <a:pt x="41" y="57"/>
                </a:cubicBezTo>
                <a:cubicBezTo>
                  <a:pt x="30" y="65"/>
                  <a:pt x="13" y="63"/>
                  <a:pt x="0" y="63"/>
                </a:cubicBezTo>
                <a:lnTo>
                  <a:pt x="0" y="104"/>
                </a:lnTo>
                <a:cubicBezTo>
                  <a:pt x="23" y="104"/>
                  <a:pt x="24" y="104"/>
                  <a:pt x="43" y="96"/>
                </a:cubicBezTo>
                <a:cubicBezTo>
                  <a:pt x="85" y="79"/>
                  <a:pt x="106" y="37"/>
                  <a:pt x="178" y="38"/>
                </a:cubicBez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3" name="Freeform 136"/>
          <p:cNvSpPr>
            <a:spLocks/>
          </p:cNvSpPr>
          <p:nvPr/>
        </p:nvSpPr>
        <p:spPr bwMode="auto">
          <a:xfrm>
            <a:off x="3851920" y="2608900"/>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194" name="Text Box 137"/>
          <p:cNvSpPr txBox="1">
            <a:spLocks noChangeArrowheads="1"/>
          </p:cNvSpPr>
          <p:nvPr/>
        </p:nvSpPr>
        <p:spPr bwMode="auto">
          <a:xfrm>
            <a:off x="3221850" y="2126300"/>
            <a:ext cx="8771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rPr>
              <a:t>IOL-</a:t>
            </a: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OSSDe</a:t>
            </a:r>
            <a:endPar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195" name="Text Box 138"/>
          <p:cNvSpPr txBox="1">
            <a:spLocks noChangeArrowheads="1"/>
          </p:cNvSpPr>
          <p:nvPr/>
        </p:nvSpPr>
        <p:spPr bwMode="auto">
          <a:xfrm>
            <a:off x="3431854" y="2602550"/>
            <a:ext cx="510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COMx</a:t>
            </a:r>
            <a:endParaRPr kumimoji="0" lang="en-US"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196" name="Oval 139"/>
          <p:cNvSpPr>
            <a:spLocks noChangeArrowheads="1"/>
          </p:cNvSpPr>
          <p:nvPr/>
        </p:nvSpPr>
        <p:spPr bwMode="auto">
          <a:xfrm>
            <a:off x="1997078" y="2450150"/>
            <a:ext cx="88900" cy="88900"/>
          </a:xfrm>
          <a:prstGeom prst="ellipse">
            <a:avLst/>
          </a:prstGeom>
          <a:solidFill>
            <a:srgbClr val="00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7" name="Oval 140"/>
          <p:cNvSpPr>
            <a:spLocks noChangeArrowheads="1"/>
          </p:cNvSpPr>
          <p:nvPr/>
        </p:nvSpPr>
        <p:spPr bwMode="auto">
          <a:xfrm>
            <a:off x="2838453" y="245015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8" name="Line 141"/>
          <p:cNvSpPr>
            <a:spLocks noChangeShapeType="1"/>
          </p:cNvSpPr>
          <p:nvPr/>
        </p:nvSpPr>
        <p:spPr bwMode="auto">
          <a:xfrm>
            <a:off x="2017716" y="2494600"/>
            <a:ext cx="81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9" name="Text Box 142"/>
          <p:cNvSpPr txBox="1">
            <a:spLocks noChangeArrowheads="1"/>
          </p:cNvSpPr>
          <p:nvPr/>
        </p:nvSpPr>
        <p:spPr bwMode="auto">
          <a:xfrm>
            <a:off x="4144966" y="2594613"/>
            <a:ext cx="1659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rPr>
              <a:t>4,8 / 38,4 / 230,4 kbit/s</a:t>
            </a:r>
            <a:endParaRPr kumimoji="0" lang="en-US"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00" name="Line 187"/>
          <p:cNvSpPr>
            <a:spLocks noChangeShapeType="1"/>
          </p:cNvSpPr>
          <p:nvPr/>
        </p:nvSpPr>
        <p:spPr bwMode="auto">
          <a:xfrm flipH="1">
            <a:off x="1060453" y="2497775"/>
            <a:ext cx="3714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1" name="Oval 188"/>
          <p:cNvSpPr>
            <a:spLocks noChangeArrowheads="1"/>
          </p:cNvSpPr>
          <p:nvPr/>
        </p:nvSpPr>
        <p:spPr bwMode="auto">
          <a:xfrm>
            <a:off x="1006478" y="2456500"/>
            <a:ext cx="88900" cy="88900"/>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2" name="Text Box 192"/>
          <p:cNvSpPr txBox="1">
            <a:spLocks noChangeArrowheads="1"/>
          </p:cNvSpPr>
          <p:nvPr/>
        </p:nvSpPr>
        <p:spPr bwMode="auto">
          <a:xfrm>
            <a:off x="2309816" y="2251713"/>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rPr>
              <a:t>C/Q</a:t>
            </a:r>
          </a:p>
        </p:txBody>
      </p:sp>
      <p:sp>
        <p:nvSpPr>
          <p:cNvPr id="203" name="Text Box 193"/>
          <p:cNvSpPr txBox="1">
            <a:spLocks noChangeArrowheads="1"/>
          </p:cNvSpPr>
          <p:nvPr/>
        </p:nvSpPr>
        <p:spPr bwMode="auto">
          <a:xfrm>
            <a:off x="7452400" y="1475497"/>
            <a:ext cx="1330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IOL-</a:t>
            </a:r>
            <a:r>
              <a:rPr kumimoji="0" lang="de-DE" altLang="de-DE" sz="1200" b="0" i="0" u="none" strike="noStrike" kern="0" cap="none" spc="0" normalizeH="0" baseline="0" noProof="0" dirty="0" err="1">
                <a:ln>
                  <a:noFill/>
                </a:ln>
                <a:solidFill>
                  <a:srgbClr val="000000"/>
                </a:solidFill>
                <a:effectLst/>
                <a:uLnTx/>
                <a:uFillTx/>
                <a:latin typeface="+mn-lt"/>
                <a:ea typeface="ＭＳ Ｐゴシック" pitchFamily="34" charset="-128"/>
              </a:rPr>
              <a:t>OSSDe</a:t>
            </a: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 </a:t>
            </a:r>
            <a:b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br>
            <a:r>
              <a:rPr kumimoji="0" lang="de-DE" altLang="de-DE" sz="1200" b="0" i="0" u="none" strike="noStrike" kern="0" cap="none" spc="0" normalizeH="0" baseline="0" noProof="0" dirty="0" err="1">
                <a:ln>
                  <a:noFill/>
                </a:ln>
                <a:solidFill>
                  <a:srgbClr val="000000"/>
                </a:solidFill>
                <a:effectLst/>
                <a:uLnTx/>
                <a:uFillTx/>
                <a:latin typeface="+mn-lt"/>
                <a:ea typeface="ＭＳ Ｐゴシック" pitchFamily="34" charset="-128"/>
              </a:rPr>
              <a:t>Equivalent</a:t>
            </a: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 </a:t>
            </a:r>
            <a:r>
              <a:rPr kumimoji="0" lang="de-DE" altLang="de-DE" sz="1200" b="0" i="0" u="none" strike="noStrike" kern="0" cap="none" spc="0" normalizeH="0" baseline="0" noProof="0" dirty="0" err="1">
                <a:ln>
                  <a:noFill/>
                </a:ln>
                <a:solidFill>
                  <a:srgbClr val="000000"/>
                </a:solidFill>
                <a:effectLst/>
                <a:uLnTx/>
                <a:uFillTx/>
                <a:latin typeface="+mn-lt"/>
                <a:ea typeface="ＭＳ Ｐゴシック" pitchFamily="34" charset="-128"/>
              </a:rPr>
              <a:t>signals</a:t>
            </a:r>
            <a:r>
              <a:rPr kumimoji="0" lang="de-DE" altLang="de-DE" sz="1200" b="0" i="0" u="none" strike="noStrike" kern="0" cap="none" spc="0" normalizeH="0" baseline="0" noProof="0" dirty="0">
                <a:ln>
                  <a:noFill/>
                </a:ln>
                <a:solidFill>
                  <a:srgbClr val="000000"/>
                </a:solidFill>
                <a:effectLst/>
                <a:uLnTx/>
                <a:uFillTx/>
                <a:latin typeface="+mn-lt"/>
                <a:ea typeface="ＭＳ Ｐゴシック" pitchFamily="34" charset="-128"/>
              </a:rPr>
              <a:t> </a:t>
            </a:r>
            <a:endParaRPr kumimoji="0" lang="en-US" altLang="de-DE" sz="1200" b="0" i="0" u="none" strike="noStrike" kern="0" cap="none" spc="0" normalizeH="0" baseline="0" noProof="0" dirty="0">
              <a:ln>
                <a:noFill/>
              </a:ln>
              <a:solidFill>
                <a:srgbClr val="000000"/>
              </a:solidFill>
              <a:effectLst/>
              <a:uLnTx/>
              <a:uFillTx/>
              <a:latin typeface="+mn-lt"/>
              <a:ea typeface="ＭＳ Ｐゴシック" pitchFamily="34" charset="-128"/>
            </a:endParaRPr>
          </a:p>
        </p:txBody>
      </p:sp>
      <p:sp>
        <p:nvSpPr>
          <p:cNvPr id="204" name="Line 198"/>
          <p:cNvSpPr>
            <a:spLocks noChangeShapeType="1"/>
          </p:cNvSpPr>
          <p:nvPr/>
        </p:nvSpPr>
        <p:spPr bwMode="auto">
          <a:xfrm>
            <a:off x="5162800" y="1155815"/>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05" name="Line 199"/>
          <p:cNvSpPr>
            <a:spLocks noChangeShapeType="1"/>
          </p:cNvSpPr>
          <p:nvPr/>
        </p:nvSpPr>
        <p:spPr bwMode="auto">
          <a:xfrm>
            <a:off x="5162799" y="1428865"/>
            <a:ext cx="1104653"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06" name="TextBox 205"/>
          <p:cNvSpPr txBox="1"/>
          <p:nvPr/>
        </p:nvSpPr>
        <p:spPr>
          <a:xfrm>
            <a:off x="977557" y="3952521"/>
            <a:ext cx="1280992"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AIDA </a:t>
            </a:r>
            <a:r>
              <a:rPr lang="de-DE" sz="1200" dirty="0" err="1">
                <a:ea typeface="ＭＳ Ｐゴシック" pitchFamily="34" charset="-128"/>
              </a:rPr>
              <a:t>compatible</a:t>
            </a:r>
            <a:r>
              <a:rPr lang="de-DE" sz="1200" dirty="0">
                <a:ea typeface="ＭＳ Ｐゴシック" pitchFamily="34" charset="-128"/>
              </a:rPr>
              <a:t>!</a:t>
            </a:r>
          </a:p>
        </p:txBody>
      </p:sp>
      <p:sp>
        <p:nvSpPr>
          <p:cNvPr id="207" name="Freeform 130"/>
          <p:cNvSpPr>
            <a:spLocks/>
          </p:cNvSpPr>
          <p:nvPr/>
        </p:nvSpPr>
        <p:spPr bwMode="auto">
          <a:xfrm>
            <a:off x="3851900" y="1155815"/>
            <a:ext cx="241300" cy="231775"/>
          </a:xfrm>
          <a:custGeom>
            <a:avLst/>
            <a:gdLst>
              <a:gd name="T0" fmla="*/ 2147483647 w 64"/>
              <a:gd name="T1" fmla="*/ 2147483647 h 57"/>
              <a:gd name="T2" fmla="*/ 2147483647 w 64"/>
              <a:gd name="T3" fmla="*/ 2147483647 h 57"/>
              <a:gd name="T4" fmla="*/ 0 w 64"/>
              <a:gd name="T5" fmla="*/ 2147483647 h 57"/>
              <a:gd name="T6" fmla="*/ 0 w 64"/>
              <a:gd name="T7" fmla="*/ 2147483647 h 57"/>
              <a:gd name="T8" fmla="*/ 0 w 64"/>
              <a:gd name="T9" fmla="*/ 0 h 57"/>
              <a:gd name="T10" fmla="*/ 2147483647 w 64"/>
              <a:gd name="T11" fmla="*/ 2147483647 h 57"/>
              <a:gd name="T12" fmla="*/ 2147483647 w 64"/>
              <a:gd name="T13" fmla="*/ 214748364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57">
                <a:moveTo>
                  <a:pt x="64" y="29"/>
                </a:moveTo>
                <a:lnTo>
                  <a:pt x="32" y="43"/>
                </a:lnTo>
                <a:lnTo>
                  <a:pt x="0" y="57"/>
                </a:lnTo>
                <a:lnTo>
                  <a:pt x="0" y="29"/>
                </a:lnTo>
                <a:lnTo>
                  <a:pt x="0" y="0"/>
                </a:lnTo>
                <a:lnTo>
                  <a:pt x="32" y="14"/>
                </a:lnTo>
                <a:lnTo>
                  <a:pt x="64" y="29"/>
                </a:lnTo>
                <a:close/>
              </a:path>
            </a:pathLst>
          </a:custGeom>
          <a:solidFill>
            <a:srgbClr val="3D8F93"/>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08" name="Rectangle 131"/>
          <p:cNvSpPr>
            <a:spLocks noChangeArrowheads="1"/>
          </p:cNvSpPr>
          <p:nvPr/>
        </p:nvSpPr>
        <p:spPr bwMode="auto">
          <a:xfrm>
            <a:off x="1050927" y="1205028"/>
            <a:ext cx="2800973" cy="130175"/>
          </a:xfrm>
          <a:prstGeom prst="rect">
            <a:avLst/>
          </a:prstGeom>
          <a:solidFill>
            <a:srgbClr val="3D8F9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9" name="Text Box 137"/>
          <p:cNvSpPr txBox="1">
            <a:spLocks noChangeArrowheads="1"/>
          </p:cNvSpPr>
          <p:nvPr/>
        </p:nvSpPr>
        <p:spPr bwMode="auto">
          <a:xfrm>
            <a:off x="3221850" y="1155399"/>
            <a:ext cx="8771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squar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rPr>
              <a:t>IOL-</a:t>
            </a:r>
            <a:r>
              <a:rPr kumimoji="0" lang="de-DE" altLang="de-DE" sz="1000" b="1" i="0" u="none" strike="noStrike" kern="0" cap="none" spc="0" normalizeH="0" baseline="0" noProof="0" dirty="0" err="1">
                <a:ln>
                  <a:noFill/>
                </a:ln>
                <a:solidFill>
                  <a:srgbClr val="FFFFFF"/>
                </a:solidFill>
                <a:effectLst/>
                <a:uLnTx/>
                <a:uFillTx/>
                <a:latin typeface="+mn-lt"/>
                <a:ea typeface="ＭＳ Ｐゴシック" pitchFamily="34" charset="-128"/>
              </a:rPr>
              <a:t>OSSDe</a:t>
            </a:r>
            <a:endParaRPr kumimoji="0" lang="de-DE" altLang="de-DE" sz="1000" b="1" i="0" u="none" strike="noStrike" kern="0" cap="none" spc="0" normalizeH="0" baseline="0" noProof="0" dirty="0">
              <a:ln>
                <a:noFill/>
              </a:ln>
              <a:solidFill>
                <a:srgbClr val="FFFFFF"/>
              </a:solidFill>
              <a:effectLst/>
              <a:uLnTx/>
              <a:uFillTx/>
              <a:latin typeface="+mn-lt"/>
              <a:ea typeface="ＭＳ Ｐゴシック" pitchFamily="34" charset="-128"/>
            </a:endParaRPr>
          </a:p>
        </p:txBody>
      </p:sp>
      <p:sp>
        <p:nvSpPr>
          <p:cNvPr id="210" name="Right Brace 209"/>
          <p:cNvSpPr/>
          <p:nvPr/>
        </p:nvSpPr>
        <p:spPr>
          <a:xfrm>
            <a:off x="7299849" y="1104552"/>
            <a:ext cx="177798" cy="1210661"/>
          </a:xfrm>
          <a:prstGeom prst="rightBrace">
            <a:avLst>
              <a:gd name="adj1" fmla="val 404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Right Brace 210"/>
          <p:cNvSpPr/>
          <p:nvPr/>
        </p:nvSpPr>
        <p:spPr>
          <a:xfrm>
            <a:off x="5870578" y="2661288"/>
            <a:ext cx="177798" cy="617774"/>
          </a:xfrm>
          <a:prstGeom prst="rightBrace">
            <a:avLst>
              <a:gd name="adj1" fmla="val 404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TextBox 211"/>
          <p:cNvSpPr txBox="1"/>
          <p:nvPr/>
        </p:nvSpPr>
        <p:spPr>
          <a:xfrm>
            <a:off x="3592514" y="3952521"/>
            <a:ext cx="5190700" cy="646331"/>
          </a:xfrm>
          <a:prstGeom prst="rect">
            <a:avLst/>
          </a:prstGeom>
          <a:noFill/>
        </p:spPr>
        <p:txBody>
          <a:bodyPr wrap="square" rtlCol="0">
            <a:spAutoFit/>
          </a:bodyPr>
          <a:lstStyle/>
          <a:p>
            <a:pPr defTabSz="914400" fontAlgn="base">
              <a:spcBef>
                <a:spcPct val="0"/>
              </a:spcBef>
              <a:spcAft>
                <a:spcPct val="0"/>
              </a:spcAft>
            </a:pPr>
            <a:r>
              <a:rPr lang="de-DE" sz="1200" dirty="0">
                <a:ea typeface="ＭＳ Ｐゴシック" pitchFamily="34" charset="-128"/>
              </a:rPr>
              <a:t>OSSD:    Output </a:t>
            </a:r>
            <a:r>
              <a:rPr lang="de-DE" sz="1200" dirty="0" err="1">
                <a:ea typeface="ＭＳ Ｐゴシック" pitchFamily="34" charset="-128"/>
              </a:rPr>
              <a:t>Switching</a:t>
            </a:r>
            <a:r>
              <a:rPr lang="de-DE" sz="1200" dirty="0">
                <a:ea typeface="ＭＳ Ｐゴシック" pitchFamily="34" charset="-128"/>
              </a:rPr>
              <a:t> </a:t>
            </a:r>
            <a:r>
              <a:rPr lang="de-DE" sz="1200" dirty="0" err="1">
                <a:ea typeface="ＭＳ Ｐゴシック" pitchFamily="34" charset="-128"/>
              </a:rPr>
              <a:t>Sensing</a:t>
            </a:r>
            <a:r>
              <a:rPr lang="de-DE" sz="1200" dirty="0">
                <a:ea typeface="ＭＳ Ｐゴシック" pitchFamily="34" charset="-128"/>
              </a:rPr>
              <a:t> Devices (Solid </a:t>
            </a:r>
            <a:r>
              <a:rPr lang="de-DE" sz="1200" dirty="0" err="1">
                <a:ea typeface="ＭＳ Ｐゴシック" pitchFamily="34" charset="-128"/>
              </a:rPr>
              <a:t>state</a:t>
            </a:r>
            <a:r>
              <a:rPr lang="de-DE" sz="1200" dirty="0">
                <a:ea typeface="ＭＳ Ｐゴシック" pitchFamily="34" charset="-128"/>
              </a:rPr>
              <a:t> </a:t>
            </a:r>
            <a:r>
              <a:rPr lang="de-DE" sz="1200" dirty="0" err="1">
                <a:ea typeface="ＭＳ Ｐゴシック" pitchFamily="34" charset="-128"/>
              </a:rPr>
              <a:t>outputs</a:t>
            </a:r>
            <a:r>
              <a:rPr lang="de-DE" sz="1200" dirty="0">
                <a:ea typeface="ＭＳ Ｐゴシック" pitchFamily="34" charset="-128"/>
              </a:rPr>
              <a:t>)</a:t>
            </a:r>
          </a:p>
          <a:p>
            <a:pPr defTabSz="914400" fontAlgn="base">
              <a:spcBef>
                <a:spcPct val="0"/>
              </a:spcBef>
              <a:spcAft>
                <a:spcPct val="0"/>
              </a:spcAft>
            </a:pPr>
            <a:r>
              <a:rPr lang="de-DE" sz="1200" dirty="0" err="1">
                <a:ea typeface="ＭＳ Ｐゴシック" pitchFamily="34" charset="-128"/>
              </a:rPr>
              <a:t>OSSDe</a:t>
            </a:r>
            <a:r>
              <a:rPr lang="de-DE" sz="1200" dirty="0">
                <a:ea typeface="ＭＳ Ｐゴシック" pitchFamily="34" charset="-128"/>
              </a:rPr>
              <a:t>:  = OSSD </a:t>
            </a:r>
            <a:r>
              <a:rPr lang="de-DE" sz="1200" dirty="0" err="1">
                <a:ea typeface="ＭＳ Ｐゴシック" pitchFamily="34" charset="-128"/>
              </a:rPr>
              <a:t>with</a:t>
            </a:r>
            <a:r>
              <a:rPr lang="de-DE" sz="1200" dirty="0">
                <a:ea typeface="ＭＳ Ｐゴシック" pitchFamily="34" charset="-128"/>
              </a:rPr>
              <a:t> </a:t>
            </a:r>
            <a:r>
              <a:rPr lang="de-DE" sz="1200" dirty="0" err="1">
                <a:ea typeface="ＭＳ Ｐゴシック" pitchFamily="34" charset="-128"/>
              </a:rPr>
              <a:t>equivalent</a:t>
            </a:r>
            <a:r>
              <a:rPr lang="de-DE" sz="1200" dirty="0">
                <a:ea typeface="ＭＳ Ｐゴシック" pitchFamily="34" charset="-128"/>
              </a:rPr>
              <a:t> </a:t>
            </a:r>
            <a:r>
              <a:rPr lang="de-DE" sz="1200" dirty="0" err="1">
                <a:ea typeface="ＭＳ Ｐゴシック" pitchFamily="34" charset="-128"/>
              </a:rPr>
              <a:t>switching</a:t>
            </a:r>
            <a:r>
              <a:rPr lang="de-DE" sz="1200" dirty="0">
                <a:ea typeface="ＭＳ Ｐゴシック" pitchFamily="34" charset="-128"/>
              </a:rPr>
              <a:t> </a:t>
            </a:r>
            <a:r>
              <a:rPr lang="de-DE" sz="1200" dirty="0" err="1">
                <a:ea typeface="ＭＳ Ｐゴシック" pitchFamily="34" charset="-128"/>
              </a:rPr>
              <a:t>signals</a:t>
            </a:r>
            <a:r>
              <a:rPr lang="de-DE" sz="1200" dirty="0">
                <a:ea typeface="ＭＳ Ｐゴシック" pitchFamily="34" charset="-128"/>
              </a:rPr>
              <a:t>; </a:t>
            </a:r>
            <a:br>
              <a:rPr lang="de-DE" sz="1200" dirty="0">
                <a:ea typeface="ＭＳ Ｐゴシック" pitchFamily="34" charset="-128"/>
              </a:rPr>
            </a:br>
            <a:r>
              <a:rPr lang="de-DE" sz="1200" dirty="0">
                <a:ea typeface="ＭＳ Ｐゴシック" pitchFamily="34" charset="-128"/>
              </a:rPr>
              <a:t>                  type C, </a:t>
            </a:r>
            <a:r>
              <a:rPr lang="de-DE" sz="1200" dirty="0" err="1">
                <a:ea typeface="ＭＳ Ｐゴシック" pitchFamily="34" charset="-128"/>
              </a:rPr>
              <a:t>class</a:t>
            </a:r>
            <a:r>
              <a:rPr lang="de-DE" sz="1200" dirty="0">
                <a:ea typeface="ＭＳ Ｐゴシック" pitchFamily="34" charset="-128"/>
              </a:rPr>
              <a:t> 1 </a:t>
            </a:r>
            <a:r>
              <a:rPr lang="de-DE" sz="1200" dirty="0" err="1">
                <a:ea typeface="ＭＳ Ｐゴシック" pitchFamily="34" charset="-128"/>
              </a:rPr>
              <a:t>according</a:t>
            </a:r>
            <a:r>
              <a:rPr lang="de-DE" sz="1200" dirty="0">
                <a:ea typeface="ＭＳ Ｐゴシック" pitchFamily="34" charset="-128"/>
              </a:rPr>
              <a:t> </a:t>
            </a:r>
            <a:r>
              <a:rPr lang="de-DE" sz="1200" dirty="0" err="1">
                <a:ea typeface="ＭＳ Ｐゴシック" pitchFamily="34" charset="-128"/>
              </a:rPr>
              <a:t>to</a:t>
            </a:r>
            <a:r>
              <a:rPr lang="de-DE" sz="1200" dirty="0">
                <a:ea typeface="ＭＳ Ｐゴシック" pitchFamily="34" charset="-128"/>
              </a:rPr>
              <a:t> Position Paper CB24I (ZVEI) </a:t>
            </a:r>
          </a:p>
        </p:txBody>
      </p:sp>
      <p:sp>
        <p:nvSpPr>
          <p:cNvPr id="213" name="Line 197"/>
          <p:cNvSpPr>
            <a:spLocks noChangeShapeType="1"/>
          </p:cNvSpPr>
          <p:nvPr/>
        </p:nvSpPr>
        <p:spPr bwMode="auto">
          <a:xfrm>
            <a:off x="4292410" y="1161839"/>
            <a:ext cx="87039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4" name="Line 197"/>
          <p:cNvSpPr>
            <a:spLocks noChangeShapeType="1"/>
          </p:cNvSpPr>
          <p:nvPr/>
        </p:nvSpPr>
        <p:spPr bwMode="auto">
          <a:xfrm>
            <a:off x="4292410" y="1937820"/>
            <a:ext cx="870391"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5" name="Line 197"/>
          <p:cNvSpPr>
            <a:spLocks noChangeShapeType="1"/>
          </p:cNvSpPr>
          <p:nvPr/>
        </p:nvSpPr>
        <p:spPr bwMode="auto">
          <a:xfrm>
            <a:off x="6267453" y="1160919"/>
            <a:ext cx="139756"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6" name="Line 198"/>
          <p:cNvSpPr>
            <a:spLocks noChangeShapeType="1"/>
          </p:cNvSpPr>
          <p:nvPr/>
        </p:nvSpPr>
        <p:spPr bwMode="auto">
          <a:xfrm>
            <a:off x="6411972" y="1155815"/>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7" name="Line 198"/>
          <p:cNvSpPr>
            <a:spLocks noChangeShapeType="1"/>
          </p:cNvSpPr>
          <p:nvPr/>
        </p:nvSpPr>
        <p:spPr bwMode="auto">
          <a:xfrm>
            <a:off x="6465505" y="1155815"/>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8" name="Line 198"/>
          <p:cNvSpPr>
            <a:spLocks noChangeShapeType="1"/>
          </p:cNvSpPr>
          <p:nvPr/>
        </p:nvSpPr>
        <p:spPr bwMode="auto">
          <a:xfrm>
            <a:off x="6791963" y="1160919"/>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19" name="Line 198"/>
          <p:cNvSpPr>
            <a:spLocks noChangeShapeType="1"/>
          </p:cNvSpPr>
          <p:nvPr/>
        </p:nvSpPr>
        <p:spPr bwMode="auto">
          <a:xfrm>
            <a:off x="6855022" y="1160919"/>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0" name="Line 197"/>
          <p:cNvSpPr>
            <a:spLocks noChangeShapeType="1"/>
          </p:cNvSpPr>
          <p:nvPr/>
        </p:nvSpPr>
        <p:spPr bwMode="auto">
          <a:xfrm>
            <a:off x="6465505" y="1160919"/>
            <a:ext cx="32645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1" name="Line 197"/>
          <p:cNvSpPr>
            <a:spLocks noChangeShapeType="1"/>
          </p:cNvSpPr>
          <p:nvPr/>
        </p:nvSpPr>
        <p:spPr bwMode="auto">
          <a:xfrm>
            <a:off x="6855060" y="1161839"/>
            <a:ext cx="40324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2" name="Line 197"/>
          <p:cNvSpPr>
            <a:spLocks noChangeShapeType="1"/>
          </p:cNvSpPr>
          <p:nvPr/>
        </p:nvSpPr>
        <p:spPr bwMode="auto">
          <a:xfrm>
            <a:off x="6398832" y="1423761"/>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3" name="Line 197"/>
          <p:cNvSpPr>
            <a:spLocks noChangeShapeType="1"/>
          </p:cNvSpPr>
          <p:nvPr/>
        </p:nvSpPr>
        <p:spPr bwMode="auto">
          <a:xfrm>
            <a:off x="6791963" y="1423761"/>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4" name="Line 197"/>
          <p:cNvSpPr>
            <a:spLocks noChangeShapeType="1"/>
          </p:cNvSpPr>
          <p:nvPr/>
        </p:nvSpPr>
        <p:spPr bwMode="auto">
          <a:xfrm>
            <a:off x="6267452" y="1927647"/>
            <a:ext cx="340789"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5" name="Line 198"/>
          <p:cNvSpPr>
            <a:spLocks noChangeShapeType="1"/>
          </p:cNvSpPr>
          <p:nvPr/>
        </p:nvSpPr>
        <p:spPr bwMode="auto">
          <a:xfrm>
            <a:off x="6608242" y="1922543"/>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6" name="Line 198"/>
          <p:cNvSpPr>
            <a:spLocks noChangeShapeType="1"/>
          </p:cNvSpPr>
          <p:nvPr/>
        </p:nvSpPr>
        <p:spPr bwMode="auto">
          <a:xfrm>
            <a:off x="6666538" y="1922543"/>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7" name="Line 198"/>
          <p:cNvSpPr>
            <a:spLocks noChangeShapeType="1"/>
          </p:cNvSpPr>
          <p:nvPr/>
        </p:nvSpPr>
        <p:spPr bwMode="auto">
          <a:xfrm>
            <a:off x="6992996" y="1927647"/>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8" name="Line 198"/>
          <p:cNvSpPr>
            <a:spLocks noChangeShapeType="1"/>
          </p:cNvSpPr>
          <p:nvPr/>
        </p:nvSpPr>
        <p:spPr bwMode="auto">
          <a:xfrm>
            <a:off x="7046530" y="1927647"/>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29" name="Line 197"/>
          <p:cNvSpPr>
            <a:spLocks noChangeShapeType="1"/>
          </p:cNvSpPr>
          <p:nvPr/>
        </p:nvSpPr>
        <p:spPr bwMode="auto">
          <a:xfrm>
            <a:off x="6666538" y="1927647"/>
            <a:ext cx="32645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0" name="Line 197"/>
          <p:cNvSpPr>
            <a:spLocks noChangeShapeType="1"/>
          </p:cNvSpPr>
          <p:nvPr/>
        </p:nvSpPr>
        <p:spPr bwMode="auto">
          <a:xfrm>
            <a:off x="6599865" y="2190489"/>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1" name="Line 197"/>
          <p:cNvSpPr>
            <a:spLocks noChangeShapeType="1"/>
          </p:cNvSpPr>
          <p:nvPr/>
        </p:nvSpPr>
        <p:spPr bwMode="auto">
          <a:xfrm>
            <a:off x="6988233" y="2190489"/>
            <a:ext cx="69878"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2" name="Line 197"/>
          <p:cNvSpPr>
            <a:spLocks noChangeShapeType="1"/>
          </p:cNvSpPr>
          <p:nvPr/>
        </p:nvSpPr>
        <p:spPr bwMode="auto">
          <a:xfrm>
            <a:off x="7046531" y="1932716"/>
            <a:ext cx="21042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3" name="Line 198"/>
          <p:cNvSpPr>
            <a:spLocks noChangeShapeType="1"/>
          </p:cNvSpPr>
          <p:nvPr/>
        </p:nvSpPr>
        <p:spPr bwMode="auto">
          <a:xfrm>
            <a:off x="6267702" y="1161839"/>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4" name="Line 110"/>
          <p:cNvSpPr>
            <a:spLocks noChangeShapeType="1"/>
          </p:cNvSpPr>
          <p:nvPr/>
        </p:nvSpPr>
        <p:spPr bwMode="auto">
          <a:xfrm>
            <a:off x="6271123" y="1922614"/>
            <a:ext cx="0" cy="26794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235" name="Text Box 193"/>
          <p:cNvSpPr txBox="1">
            <a:spLocks noChangeArrowheads="1"/>
          </p:cNvSpPr>
          <p:nvPr/>
        </p:nvSpPr>
        <p:spPr bwMode="auto">
          <a:xfrm>
            <a:off x="6134533" y="2829148"/>
            <a:ext cx="2058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de-DE" altLang="de-DE" sz="1200" kern="0" dirty="0">
                <a:solidFill>
                  <a:srgbClr val="000000"/>
                </a:solidFill>
                <a:latin typeface="+mn-lt"/>
              </a:rPr>
              <a:t>IO-Link </a:t>
            </a:r>
            <a:r>
              <a:rPr lang="de-DE" altLang="de-DE" sz="1200" kern="0" dirty="0" err="1">
                <a:solidFill>
                  <a:srgbClr val="000000"/>
                </a:solidFill>
                <a:latin typeface="+mn-lt"/>
              </a:rPr>
              <a:t>Safety</a:t>
            </a:r>
            <a:r>
              <a:rPr lang="de-DE" altLang="de-DE" sz="1200" kern="0" dirty="0">
                <a:solidFill>
                  <a:srgbClr val="000000"/>
                </a:solidFill>
                <a:latin typeface="+mn-lt"/>
              </a:rPr>
              <a:t> </a:t>
            </a:r>
            <a:r>
              <a:rPr lang="de-DE" altLang="de-DE" sz="1200" kern="0" dirty="0" err="1">
                <a:solidFill>
                  <a:srgbClr val="000000"/>
                </a:solidFill>
                <a:latin typeface="+mn-lt"/>
              </a:rPr>
              <a:t>communication</a:t>
            </a:r>
            <a:endParaRPr kumimoji="0" lang="en-US" altLang="de-DE" sz="1200" b="0" i="0" u="none" strike="noStrike" kern="0" cap="none" spc="0" normalizeH="0" baseline="0" noProof="0" dirty="0">
              <a:ln>
                <a:noFill/>
              </a:ln>
              <a:solidFill>
                <a:srgbClr val="000000"/>
              </a:solidFill>
              <a:effectLst/>
              <a:uLnTx/>
              <a:uFillTx/>
              <a:latin typeface="+mn-lt"/>
            </a:endParaRPr>
          </a:p>
        </p:txBody>
      </p:sp>
      <p:sp>
        <p:nvSpPr>
          <p:cNvPr id="236" name="TextBox 235"/>
          <p:cNvSpPr txBox="1"/>
          <p:nvPr/>
        </p:nvSpPr>
        <p:spPr>
          <a:xfrm>
            <a:off x="5279749" y="1913561"/>
            <a:ext cx="771109"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OFF </a:t>
            </a:r>
            <a:r>
              <a:rPr lang="de-DE" sz="1200" dirty="0" err="1">
                <a:ea typeface="ＭＳ Ｐゴシック" pitchFamily="34" charset="-128"/>
              </a:rPr>
              <a:t>state</a:t>
            </a:r>
            <a:endParaRPr lang="de-DE" sz="1200" dirty="0">
              <a:ea typeface="ＭＳ Ｐゴシック" pitchFamily="34" charset="-128"/>
            </a:endParaRPr>
          </a:p>
        </p:txBody>
      </p:sp>
      <p:sp>
        <p:nvSpPr>
          <p:cNvPr id="237" name="TextBox 236"/>
          <p:cNvSpPr txBox="1"/>
          <p:nvPr/>
        </p:nvSpPr>
        <p:spPr>
          <a:xfrm>
            <a:off x="5279749" y="1146762"/>
            <a:ext cx="771109" cy="276999"/>
          </a:xfrm>
          <a:prstGeom prst="rect">
            <a:avLst/>
          </a:prstGeom>
          <a:noFill/>
        </p:spPr>
        <p:txBody>
          <a:bodyPr wrap="none" rtlCol="0">
            <a:spAutoFit/>
          </a:bodyPr>
          <a:lstStyle/>
          <a:p>
            <a:pPr defTabSz="914400" fontAlgn="base">
              <a:spcBef>
                <a:spcPct val="0"/>
              </a:spcBef>
              <a:spcAft>
                <a:spcPct val="0"/>
              </a:spcAft>
            </a:pPr>
            <a:r>
              <a:rPr lang="de-DE" sz="1200" dirty="0">
                <a:ea typeface="ＭＳ Ｐゴシック" pitchFamily="34" charset="-128"/>
              </a:rPr>
              <a:t>OFF </a:t>
            </a:r>
            <a:r>
              <a:rPr lang="de-DE" sz="1200" dirty="0" err="1">
                <a:ea typeface="ＭＳ Ｐゴシック" pitchFamily="34" charset="-128"/>
              </a:rPr>
              <a:t>state</a:t>
            </a:r>
            <a:endParaRPr lang="de-DE" sz="1200" dirty="0">
              <a:ea typeface="ＭＳ Ｐゴシック" pitchFamily="34" charset="-128"/>
            </a:endParaRPr>
          </a:p>
        </p:txBody>
      </p:sp>
      <p:sp>
        <p:nvSpPr>
          <p:cNvPr id="238" name="TextBox 237"/>
          <p:cNvSpPr txBox="1"/>
          <p:nvPr/>
        </p:nvSpPr>
        <p:spPr>
          <a:xfrm>
            <a:off x="6323631" y="1536791"/>
            <a:ext cx="828112" cy="276999"/>
          </a:xfrm>
          <a:prstGeom prst="rect">
            <a:avLst/>
          </a:prstGeom>
          <a:noFill/>
        </p:spPr>
        <p:txBody>
          <a:bodyPr wrap="none" rtlCol="0">
            <a:spAutoFit/>
          </a:bodyPr>
          <a:lstStyle/>
          <a:p>
            <a:pPr defTabSz="914400" fontAlgn="base">
              <a:spcBef>
                <a:spcPct val="0"/>
              </a:spcBef>
              <a:spcAft>
                <a:spcPct val="0"/>
              </a:spcAft>
            </a:pPr>
            <a:r>
              <a:rPr lang="de-DE" sz="1200" dirty="0">
                <a:solidFill>
                  <a:srgbClr val="000000"/>
                </a:solidFill>
                <a:ea typeface="ＭＳ Ｐゴシック" pitchFamily="34" charset="-128"/>
              </a:rPr>
              <a:t>Testpulses</a:t>
            </a:r>
          </a:p>
        </p:txBody>
      </p:sp>
    </p:spTree>
    <p:extLst>
      <p:ext uri="{BB962C8B-B14F-4D97-AF65-F5344CB8AC3E}">
        <p14:creationId xmlns:p14="http://schemas.microsoft.com/office/powerpoint/2010/main" val="11369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884B-2C25-4F4C-904C-8C04C52B5E59}"/>
              </a:ext>
            </a:extLst>
          </p:cNvPr>
          <p:cNvSpPr>
            <a:spLocks noGrp="1"/>
          </p:cNvSpPr>
          <p:nvPr>
            <p:ph type="title"/>
          </p:nvPr>
        </p:nvSpPr>
        <p:spPr/>
        <p:txBody>
          <a:bodyPr/>
          <a:lstStyle/>
          <a:p>
            <a:r>
              <a:rPr lang="en-US" dirty="0"/>
              <a:t>Basic Start-up Procedure of IO-Link</a:t>
            </a:r>
          </a:p>
        </p:txBody>
      </p:sp>
      <p:sp>
        <p:nvSpPr>
          <p:cNvPr id="3" name="Slide Number Placeholder 2">
            <a:extLst>
              <a:ext uri="{FF2B5EF4-FFF2-40B4-BE49-F238E27FC236}">
                <a16:creationId xmlns:a16="http://schemas.microsoft.com/office/drawing/2014/main" id="{1A7A233C-5F86-47CA-8EAF-1E4682F00751}"/>
              </a:ext>
            </a:extLst>
          </p:cNvPr>
          <p:cNvSpPr>
            <a:spLocks noGrp="1"/>
          </p:cNvSpPr>
          <p:nvPr>
            <p:ph type="sldNum" sz="quarter" idx="12"/>
          </p:nvPr>
        </p:nvSpPr>
        <p:spPr/>
        <p:txBody>
          <a:bodyPr/>
          <a:lstStyle/>
          <a:p>
            <a:fld id="{892E6F36-0CB9-4B54-9134-62052D3A0080}" type="slidenum">
              <a:rPr lang="de-DE" smtClean="0"/>
              <a:pPr/>
              <a:t>12</a:t>
            </a:fld>
            <a:endParaRPr lang="de-DE" dirty="0"/>
          </a:p>
        </p:txBody>
      </p:sp>
      <p:sp>
        <p:nvSpPr>
          <p:cNvPr id="4" name="AutoShape 22">
            <a:extLst>
              <a:ext uri="{FF2B5EF4-FFF2-40B4-BE49-F238E27FC236}">
                <a16:creationId xmlns:a16="http://schemas.microsoft.com/office/drawing/2014/main" id="{5FC9E1B4-6D62-49F2-97CA-300DE807CF38}"/>
              </a:ext>
            </a:extLst>
          </p:cNvPr>
          <p:cNvSpPr>
            <a:spLocks noChangeAspect="1" noChangeArrowheads="1"/>
          </p:cNvSpPr>
          <p:nvPr/>
        </p:nvSpPr>
        <p:spPr bwMode="auto">
          <a:xfrm rot="-5683579">
            <a:off x="3709133" y="1377156"/>
            <a:ext cx="2446295"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6816"/>
                  <a:pt x="16752" y="3352"/>
                  <a:pt x="12894" y="2391"/>
                </a:cubicBezTo>
                <a:lnTo>
                  <a:pt x="13410" y="320"/>
                </a:lnTo>
                <a:cubicBezTo>
                  <a:pt x="18218" y="1517"/>
                  <a:pt x="21595" y="5834"/>
                  <a:pt x="21599" y="10790"/>
                </a:cubicBezTo>
                <a:lnTo>
                  <a:pt x="24299" y="10787"/>
                </a:lnTo>
                <a:lnTo>
                  <a:pt x="20535" y="14559"/>
                </a:lnTo>
                <a:lnTo>
                  <a:pt x="16764" y="10794"/>
                </a:lnTo>
                <a:lnTo>
                  <a:pt x="19464" y="10791"/>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mn-lt"/>
            </a:endParaRPr>
          </a:p>
        </p:txBody>
      </p:sp>
      <p:sp>
        <p:nvSpPr>
          <p:cNvPr id="5" name="AutoShape 23">
            <a:extLst>
              <a:ext uri="{FF2B5EF4-FFF2-40B4-BE49-F238E27FC236}">
                <a16:creationId xmlns:a16="http://schemas.microsoft.com/office/drawing/2014/main" id="{C9E3C8C5-8981-472E-8BE3-5E30C813322D}"/>
              </a:ext>
            </a:extLst>
          </p:cNvPr>
          <p:cNvSpPr>
            <a:spLocks noChangeAspect="1" noChangeArrowheads="1"/>
          </p:cNvSpPr>
          <p:nvPr/>
        </p:nvSpPr>
        <p:spPr bwMode="auto">
          <a:xfrm rot="1541096">
            <a:off x="3829242" y="1254741"/>
            <a:ext cx="2476500"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mn-lt"/>
            </a:endParaRPr>
          </a:p>
        </p:txBody>
      </p:sp>
      <p:sp>
        <p:nvSpPr>
          <p:cNvPr id="6" name="AutoShape 24">
            <a:extLst>
              <a:ext uri="{FF2B5EF4-FFF2-40B4-BE49-F238E27FC236}">
                <a16:creationId xmlns:a16="http://schemas.microsoft.com/office/drawing/2014/main" id="{3C597D76-1F39-43B1-B518-C4C68A9C5900}"/>
              </a:ext>
            </a:extLst>
          </p:cNvPr>
          <p:cNvSpPr>
            <a:spLocks noChangeAspect="1" noChangeArrowheads="1"/>
          </p:cNvSpPr>
          <p:nvPr/>
        </p:nvSpPr>
        <p:spPr bwMode="auto">
          <a:xfrm rot="8471605">
            <a:off x="3765743" y="1338437"/>
            <a:ext cx="2468073"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mn-lt"/>
            </a:endParaRPr>
          </a:p>
        </p:txBody>
      </p:sp>
      <p:sp>
        <p:nvSpPr>
          <p:cNvPr id="7" name="AutoShape 25">
            <a:extLst>
              <a:ext uri="{FF2B5EF4-FFF2-40B4-BE49-F238E27FC236}">
                <a16:creationId xmlns:a16="http://schemas.microsoft.com/office/drawing/2014/main" id="{2D4B8764-F2CA-4786-8614-F0575F9D9CA3}"/>
              </a:ext>
            </a:extLst>
          </p:cNvPr>
          <p:cNvSpPr>
            <a:spLocks noChangeArrowheads="1"/>
          </p:cNvSpPr>
          <p:nvPr/>
        </p:nvSpPr>
        <p:spPr bwMode="auto">
          <a:xfrm>
            <a:off x="3251148" y="3346624"/>
            <a:ext cx="2090738" cy="700087"/>
          </a:xfrm>
          <a:prstGeom prst="leftArrow">
            <a:avLst>
              <a:gd name="adj1" fmla="val 36111"/>
              <a:gd name="adj2" fmla="val 74660"/>
            </a:avLst>
          </a:pr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8" name="Oval 26">
            <a:extLst>
              <a:ext uri="{FF2B5EF4-FFF2-40B4-BE49-F238E27FC236}">
                <a16:creationId xmlns:a16="http://schemas.microsoft.com/office/drawing/2014/main" id="{2A4F6896-FF0A-4B1D-A39F-24620C7FD792}"/>
              </a:ext>
            </a:extLst>
          </p:cNvPr>
          <p:cNvSpPr>
            <a:spLocks noChangeArrowheads="1"/>
          </p:cNvSpPr>
          <p:nvPr/>
        </p:nvSpPr>
        <p:spPr bwMode="auto">
          <a:xfrm>
            <a:off x="3247973" y="2351261"/>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dirty="0">
                <a:solidFill>
                  <a:schemeClr val="bg2"/>
                </a:solidFill>
                <a:latin typeface="+mn-lt"/>
              </a:rPr>
              <a:t>Standard</a:t>
            </a:r>
            <a:br>
              <a:rPr lang="de-DE" altLang="de-DE" sz="1000" i="1" dirty="0">
                <a:solidFill>
                  <a:schemeClr val="bg2"/>
                </a:solidFill>
                <a:latin typeface="+mn-lt"/>
              </a:rPr>
            </a:br>
            <a:r>
              <a:rPr lang="de-DE" altLang="de-DE" sz="1000" i="1" dirty="0">
                <a:solidFill>
                  <a:schemeClr val="bg2"/>
                </a:solidFill>
                <a:latin typeface="+mn-lt"/>
              </a:rPr>
              <a:t>Input/Output</a:t>
            </a:r>
          </a:p>
          <a:p>
            <a:pPr algn="ctr" eaLnBrk="1" hangingPunct="1">
              <a:spcAft>
                <a:spcPct val="0"/>
              </a:spcAft>
              <a:buClrTx/>
              <a:buFontTx/>
              <a:buNone/>
            </a:pPr>
            <a:r>
              <a:rPr lang="de-DE" altLang="de-DE" sz="1000" i="1" dirty="0">
                <a:solidFill>
                  <a:schemeClr val="bg2"/>
                </a:solidFill>
                <a:latin typeface="+mn-lt"/>
              </a:rPr>
              <a:t>(SIO/OSSD)</a:t>
            </a:r>
            <a:endParaRPr lang="en-US" altLang="de-DE" sz="1000" i="1" dirty="0">
              <a:solidFill>
                <a:schemeClr val="bg2"/>
              </a:solidFill>
              <a:latin typeface="+mn-lt"/>
            </a:endParaRPr>
          </a:p>
        </p:txBody>
      </p:sp>
      <p:sp>
        <p:nvSpPr>
          <p:cNvPr id="9" name="Oval 27">
            <a:extLst>
              <a:ext uri="{FF2B5EF4-FFF2-40B4-BE49-F238E27FC236}">
                <a16:creationId xmlns:a16="http://schemas.microsoft.com/office/drawing/2014/main" id="{25EAA7EE-1557-4F0E-B986-B882365FEDC1}"/>
              </a:ext>
            </a:extLst>
          </p:cNvPr>
          <p:cNvSpPr>
            <a:spLocks noChangeArrowheads="1"/>
          </p:cNvSpPr>
          <p:nvPr/>
        </p:nvSpPr>
        <p:spPr bwMode="auto">
          <a:xfrm>
            <a:off x="5257748" y="1198736"/>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a:solidFill>
                  <a:schemeClr val="bg2"/>
                </a:solidFill>
                <a:latin typeface="+mn-lt"/>
              </a:rPr>
              <a:t>Communication,</a:t>
            </a:r>
          </a:p>
          <a:p>
            <a:pPr algn="ctr" eaLnBrk="1" hangingPunct="1">
              <a:spcAft>
                <a:spcPct val="0"/>
              </a:spcAft>
              <a:buClrTx/>
              <a:buFontTx/>
              <a:buNone/>
            </a:pPr>
            <a:r>
              <a:rPr lang="de-DE" altLang="de-DE" sz="1000" i="1">
                <a:solidFill>
                  <a:schemeClr val="bg2"/>
                </a:solidFill>
                <a:latin typeface="+mn-lt"/>
              </a:rPr>
              <a:t>Identification</a:t>
            </a:r>
            <a:endParaRPr lang="en-US" altLang="de-DE" sz="1000" i="1">
              <a:solidFill>
                <a:schemeClr val="bg2"/>
              </a:solidFill>
              <a:latin typeface="+mn-lt"/>
            </a:endParaRPr>
          </a:p>
        </p:txBody>
      </p:sp>
      <p:sp>
        <p:nvSpPr>
          <p:cNvPr id="10" name="Oval 28">
            <a:extLst>
              <a:ext uri="{FF2B5EF4-FFF2-40B4-BE49-F238E27FC236}">
                <a16:creationId xmlns:a16="http://schemas.microsoft.com/office/drawing/2014/main" id="{D631A706-76FA-4991-90BF-0D08852C1985}"/>
              </a:ext>
            </a:extLst>
          </p:cNvPr>
          <p:cNvSpPr>
            <a:spLocks noChangeArrowheads="1"/>
          </p:cNvSpPr>
          <p:nvPr/>
        </p:nvSpPr>
        <p:spPr bwMode="auto">
          <a:xfrm>
            <a:off x="5076773" y="3379961"/>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a:solidFill>
                  <a:schemeClr val="bg2"/>
                </a:solidFill>
                <a:latin typeface="+mn-lt"/>
              </a:rPr>
              <a:t>Configure,</a:t>
            </a:r>
          </a:p>
          <a:p>
            <a:pPr algn="ctr" eaLnBrk="1" hangingPunct="1">
              <a:spcAft>
                <a:spcPct val="0"/>
              </a:spcAft>
              <a:buClrTx/>
              <a:buFontTx/>
              <a:buNone/>
            </a:pPr>
            <a:r>
              <a:rPr lang="de-DE" altLang="de-DE" sz="1000" i="1">
                <a:solidFill>
                  <a:schemeClr val="bg2"/>
                </a:solidFill>
                <a:latin typeface="+mn-lt"/>
              </a:rPr>
              <a:t>Parameterize</a:t>
            </a:r>
            <a:endParaRPr lang="en-US" altLang="de-DE" sz="1000" i="1">
              <a:solidFill>
                <a:schemeClr val="bg2"/>
              </a:solidFill>
              <a:latin typeface="+mn-lt"/>
            </a:endParaRPr>
          </a:p>
        </p:txBody>
      </p:sp>
      <p:sp>
        <p:nvSpPr>
          <p:cNvPr id="11" name="Oval 29">
            <a:extLst>
              <a:ext uri="{FF2B5EF4-FFF2-40B4-BE49-F238E27FC236}">
                <a16:creationId xmlns:a16="http://schemas.microsoft.com/office/drawing/2014/main" id="{8FC5FAA7-4157-4EAD-8060-595694DAC4C7}"/>
              </a:ext>
            </a:extLst>
          </p:cNvPr>
          <p:cNvSpPr>
            <a:spLocks noChangeArrowheads="1"/>
          </p:cNvSpPr>
          <p:nvPr/>
        </p:nvSpPr>
        <p:spPr bwMode="auto">
          <a:xfrm>
            <a:off x="1990673" y="3408536"/>
            <a:ext cx="1266825" cy="590550"/>
          </a:xfrm>
          <a:prstGeom prst="ellipse">
            <a:avLst/>
          </a:prstGeom>
          <a:solidFill>
            <a:srgbClr val="FFFFFF"/>
          </a:solidFill>
          <a:ln w="19050" algn="ctr">
            <a:solidFill>
              <a:schemeClr val="bg2"/>
            </a:solidFill>
            <a:round/>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Aft>
                <a:spcPct val="0"/>
              </a:spcAft>
              <a:buClrTx/>
              <a:buFontTx/>
              <a:buNone/>
            </a:pPr>
            <a:r>
              <a:rPr lang="de-DE" altLang="de-DE" sz="1000" i="1">
                <a:solidFill>
                  <a:schemeClr val="bg2"/>
                </a:solidFill>
                <a:latin typeface="+mn-lt"/>
              </a:rPr>
              <a:t>Cyclic</a:t>
            </a:r>
          </a:p>
          <a:p>
            <a:pPr algn="ctr" eaLnBrk="1" hangingPunct="1">
              <a:spcAft>
                <a:spcPct val="0"/>
              </a:spcAft>
              <a:buClrTx/>
              <a:buFontTx/>
              <a:buNone/>
            </a:pPr>
            <a:r>
              <a:rPr lang="de-DE" altLang="de-DE" sz="1000" i="1">
                <a:solidFill>
                  <a:schemeClr val="bg2"/>
                </a:solidFill>
                <a:latin typeface="+mn-lt"/>
              </a:rPr>
              <a:t>Process Data</a:t>
            </a:r>
          </a:p>
          <a:p>
            <a:pPr algn="ctr" eaLnBrk="1" hangingPunct="1">
              <a:spcAft>
                <a:spcPct val="0"/>
              </a:spcAft>
              <a:buClrTx/>
              <a:buFontTx/>
              <a:buNone/>
            </a:pPr>
            <a:r>
              <a:rPr lang="de-DE" altLang="de-DE" sz="1000" i="1">
                <a:solidFill>
                  <a:schemeClr val="bg2"/>
                </a:solidFill>
                <a:latin typeface="+mn-lt"/>
              </a:rPr>
              <a:t>exchange</a:t>
            </a:r>
            <a:endParaRPr lang="en-US" altLang="de-DE" sz="1000" i="1">
              <a:solidFill>
                <a:schemeClr val="bg2"/>
              </a:solidFill>
              <a:latin typeface="+mn-lt"/>
            </a:endParaRPr>
          </a:p>
        </p:txBody>
      </p:sp>
      <p:sp>
        <p:nvSpPr>
          <p:cNvPr id="12" name="WordArt 30">
            <a:extLst>
              <a:ext uri="{FF2B5EF4-FFF2-40B4-BE49-F238E27FC236}">
                <a16:creationId xmlns:a16="http://schemas.microsoft.com/office/drawing/2014/main" id="{96B991DD-A2F8-49BD-926C-CBEC245360DA}"/>
              </a:ext>
            </a:extLst>
          </p:cNvPr>
          <p:cNvSpPr>
            <a:spLocks noChangeArrowheads="1" noChangeShapeType="1" noTextEdit="1"/>
          </p:cNvSpPr>
          <p:nvPr/>
        </p:nvSpPr>
        <p:spPr bwMode="auto">
          <a:xfrm rot="2764575">
            <a:off x="3910546" y="3238674"/>
            <a:ext cx="539750" cy="158750"/>
          </a:xfrm>
          <a:prstGeom prst="rect">
            <a:avLst/>
          </a:prstGeom>
        </p:spPr>
        <p:txBody>
          <a:bodyPr wrap="none" fromWordArt="1">
            <a:prstTxWarp prst="textCanDown">
              <a:avLst>
                <a:gd name="adj" fmla="val 22514"/>
              </a:avLst>
            </a:prstTxWarp>
          </a:bodyPr>
          <a:lstStyle/>
          <a:p>
            <a:pPr algn="ctr"/>
            <a:r>
              <a:rPr lang="de-DE" i="1" kern="10" dirty="0" err="1">
                <a:ln w="3175">
                  <a:solidFill>
                    <a:schemeClr val="bg2"/>
                  </a:solidFill>
                  <a:round/>
                  <a:headEnd/>
                  <a:tailEnd/>
                </a:ln>
                <a:solidFill>
                  <a:schemeClr val="bg2"/>
                </a:solidFill>
                <a:latin typeface="+mn-lt"/>
                <a:cs typeface="Arial"/>
              </a:rPr>
              <a:t>Fallback</a:t>
            </a:r>
            <a:endParaRPr lang="de-DE" i="1" kern="10" dirty="0">
              <a:ln w="3175">
                <a:solidFill>
                  <a:schemeClr val="bg2"/>
                </a:solidFill>
                <a:round/>
                <a:headEnd/>
                <a:tailEnd/>
              </a:ln>
              <a:solidFill>
                <a:schemeClr val="bg2"/>
              </a:solidFill>
              <a:latin typeface="+mn-lt"/>
              <a:cs typeface="Arial"/>
            </a:endParaRPr>
          </a:p>
        </p:txBody>
      </p:sp>
      <p:sp>
        <p:nvSpPr>
          <p:cNvPr id="13" name="WordArt 31">
            <a:extLst>
              <a:ext uri="{FF2B5EF4-FFF2-40B4-BE49-F238E27FC236}">
                <a16:creationId xmlns:a16="http://schemas.microsoft.com/office/drawing/2014/main" id="{2D4A4A77-A0E6-4F0F-B3EF-36486CD40614}"/>
              </a:ext>
            </a:extLst>
          </p:cNvPr>
          <p:cNvSpPr>
            <a:spLocks noChangeArrowheads="1" noChangeShapeType="1" noTextEdit="1"/>
          </p:cNvSpPr>
          <p:nvPr/>
        </p:nvSpPr>
        <p:spPr bwMode="auto">
          <a:xfrm rot="19238474">
            <a:off x="3911109" y="1661812"/>
            <a:ext cx="712031" cy="272718"/>
          </a:xfrm>
          <a:prstGeom prst="rect">
            <a:avLst/>
          </a:prstGeom>
        </p:spPr>
        <p:txBody>
          <a:bodyPr wrap="none" fromWordArt="1">
            <a:prstTxWarp prst="textCanUp">
              <a:avLst>
                <a:gd name="adj" fmla="val 79306"/>
              </a:avLst>
            </a:prstTxWarp>
          </a:bodyPr>
          <a:lstStyle/>
          <a:p>
            <a:pPr algn="ctr"/>
            <a:r>
              <a:rPr lang="de-DE" i="1" kern="10" spc="200" dirty="0">
                <a:ln w="3175">
                  <a:solidFill>
                    <a:schemeClr val="bg2"/>
                  </a:solidFill>
                  <a:round/>
                  <a:headEnd/>
                  <a:tailEnd/>
                </a:ln>
                <a:solidFill>
                  <a:schemeClr val="bg2"/>
                </a:solidFill>
                <a:latin typeface="+mn-lt"/>
                <a:cs typeface="Arial"/>
              </a:rPr>
              <a:t>Wake-</a:t>
            </a:r>
            <a:r>
              <a:rPr lang="de-DE" i="1" kern="10" spc="200" dirty="0" err="1">
                <a:ln w="3175">
                  <a:solidFill>
                    <a:schemeClr val="bg2"/>
                  </a:solidFill>
                  <a:round/>
                  <a:headEnd/>
                  <a:tailEnd/>
                </a:ln>
                <a:solidFill>
                  <a:schemeClr val="bg2"/>
                </a:solidFill>
                <a:latin typeface="+mn-lt"/>
                <a:cs typeface="Arial"/>
              </a:rPr>
              <a:t>up</a:t>
            </a:r>
            <a:r>
              <a:rPr lang="de-DE" i="1" kern="10" spc="200" dirty="0">
                <a:ln w="3175">
                  <a:solidFill>
                    <a:schemeClr val="bg2"/>
                  </a:solidFill>
                  <a:round/>
                  <a:headEnd/>
                  <a:tailEnd/>
                </a:ln>
                <a:solidFill>
                  <a:schemeClr val="bg2"/>
                </a:solidFill>
                <a:latin typeface="+mn-lt"/>
                <a:cs typeface="Arial"/>
              </a:rPr>
              <a:t> pulse</a:t>
            </a:r>
          </a:p>
        </p:txBody>
      </p:sp>
      <p:sp>
        <p:nvSpPr>
          <p:cNvPr id="14" name="WordArt 32">
            <a:extLst>
              <a:ext uri="{FF2B5EF4-FFF2-40B4-BE49-F238E27FC236}">
                <a16:creationId xmlns:a16="http://schemas.microsoft.com/office/drawing/2014/main" id="{EEFA2945-F471-4054-A42E-FB2BB0A93D88}"/>
              </a:ext>
            </a:extLst>
          </p:cNvPr>
          <p:cNvSpPr>
            <a:spLocks noChangeArrowheads="1" noChangeShapeType="1" noTextEdit="1"/>
          </p:cNvSpPr>
          <p:nvPr/>
        </p:nvSpPr>
        <p:spPr bwMode="auto">
          <a:xfrm rot="5088889">
            <a:off x="5671292" y="2286968"/>
            <a:ext cx="889000" cy="233362"/>
          </a:xfrm>
          <a:prstGeom prst="rect">
            <a:avLst/>
          </a:prstGeom>
        </p:spPr>
        <p:txBody>
          <a:bodyPr wrap="none" fromWordArt="1">
            <a:prstTxWarp prst="textCanUp">
              <a:avLst>
                <a:gd name="adj" fmla="val 66667"/>
              </a:avLst>
            </a:prstTxWarp>
          </a:bodyPr>
          <a:lstStyle/>
          <a:p>
            <a:pPr algn="ctr"/>
            <a:r>
              <a:rPr lang="de-DE" i="1" kern="10" spc="200">
                <a:ln w="3175">
                  <a:solidFill>
                    <a:schemeClr val="bg2"/>
                  </a:solidFill>
                  <a:round/>
                  <a:headEnd/>
                  <a:tailEnd/>
                </a:ln>
                <a:solidFill>
                  <a:schemeClr val="bg2"/>
                </a:solidFill>
                <a:latin typeface="+mn-lt"/>
                <a:cs typeface="Arial"/>
              </a:rPr>
              <a:t>Mastercommand</a:t>
            </a:r>
          </a:p>
        </p:txBody>
      </p:sp>
      <p:sp>
        <p:nvSpPr>
          <p:cNvPr id="15" name="WordArt 33">
            <a:extLst>
              <a:ext uri="{FF2B5EF4-FFF2-40B4-BE49-F238E27FC236}">
                <a16:creationId xmlns:a16="http://schemas.microsoft.com/office/drawing/2014/main" id="{3F5A4488-9B2B-469D-9E03-0D519D656707}"/>
              </a:ext>
            </a:extLst>
          </p:cNvPr>
          <p:cNvSpPr>
            <a:spLocks noChangeArrowheads="1" noChangeShapeType="1" noTextEdit="1"/>
          </p:cNvSpPr>
          <p:nvPr/>
        </p:nvSpPr>
        <p:spPr bwMode="auto">
          <a:xfrm>
            <a:off x="3594048" y="3583161"/>
            <a:ext cx="893763" cy="144463"/>
          </a:xfrm>
          <a:prstGeom prst="rect">
            <a:avLst/>
          </a:prstGeom>
        </p:spPr>
        <p:txBody>
          <a:bodyPr wrap="none" fromWordArt="1">
            <a:prstTxWarp prst="textPlain">
              <a:avLst>
                <a:gd name="adj" fmla="val 50000"/>
              </a:avLst>
            </a:prstTxWarp>
          </a:bodyPr>
          <a:lstStyle/>
          <a:p>
            <a:pPr algn="ctr"/>
            <a:r>
              <a:rPr lang="de-DE" i="1" kern="10" spc="200">
                <a:ln w="3175">
                  <a:solidFill>
                    <a:schemeClr val="bg2"/>
                  </a:solidFill>
                  <a:round/>
                  <a:headEnd/>
                  <a:tailEnd/>
                </a:ln>
                <a:solidFill>
                  <a:schemeClr val="bg2"/>
                </a:solidFill>
                <a:latin typeface="+mn-lt"/>
                <a:cs typeface="Arial"/>
              </a:rPr>
              <a:t>Mastercommand</a:t>
            </a:r>
          </a:p>
        </p:txBody>
      </p:sp>
      <p:sp>
        <p:nvSpPr>
          <p:cNvPr id="16" name="Right Arrow 2">
            <a:extLst>
              <a:ext uri="{FF2B5EF4-FFF2-40B4-BE49-F238E27FC236}">
                <a16:creationId xmlns:a16="http://schemas.microsoft.com/office/drawing/2014/main" id="{DFB2AD92-8721-4E3B-9E20-45CBE75E458D}"/>
              </a:ext>
            </a:extLst>
          </p:cNvPr>
          <p:cNvSpPr/>
          <p:nvPr/>
        </p:nvSpPr>
        <p:spPr>
          <a:xfrm>
            <a:off x="2219273" y="2403650"/>
            <a:ext cx="885825"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Power-on</a:t>
            </a:r>
          </a:p>
        </p:txBody>
      </p:sp>
      <p:sp>
        <p:nvSpPr>
          <p:cNvPr id="17" name="Right Arrow 19">
            <a:extLst>
              <a:ext uri="{FF2B5EF4-FFF2-40B4-BE49-F238E27FC236}">
                <a16:creationId xmlns:a16="http://schemas.microsoft.com/office/drawing/2014/main" id="{039F3930-A8C8-490F-AA96-7FA807DC20E7}"/>
              </a:ext>
            </a:extLst>
          </p:cNvPr>
          <p:cNvSpPr/>
          <p:nvPr/>
        </p:nvSpPr>
        <p:spPr>
          <a:xfrm flipH="1">
            <a:off x="6648398" y="1276923"/>
            <a:ext cx="885825"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STARTUP</a:t>
            </a:r>
          </a:p>
        </p:txBody>
      </p:sp>
      <p:sp>
        <p:nvSpPr>
          <p:cNvPr id="18" name="Right Arrow 21">
            <a:extLst>
              <a:ext uri="{FF2B5EF4-FFF2-40B4-BE49-F238E27FC236}">
                <a16:creationId xmlns:a16="http://schemas.microsoft.com/office/drawing/2014/main" id="{71C54DC3-A608-423D-BCF7-1F839F4D77F7}"/>
              </a:ext>
            </a:extLst>
          </p:cNvPr>
          <p:cNvSpPr/>
          <p:nvPr/>
        </p:nvSpPr>
        <p:spPr>
          <a:xfrm flipH="1">
            <a:off x="6505523" y="3458148"/>
            <a:ext cx="1028700"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PREOPERATE</a:t>
            </a:r>
          </a:p>
        </p:txBody>
      </p:sp>
      <p:sp>
        <p:nvSpPr>
          <p:cNvPr id="19" name="Right Arrow 22">
            <a:extLst>
              <a:ext uri="{FF2B5EF4-FFF2-40B4-BE49-F238E27FC236}">
                <a16:creationId xmlns:a16="http://schemas.microsoft.com/office/drawing/2014/main" id="{2A30C013-EA84-479C-A4D2-9D85B1C81A63}"/>
              </a:ext>
            </a:extLst>
          </p:cNvPr>
          <p:cNvSpPr/>
          <p:nvPr/>
        </p:nvSpPr>
        <p:spPr>
          <a:xfrm>
            <a:off x="971498" y="3467673"/>
            <a:ext cx="885825" cy="453226"/>
          </a:xfrm>
          <a:prstGeom prst="rightArrow">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bg2"/>
                </a:solidFill>
              </a:rPr>
              <a:t>OPERATE</a:t>
            </a:r>
          </a:p>
        </p:txBody>
      </p:sp>
    </p:spTree>
    <p:extLst>
      <p:ext uri="{BB962C8B-B14F-4D97-AF65-F5344CB8AC3E}">
        <p14:creationId xmlns:p14="http://schemas.microsoft.com/office/powerpoint/2010/main" val="410591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Upper level Systems (fieldbus &amp; FSCPs)</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13</a:t>
            </a:fld>
            <a:endParaRPr lang="de-DE" dirty="0"/>
          </a:p>
        </p:txBody>
      </p:sp>
    </p:spTree>
    <p:extLst>
      <p:ext uri="{BB962C8B-B14F-4D97-AF65-F5344CB8AC3E}">
        <p14:creationId xmlns:p14="http://schemas.microsoft.com/office/powerpoint/2010/main" val="73641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err="1"/>
              <a:t>Functional</a:t>
            </a:r>
            <a:r>
              <a:rPr lang="de-DE" dirty="0"/>
              <a:t> </a:t>
            </a:r>
            <a:r>
              <a:rPr lang="de-DE" dirty="0" err="1"/>
              <a:t>Safety</a:t>
            </a:r>
            <a:r>
              <a:rPr lang="de-DE" dirty="0"/>
              <a:t> Communication </a:t>
            </a:r>
            <a:r>
              <a:rPr lang="de-DE" dirty="0" err="1"/>
              <a:t>Profiles</a:t>
            </a:r>
            <a:r>
              <a:rPr lang="de-DE" dirty="0"/>
              <a:t> (FSCP)</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14</a:t>
            </a:fld>
            <a:endParaRPr lang="de-DE" dirty="0">
              <a:solidFill>
                <a:srgbClr val="000000">
                  <a:tint val="75000"/>
                </a:srgbClr>
              </a:solidFill>
            </a:endParaRPr>
          </a:p>
        </p:txBody>
      </p:sp>
      <p:sp>
        <p:nvSpPr>
          <p:cNvPr id="108" name="Freeform 5"/>
          <p:cNvSpPr>
            <a:spLocks/>
          </p:cNvSpPr>
          <p:nvPr/>
        </p:nvSpPr>
        <p:spPr bwMode="auto">
          <a:xfrm>
            <a:off x="4607247" y="2539620"/>
            <a:ext cx="38100" cy="39687"/>
          </a:xfrm>
          <a:custGeom>
            <a:avLst/>
            <a:gdLst>
              <a:gd name="T0" fmla="*/ 2147483647 w 31"/>
              <a:gd name="T1" fmla="*/ 2147483647 h 34"/>
              <a:gd name="T2" fmla="*/ 2147483647 w 31"/>
              <a:gd name="T3" fmla="*/ 2147483647 h 34"/>
              <a:gd name="T4" fmla="*/ 2147483647 w 31"/>
              <a:gd name="T5" fmla="*/ 2147483647 h 34"/>
              <a:gd name="T6" fmla="*/ 0 w 31"/>
              <a:gd name="T7" fmla="*/ 2147483647 h 34"/>
              <a:gd name="T8" fmla="*/ 2147483647 w 31"/>
              <a:gd name="T9" fmla="*/ 0 h 34"/>
              <a:gd name="T10" fmla="*/ 2147483647 w 31"/>
              <a:gd name="T11" fmla="*/ 2147483647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4">
                <a:moveTo>
                  <a:pt x="30" y="2"/>
                </a:moveTo>
                <a:lnTo>
                  <a:pt x="30" y="31"/>
                </a:lnTo>
                <a:lnTo>
                  <a:pt x="20" y="33"/>
                </a:lnTo>
                <a:lnTo>
                  <a:pt x="0" y="7"/>
                </a:lnTo>
                <a:lnTo>
                  <a:pt x="12" y="0"/>
                </a:lnTo>
                <a:lnTo>
                  <a:pt x="30" y="2"/>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9" name="Freeform 6"/>
          <p:cNvSpPr>
            <a:spLocks/>
          </p:cNvSpPr>
          <p:nvPr/>
        </p:nvSpPr>
        <p:spPr bwMode="auto">
          <a:xfrm>
            <a:off x="4540572" y="2472945"/>
            <a:ext cx="33338" cy="55562"/>
          </a:xfrm>
          <a:custGeom>
            <a:avLst/>
            <a:gdLst>
              <a:gd name="T0" fmla="*/ 2147483647 w 26"/>
              <a:gd name="T1" fmla="*/ 0 h 48"/>
              <a:gd name="T2" fmla="*/ 0 w 26"/>
              <a:gd name="T3" fmla="*/ 2147483647 h 48"/>
              <a:gd name="T4" fmla="*/ 2147483647 w 26"/>
              <a:gd name="T5" fmla="*/ 2147483647 h 48"/>
              <a:gd name="T6" fmla="*/ 2147483647 w 26"/>
              <a:gd name="T7" fmla="*/ 2147483647 h 48"/>
              <a:gd name="T8" fmla="*/ 2147483647 w 2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8">
                <a:moveTo>
                  <a:pt x="25" y="0"/>
                </a:moveTo>
                <a:lnTo>
                  <a:pt x="0" y="9"/>
                </a:lnTo>
                <a:lnTo>
                  <a:pt x="4" y="47"/>
                </a:lnTo>
                <a:lnTo>
                  <a:pt x="21" y="43"/>
                </a:lnTo>
                <a:lnTo>
                  <a:pt x="25"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0" name="Group 8"/>
          <p:cNvGrpSpPr>
            <a:grpSpLocks/>
          </p:cNvGrpSpPr>
          <p:nvPr/>
        </p:nvGrpSpPr>
        <p:grpSpPr bwMode="auto">
          <a:xfrm>
            <a:off x="7453635" y="4230307"/>
            <a:ext cx="612775" cy="315913"/>
            <a:chOff x="5349" y="3209"/>
            <a:chExt cx="499" cy="267"/>
          </a:xfrm>
        </p:grpSpPr>
        <p:sp>
          <p:nvSpPr>
            <p:cNvPr id="111" name="Freeform 9"/>
            <p:cNvSpPr>
              <a:spLocks/>
            </p:cNvSpPr>
            <p:nvPr/>
          </p:nvSpPr>
          <p:spPr bwMode="auto">
            <a:xfrm>
              <a:off x="5769" y="3209"/>
              <a:ext cx="79" cy="164"/>
            </a:xfrm>
            <a:custGeom>
              <a:avLst/>
              <a:gdLst>
                <a:gd name="T0" fmla="*/ 25 w 79"/>
                <a:gd name="T1" fmla="*/ 2 h 164"/>
                <a:gd name="T2" fmla="*/ 33 w 79"/>
                <a:gd name="T3" fmla="*/ 0 h 164"/>
                <a:gd name="T4" fmla="*/ 47 w 79"/>
                <a:gd name="T5" fmla="*/ 18 h 164"/>
                <a:gd name="T6" fmla="*/ 45 w 79"/>
                <a:gd name="T7" fmla="*/ 68 h 164"/>
                <a:gd name="T8" fmla="*/ 55 w 79"/>
                <a:gd name="T9" fmla="*/ 68 h 164"/>
                <a:gd name="T10" fmla="*/ 57 w 79"/>
                <a:gd name="T11" fmla="*/ 75 h 164"/>
                <a:gd name="T12" fmla="*/ 60 w 79"/>
                <a:gd name="T13" fmla="*/ 86 h 164"/>
                <a:gd name="T14" fmla="*/ 62 w 79"/>
                <a:gd name="T15" fmla="*/ 93 h 164"/>
                <a:gd name="T16" fmla="*/ 70 w 79"/>
                <a:gd name="T17" fmla="*/ 90 h 164"/>
                <a:gd name="T18" fmla="*/ 76 w 79"/>
                <a:gd name="T19" fmla="*/ 79 h 164"/>
                <a:gd name="T20" fmla="*/ 78 w 79"/>
                <a:gd name="T21" fmla="*/ 86 h 164"/>
                <a:gd name="T22" fmla="*/ 74 w 79"/>
                <a:gd name="T23" fmla="*/ 95 h 164"/>
                <a:gd name="T24" fmla="*/ 70 w 79"/>
                <a:gd name="T25" fmla="*/ 101 h 164"/>
                <a:gd name="T26" fmla="*/ 68 w 79"/>
                <a:gd name="T27" fmla="*/ 115 h 164"/>
                <a:gd name="T28" fmla="*/ 59 w 79"/>
                <a:gd name="T29" fmla="*/ 121 h 164"/>
                <a:gd name="T30" fmla="*/ 53 w 79"/>
                <a:gd name="T31" fmla="*/ 123 h 164"/>
                <a:gd name="T32" fmla="*/ 45 w 79"/>
                <a:gd name="T33" fmla="*/ 130 h 164"/>
                <a:gd name="T34" fmla="*/ 43 w 79"/>
                <a:gd name="T35" fmla="*/ 137 h 164"/>
                <a:gd name="T36" fmla="*/ 45 w 79"/>
                <a:gd name="T37" fmla="*/ 143 h 164"/>
                <a:gd name="T38" fmla="*/ 47 w 79"/>
                <a:gd name="T39" fmla="*/ 154 h 164"/>
                <a:gd name="T40" fmla="*/ 37 w 79"/>
                <a:gd name="T41" fmla="*/ 159 h 164"/>
                <a:gd name="T42" fmla="*/ 31 w 79"/>
                <a:gd name="T43" fmla="*/ 161 h 164"/>
                <a:gd name="T44" fmla="*/ 25 w 79"/>
                <a:gd name="T45" fmla="*/ 163 h 164"/>
                <a:gd name="T46" fmla="*/ 21 w 79"/>
                <a:gd name="T47" fmla="*/ 161 h 164"/>
                <a:gd name="T48" fmla="*/ 12 w 79"/>
                <a:gd name="T49" fmla="*/ 159 h 164"/>
                <a:gd name="T50" fmla="*/ 8 w 79"/>
                <a:gd name="T51" fmla="*/ 154 h 164"/>
                <a:gd name="T52" fmla="*/ 12 w 79"/>
                <a:gd name="T53" fmla="*/ 145 h 164"/>
                <a:gd name="T54" fmla="*/ 20 w 79"/>
                <a:gd name="T55" fmla="*/ 143 h 164"/>
                <a:gd name="T56" fmla="*/ 25 w 79"/>
                <a:gd name="T57" fmla="*/ 132 h 164"/>
                <a:gd name="T58" fmla="*/ 25 w 79"/>
                <a:gd name="T59" fmla="*/ 128 h 164"/>
                <a:gd name="T60" fmla="*/ 20 w 79"/>
                <a:gd name="T61" fmla="*/ 123 h 164"/>
                <a:gd name="T62" fmla="*/ 12 w 79"/>
                <a:gd name="T63" fmla="*/ 117 h 164"/>
                <a:gd name="T64" fmla="*/ 6 w 79"/>
                <a:gd name="T65" fmla="*/ 117 h 164"/>
                <a:gd name="T66" fmla="*/ 2 w 79"/>
                <a:gd name="T67" fmla="*/ 115 h 164"/>
                <a:gd name="T68" fmla="*/ 0 w 79"/>
                <a:gd name="T69" fmla="*/ 108 h 164"/>
                <a:gd name="T70" fmla="*/ 2 w 79"/>
                <a:gd name="T71" fmla="*/ 104 h 164"/>
                <a:gd name="T72" fmla="*/ 6 w 79"/>
                <a:gd name="T73" fmla="*/ 104 h 164"/>
                <a:gd name="T74" fmla="*/ 12 w 79"/>
                <a:gd name="T75" fmla="*/ 101 h 164"/>
                <a:gd name="T76" fmla="*/ 20 w 79"/>
                <a:gd name="T77" fmla="*/ 95 h 164"/>
                <a:gd name="T78" fmla="*/ 23 w 79"/>
                <a:gd name="T79" fmla="*/ 93 h 164"/>
                <a:gd name="T80" fmla="*/ 27 w 79"/>
                <a:gd name="T81" fmla="*/ 68 h 164"/>
                <a:gd name="T82" fmla="*/ 23 w 79"/>
                <a:gd name="T83" fmla="*/ 62 h 164"/>
                <a:gd name="T84" fmla="*/ 18 w 79"/>
                <a:gd name="T85" fmla="*/ 57 h 164"/>
                <a:gd name="T86" fmla="*/ 16 w 79"/>
                <a:gd name="T87" fmla="*/ 44 h 164"/>
                <a:gd name="T88" fmla="*/ 18 w 79"/>
                <a:gd name="T89" fmla="*/ 31 h 164"/>
                <a:gd name="T90" fmla="*/ 20 w 79"/>
                <a:gd name="T91" fmla="*/ 22 h 164"/>
                <a:gd name="T92" fmla="*/ 25 w 79"/>
                <a:gd name="T93" fmla="*/ 2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164">
                  <a:moveTo>
                    <a:pt x="25" y="2"/>
                  </a:moveTo>
                  <a:lnTo>
                    <a:pt x="33" y="0"/>
                  </a:lnTo>
                  <a:lnTo>
                    <a:pt x="47" y="18"/>
                  </a:lnTo>
                  <a:lnTo>
                    <a:pt x="45" y="68"/>
                  </a:lnTo>
                  <a:lnTo>
                    <a:pt x="55" y="68"/>
                  </a:lnTo>
                  <a:lnTo>
                    <a:pt x="57" y="75"/>
                  </a:lnTo>
                  <a:lnTo>
                    <a:pt x="60" y="86"/>
                  </a:lnTo>
                  <a:lnTo>
                    <a:pt x="62" y="93"/>
                  </a:lnTo>
                  <a:lnTo>
                    <a:pt x="70" y="90"/>
                  </a:lnTo>
                  <a:lnTo>
                    <a:pt x="76" y="79"/>
                  </a:lnTo>
                  <a:lnTo>
                    <a:pt x="78" y="86"/>
                  </a:lnTo>
                  <a:lnTo>
                    <a:pt x="74" y="95"/>
                  </a:lnTo>
                  <a:lnTo>
                    <a:pt x="70" y="101"/>
                  </a:lnTo>
                  <a:lnTo>
                    <a:pt x="68" y="115"/>
                  </a:lnTo>
                  <a:lnTo>
                    <a:pt x="59" y="121"/>
                  </a:lnTo>
                  <a:lnTo>
                    <a:pt x="53" y="123"/>
                  </a:lnTo>
                  <a:lnTo>
                    <a:pt x="45" y="130"/>
                  </a:lnTo>
                  <a:lnTo>
                    <a:pt x="43" y="137"/>
                  </a:lnTo>
                  <a:lnTo>
                    <a:pt x="45" y="143"/>
                  </a:lnTo>
                  <a:lnTo>
                    <a:pt x="47" y="154"/>
                  </a:lnTo>
                  <a:lnTo>
                    <a:pt x="37" y="159"/>
                  </a:lnTo>
                  <a:lnTo>
                    <a:pt x="31" y="161"/>
                  </a:lnTo>
                  <a:lnTo>
                    <a:pt x="25" y="163"/>
                  </a:lnTo>
                  <a:lnTo>
                    <a:pt x="21" y="161"/>
                  </a:lnTo>
                  <a:lnTo>
                    <a:pt x="12" y="159"/>
                  </a:lnTo>
                  <a:lnTo>
                    <a:pt x="8" y="154"/>
                  </a:lnTo>
                  <a:lnTo>
                    <a:pt x="12" y="145"/>
                  </a:lnTo>
                  <a:lnTo>
                    <a:pt x="20" y="143"/>
                  </a:lnTo>
                  <a:lnTo>
                    <a:pt x="25" y="132"/>
                  </a:lnTo>
                  <a:lnTo>
                    <a:pt x="25" y="128"/>
                  </a:lnTo>
                  <a:lnTo>
                    <a:pt x="20" y="123"/>
                  </a:lnTo>
                  <a:lnTo>
                    <a:pt x="12" y="117"/>
                  </a:lnTo>
                  <a:lnTo>
                    <a:pt x="6" y="117"/>
                  </a:lnTo>
                  <a:lnTo>
                    <a:pt x="2" y="115"/>
                  </a:lnTo>
                  <a:lnTo>
                    <a:pt x="0" y="108"/>
                  </a:lnTo>
                  <a:lnTo>
                    <a:pt x="2" y="104"/>
                  </a:lnTo>
                  <a:lnTo>
                    <a:pt x="6" y="104"/>
                  </a:lnTo>
                  <a:lnTo>
                    <a:pt x="12" y="101"/>
                  </a:lnTo>
                  <a:lnTo>
                    <a:pt x="20" y="95"/>
                  </a:lnTo>
                  <a:lnTo>
                    <a:pt x="23" y="93"/>
                  </a:lnTo>
                  <a:lnTo>
                    <a:pt x="27" y="68"/>
                  </a:lnTo>
                  <a:lnTo>
                    <a:pt x="23" y="62"/>
                  </a:lnTo>
                  <a:lnTo>
                    <a:pt x="18" y="57"/>
                  </a:lnTo>
                  <a:lnTo>
                    <a:pt x="16" y="44"/>
                  </a:lnTo>
                  <a:lnTo>
                    <a:pt x="18" y="31"/>
                  </a:lnTo>
                  <a:lnTo>
                    <a:pt x="20" y="22"/>
                  </a:lnTo>
                  <a:lnTo>
                    <a:pt x="25" y="2"/>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 name="Freeform 10"/>
            <p:cNvSpPr>
              <a:spLocks/>
            </p:cNvSpPr>
            <p:nvPr/>
          </p:nvSpPr>
          <p:spPr bwMode="auto">
            <a:xfrm>
              <a:off x="5618" y="3338"/>
              <a:ext cx="144" cy="138"/>
            </a:xfrm>
            <a:custGeom>
              <a:avLst/>
              <a:gdLst>
                <a:gd name="T0" fmla="*/ 100 w 144"/>
                <a:gd name="T1" fmla="*/ 0 h 138"/>
                <a:gd name="T2" fmla="*/ 118 w 144"/>
                <a:gd name="T3" fmla="*/ 0 h 138"/>
                <a:gd name="T4" fmla="*/ 143 w 144"/>
                <a:gd name="T5" fmla="*/ 39 h 138"/>
                <a:gd name="T6" fmla="*/ 116 w 144"/>
                <a:gd name="T7" fmla="*/ 70 h 138"/>
                <a:gd name="T8" fmla="*/ 116 w 144"/>
                <a:gd name="T9" fmla="*/ 83 h 138"/>
                <a:gd name="T10" fmla="*/ 110 w 144"/>
                <a:gd name="T11" fmla="*/ 87 h 138"/>
                <a:gd name="T12" fmla="*/ 95 w 144"/>
                <a:gd name="T13" fmla="*/ 87 h 138"/>
                <a:gd name="T14" fmla="*/ 75 w 144"/>
                <a:gd name="T15" fmla="*/ 104 h 138"/>
                <a:gd name="T16" fmla="*/ 58 w 144"/>
                <a:gd name="T17" fmla="*/ 122 h 138"/>
                <a:gd name="T18" fmla="*/ 46 w 144"/>
                <a:gd name="T19" fmla="*/ 137 h 138"/>
                <a:gd name="T20" fmla="*/ 46 w 144"/>
                <a:gd name="T21" fmla="*/ 124 h 138"/>
                <a:gd name="T22" fmla="*/ 25 w 144"/>
                <a:gd name="T23" fmla="*/ 126 h 138"/>
                <a:gd name="T24" fmla="*/ 15 w 144"/>
                <a:gd name="T25" fmla="*/ 126 h 138"/>
                <a:gd name="T26" fmla="*/ 0 w 144"/>
                <a:gd name="T27" fmla="*/ 126 h 138"/>
                <a:gd name="T28" fmla="*/ 21 w 144"/>
                <a:gd name="T29" fmla="*/ 104 h 138"/>
                <a:gd name="T30" fmla="*/ 29 w 144"/>
                <a:gd name="T31" fmla="*/ 94 h 138"/>
                <a:gd name="T32" fmla="*/ 37 w 144"/>
                <a:gd name="T33" fmla="*/ 94 h 138"/>
                <a:gd name="T34" fmla="*/ 52 w 144"/>
                <a:gd name="T35" fmla="*/ 76 h 138"/>
                <a:gd name="T36" fmla="*/ 58 w 144"/>
                <a:gd name="T37" fmla="*/ 76 h 138"/>
                <a:gd name="T38" fmla="*/ 58 w 144"/>
                <a:gd name="T39" fmla="*/ 74 h 138"/>
                <a:gd name="T40" fmla="*/ 66 w 144"/>
                <a:gd name="T41" fmla="*/ 67 h 138"/>
                <a:gd name="T42" fmla="*/ 75 w 144"/>
                <a:gd name="T43" fmla="*/ 67 h 138"/>
                <a:gd name="T44" fmla="*/ 72 w 144"/>
                <a:gd name="T45" fmla="*/ 48 h 138"/>
                <a:gd name="T46" fmla="*/ 73 w 144"/>
                <a:gd name="T47" fmla="*/ 48 h 138"/>
                <a:gd name="T48" fmla="*/ 83 w 144"/>
                <a:gd name="T49" fmla="*/ 37 h 138"/>
                <a:gd name="T50" fmla="*/ 87 w 144"/>
                <a:gd name="T51" fmla="*/ 46 h 138"/>
                <a:gd name="T52" fmla="*/ 102 w 144"/>
                <a:gd name="T53" fmla="*/ 30 h 138"/>
                <a:gd name="T54" fmla="*/ 100 w 144"/>
                <a:gd name="T55" fmla="*/ 0 h 1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38">
                  <a:moveTo>
                    <a:pt x="100" y="0"/>
                  </a:moveTo>
                  <a:lnTo>
                    <a:pt x="118" y="0"/>
                  </a:lnTo>
                  <a:lnTo>
                    <a:pt x="143" y="39"/>
                  </a:lnTo>
                  <a:lnTo>
                    <a:pt x="116" y="70"/>
                  </a:lnTo>
                  <a:lnTo>
                    <a:pt x="116" y="83"/>
                  </a:lnTo>
                  <a:lnTo>
                    <a:pt x="110" y="87"/>
                  </a:lnTo>
                  <a:lnTo>
                    <a:pt x="95" y="87"/>
                  </a:lnTo>
                  <a:lnTo>
                    <a:pt x="75" y="104"/>
                  </a:lnTo>
                  <a:lnTo>
                    <a:pt x="58" y="122"/>
                  </a:lnTo>
                  <a:lnTo>
                    <a:pt x="46" y="137"/>
                  </a:lnTo>
                  <a:lnTo>
                    <a:pt x="46" y="124"/>
                  </a:lnTo>
                  <a:lnTo>
                    <a:pt x="25" y="126"/>
                  </a:lnTo>
                  <a:lnTo>
                    <a:pt x="15" y="126"/>
                  </a:lnTo>
                  <a:lnTo>
                    <a:pt x="0" y="126"/>
                  </a:lnTo>
                  <a:lnTo>
                    <a:pt x="21" y="104"/>
                  </a:lnTo>
                  <a:lnTo>
                    <a:pt x="29" y="94"/>
                  </a:lnTo>
                  <a:lnTo>
                    <a:pt x="37" y="94"/>
                  </a:lnTo>
                  <a:lnTo>
                    <a:pt x="52" y="76"/>
                  </a:lnTo>
                  <a:lnTo>
                    <a:pt x="58" y="76"/>
                  </a:lnTo>
                  <a:lnTo>
                    <a:pt x="58" y="74"/>
                  </a:lnTo>
                  <a:lnTo>
                    <a:pt x="66" y="67"/>
                  </a:lnTo>
                  <a:lnTo>
                    <a:pt x="75" y="67"/>
                  </a:lnTo>
                  <a:lnTo>
                    <a:pt x="72" y="48"/>
                  </a:lnTo>
                  <a:lnTo>
                    <a:pt x="73" y="48"/>
                  </a:lnTo>
                  <a:lnTo>
                    <a:pt x="83" y="37"/>
                  </a:lnTo>
                  <a:lnTo>
                    <a:pt x="87" y="46"/>
                  </a:lnTo>
                  <a:lnTo>
                    <a:pt x="102" y="30"/>
                  </a:lnTo>
                  <a:lnTo>
                    <a:pt x="10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 name="Freeform 11"/>
            <p:cNvSpPr>
              <a:spLocks/>
            </p:cNvSpPr>
            <p:nvPr/>
          </p:nvSpPr>
          <p:spPr bwMode="auto">
            <a:xfrm>
              <a:off x="5349" y="3345"/>
              <a:ext cx="56" cy="77"/>
            </a:xfrm>
            <a:custGeom>
              <a:avLst/>
              <a:gdLst>
                <a:gd name="T0" fmla="*/ 0 w 56"/>
                <a:gd name="T1" fmla="*/ 0 h 77"/>
                <a:gd name="T2" fmla="*/ 12 w 56"/>
                <a:gd name="T3" fmla="*/ 0 h 77"/>
                <a:gd name="T4" fmla="*/ 26 w 56"/>
                <a:gd name="T5" fmla="*/ 9 h 77"/>
                <a:gd name="T6" fmla="*/ 55 w 56"/>
                <a:gd name="T7" fmla="*/ 9 h 77"/>
                <a:gd name="T8" fmla="*/ 51 w 56"/>
                <a:gd name="T9" fmla="*/ 25 h 77"/>
                <a:gd name="T10" fmla="*/ 55 w 56"/>
                <a:gd name="T11" fmla="*/ 38 h 77"/>
                <a:gd name="T12" fmla="*/ 45 w 56"/>
                <a:gd name="T13" fmla="*/ 38 h 77"/>
                <a:gd name="T14" fmla="*/ 43 w 56"/>
                <a:gd name="T15" fmla="*/ 40 h 77"/>
                <a:gd name="T16" fmla="*/ 37 w 56"/>
                <a:gd name="T17" fmla="*/ 42 h 77"/>
                <a:gd name="T18" fmla="*/ 43 w 56"/>
                <a:gd name="T19" fmla="*/ 76 h 77"/>
                <a:gd name="T20" fmla="*/ 26 w 56"/>
                <a:gd name="T21" fmla="*/ 74 h 77"/>
                <a:gd name="T22" fmla="*/ 10 w 56"/>
                <a:gd name="T23" fmla="*/ 63 h 77"/>
                <a:gd name="T24" fmla="*/ 10 w 56"/>
                <a:gd name="T25" fmla="*/ 40 h 77"/>
                <a:gd name="T26" fmla="*/ 10 w 56"/>
                <a:gd name="T27" fmla="*/ 31 h 77"/>
                <a:gd name="T28" fmla="*/ 0 w 56"/>
                <a:gd name="T29" fmla="*/ 25 h 77"/>
                <a:gd name="T30" fmla="*/ 0 w 56"/>
                <a:gd name="T31" fmla="*/ 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77">
                  <a:moveTo>
                    <a:pt x="0" y="0"/>
                  </a:moveTo>
                  <a:lnTo>
                    <a:pt x="12" y="0"/>
                  </a:lnTo>
                  <a:lnTo>
                    <a:pt x="26" y="9"/>
                  </a:lnTo>
                  <a:lnTo>
                    <a:pt x="55" y="9"/>
                  </a:lnTo>
                  <a:lnTo>
                    <a:pt x="51" y="25"/>
                  </a:lnTo>
                  <a:lnTo>
                    <a:pt x="55" y="38"/>
                  </a:lnTo>
                  <a:lnTo>
                    <a:pt x="45" y="38"/>
                  </a:lnTo>
                  <a:lnTo>
                    <a:pt x="43" y="40"/>
                  </a:lnTo>
                  <a:lnTo>
                    <a:pt x="37" y="42"/>
                  </a:lnTo>
                  <a:lnTo>
                    <a:pt x="43" y="76"/>
                  </a:lnTo>
                  <a:lnTo>
                    <a:pt x="26" y="74"/>
                  </a:lnTo>
                  <a:lnTo>
                    <a:pt x="10" y="63"/>
                  </a:lnTo>
                  <a:lnTo>
                    <a:pt x="10" y="40"/>
                  </a:lnTo>
                  <a:lnTo>
                    <a:pt x="10" y="31"/>
                  </a:lnTo>
                  <a:lnTo>
                    <a:pt x="0" y="25"/>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4" name="Freeform 12"/>
          <p:cNvSpPr>
            <a:spLocks/>
          </p:cNvSpPr>
          <p:nvPr/>
        </p:nvSpPr>
        <p:spPr bwMode="auto">
          <a:xfrm>
            <a:off x="7575872" y="3498470"/>
            <a:ext cx="111125" cy="92075"/>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0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15" y="29"/>
                </a:moveTo>
                <a:lnTo>
                  <a:pt x="0" y="62"/>
                </a:lnTo>
                <a:lnTo>
                  <a:pt x="6" y="75"/>
                </a:lnTo>
                <a:lnTo>
                  <a:pt x="31" y="77"/>
                </a:lnTo>
                <a:lnTo>
                  <a:pt x="52" y="77"/>
                </a:lnTo>
                <a:lnTo>
                  <a:pt x="60" y="64"/>
                </a:lnTo>
                <a:lnTo>
                  <a:pt x="66" y="51"/>
                </a:lnTo>
                <a:lnTo>
                  <a:pt x="89" y="51"/>
                </a:lnTo>
                <a:lnTo>
                  <a:pt x="85" y="31"/>
                </a:lnTo>
                <a:lnTo>
                  <a:pt x="85" y="11"/>
                </a:lnTo>
                <a:lnTo>
                  <a:pt x="62" y="0"/>
                </a:lnTo>
                <a:lnTo>
                  <a:pt x="58" y="22"/>
                </a:lnTo>
                <a:lnTo>
                  <a:pt x="74" y="35"/>
                </a:lnTo>
                <a:lnTo>
                  <a:pt x="50" y="35"/>
                </a:lnTo>
                <a:lnTo>
                  <a:pt x="43" y="44"/>
                </a:lnTo>
                <a:lnTo>
                  <a:pt x="15" y="29"/>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5" name="Group 13"/>
          <p:cNvGrpSpPr>
            <a:grpSpLocks/>
          </p:cNvGrpSpPr>
          <p:nvPr/>
        </p:nvGrpSpPr>
        <p:grpSpPr bwMode="auto">
          <a:xfrm>
            <a:off x="6358260" y="2130045"/>
            <a:ext cx="1298575" cy="2224087"/>
            <a:chOff x="4461" y="1413"/>
            <a:chExt cx="1055" cy="1900"/>
          </a:xfrm>
        </p:grpSpPr>
        <p:grpSp>
          <p:nvGrpSpPr>
            <p:cNvPr id="116" name="Group 14"/>
            <p:cNvGrpSpPr>
              <a:grpSpLocks/>
            </p:cNvGrpSpPr>
            <p:nvPr/>
          </p:nvGrpSpPr>
          <p:grpSpPr bwMode="auto">
            <a:xfrm>
              <a:off x="4630" y="1606"/>
              <a:ext cx="237" cy="572"/>
              <a:chOff x="4630" y="1606"/>
              <a:chExt cx="237" cy="572"/>
            </a:xfrm>
          </p:grpSpPr>
          <p:sp>
            <p:nvSpPr>
              <p:cNvPr id="126" name="Freeform 15"/>
              <p:cNvSpPr>
                <a:spLocks/>
              </p:cNvSpPr>
              <p:nvPr/>
            </p:nvSpPr>
            <p:spPr bwMode="auto">
              <a:xfrm>
                <a:off x="4630" y="2120"/>
                <a:ext cx="57" cy="58"/>
              </a:xfrm>
              <a:custGeom>
                <a:avLst/>
                <a:gdLst>
                  <a:gd name="T0" fmla="*/ 0 w 57"/>
                  <a:gd name="T1" fmla="*/ 44 h 58"/>
                  <a:gd name="T2" fmla="*/ 10 w 57"/>
                  <a:gd name="T3" fmla="*/ 55 h 58"/>
                  <a:gd name="T4" fmla="*/ 22 w 57"/>
                  <a:gd name="T5" fmla="*/ 53 h 58"/>
                  <a:gd name="T6" fmla="*/ 40 w 57"/>
                  <a:gd name="T7" fmla="*/ 57 h 58"/>
                  <a:gd name="T8" fmla="*/ 54 w 57"/>
                  <a:gd name="T9" fmla="*/ 57 h 58"/>
                  <a:gd name="T10" fmla="*/ 56 w 57"/>
                  <a:gd name="T11" fmla="*/ 37 h 58"/>
                  <a:gd name="T12" fmla="*/ 52 w 57"/>
                  <a:gd name="T13" fmla="*/ 24 h 58"/>
                  <a:gd name="T14" fmla="*/ 42 w 57"/>
                  <a:gd name="T15" fmla="*/ 9 h 58"/>
                  <a:gd name="T16" fmla="*/ 32 w 57"/>
                  <a:gd name="T17" fmla="*/ 9 h 58"/>
                  <a:gd name="T18" fmla="*/ 28 w 57"/>
                  <a:gd name="T19" fmla="*/ 0 h 58"/>
                  <a:gd name="T20" fmla="*/ 14 w 57"/>
                  <a:gd name="T21" fmla="*/ 0 h 58"/>
                  <a:gd name="T22" fmla="*/ 14 w 57"/>
                  <a:gd name="T23" fmla="*/ 18 h 58"/>
                  <a:gd name="T24" fmla="*/ 0 w 57"/>
                  <a:gd name="T25" fmla="*/ 44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8">
                    <a:moveTo>
                      <a:pt x="0" y="44"/>
                    </a:moveTo>
                    <a:lnTo>
                      <a:pt x="10" y="55"/>
                    </a:lnTo>
                    <a:lnTo>
                      <a:pt x="22" y="53"/>
                    </a:lnTo>
                    <a:lnTo>
                      <a:pt x="40" y="57"/>
                    </a:lnTo>
                    <a:lnTo>
                      <a:pt x="54" y="57"/>
                    </a:lnTo>
                    <a:lnTo>
                      <a:pt x="56" y="37"/>
                    </a:lnTo>
                    <a:lnTo>
                      <a:pt x="52" y="24"/>
                    </a:lnTo>
                    <a:lnTo>
                      <a:pt x="42" y="9"/>
                    </a:lnTo>
                    <a:lnTo>
                      <a:pt x="32" y="9"/>
                    </a:lnTo>
                    <a:lnTo>
                      <a:pt x="28" y="0"/>
                    </a:lnTo>
                    <a:lnTo>
                      <a:pt x="14" y="0"/>
                    </a:lnTo>
                    <a:lnTo>
                      <a:pt x="14" y="18"/>
                    </a:lnTo>
                    <a:lnTo>
                      <a:pt x="0" y="44"/>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7" name="Freeform 16"/>
              <p:cNvSpPr>
                <a:spLocks/>
              </p:cNvSpPr>
              <p:nvPr/>
            </p:nvSpPr>
            <p:spPr bwMode="auto">
              <a:xfrm>
                <a:off x="4780" y="2019"/>
                <a:ext cx="54" cy="73"/>
              </a:xfrm>
              <a:custGeom>
                <a:avLst/>
                <a:gdLst>
                  <a:gd name="T0" fmla="*/ 12 w 54"/>
                  <a:gd name="T1" fmla="*/ 0 h 73"/>
                  <a:gd name="T2" fmla="*/ 35 w 54"/>
                  <a:gd name="T3" fmla="*/ 2 h 73"/>
                  <a:gd name="T4" fmla="*/ 43 w 54"/>
                  <a:gd name="T5" fmla="*/ 22 h 73"/>
                  <a:gd name="T6" fmla="*/ 53 w 54"/>
                  <a:gd name="T7" fmla="*/ 33 h 73"/>
                  <a:gd name="T8" fmla="*/ 45 w 54"/>
                  <a:gd name="T9" fmla="*/ 41 h 73"/>
                  <a:gd name="T10" fmla="*/ 53 w 54"/>
                  <a:gd name="T11" fmla="*/ 52 h 73"/>
                  <a:gd name="T12" fmla="*/ 49 w 54"/>
                  <a:gd name="T13" fmla="*/ 65 h 73"/>
                  <a:gd name="T14" fmla="*/ 41 w 54"/>
                  <a:gd name="T15" fmla="*/ 72 h 73"/>
                  <a:gd name="T16" fmla="*/ 26 w 54"/>
                  <a:gd name="T17" fmla="*/ 70 h 73"/>
                  <a:gd name="T18" fmla="*/ 16 w 54"/>
                  <a:gd name="T19" fmla="*/ 70 h 73"/>
                  <a:gd name="T20" fmla="*/ 10 w 54"/>
                  <a:gd name="T21" fmla="*/ 61 h 73"/>
                  <a:gd name="T22" fmla="*/ 4 w 54"/>
                  <a:gd name="T23" fmla="*/ 50 h 73"/>
                  <a:gd name="T24" fmla="*/ 4 w 54"/>
                  <a:gd name="T25" fmla="*/ 39 h 73"/>
                  <a:gd name="T26" fmla="*/ 0 w 54"/>
                  <a:gd name="T27" fmla="*/ 24 h 73"/>
                  <a:gd name="T28" fmla="*/ 12 w 5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73">
                    <a:moveTo>
                      <a:pt x="12" y="0"/>
                    </a:moveTo>
                    <a:lnTo>
                      <a:pt x="35" y="2"/>
                    </a:lnTo>
                    <a:lnTo>
                      <a:pt x="43" y="22"/>
                    </a:lnTo>
                    <a:lnTo>
                      <a:pt x="53" y="33"/>
                    </a:lnTo>
                    <a:lnTo>
                      <a:pt x="45" y="41"/>
                    </a:lnTo>
                    <a:lnTo>
                      <a:pt x="53" y="52"/>
                    </a:lnTo>
                    <a:lnTo>
                      <a:pt x="49" y="65"/>
                    </a:lnTo>
                    <a:lnTo>
                      <a:pt x="41" y="72"/>
                    </a:lnTo>
                    <a:lnTo>
                      <a:pt x="26" y="70"/>
                    </a:lnTo>
                    <a:lnTo>
                      <a:pt x="16" y="70"/>
                    </a:lnTo>
                    <a:lnTo>
                      <a:pt x="10" y="61"/>
                    </a:lnTo>
                    <a:lnTo>
                      <a:pt x="4" y="50"/>
                    </a:lnTo>
                    <a:lnTo>
                      <a:pt x="4" y="39"/>
                    </a:lnTo>
                    <a:lnTo>
                      <a:pt x="0" y="24"/>
                    </a:lnTo>
                    <a:lnTo>
                      <a:pt x="12"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Freeform 17"/>
              <p:cNvSpPr>
                <a:spLocks/>
              </p:cNvSpPr>
              <p:nvPr/>
            </p:nvSpPr>
            <p:spPr bwMode="auto">
              <a:xfrm>
                <a:off x="4770" y="1606"/>
                <a:ext cx="97" cy="70"/>
              </a:xfrm>
              <a:custGeom>
                <a:avLst/>
                <a:gdLst>
                  <a:gd name="T0" fmla="*/ 14 w 97"/>
                  <a:gd name="T1" fmla="*/ 0 h 70"/>
                  <a:gd name="T2" fmla="*/ 26 w 97"/>
                  <a:gd name="T3" fmla="*/ 11 h 70"/>
                  <a:gd name="T4" fmla="*/ 38 w 97"/>
                  <a:gd name="T5" fmla="*/ 9 h 70"/>
                  <a:gd name="T6" fmla="*/ 56 w 97"/>
                  <a:gd name="T7" fmla="*/ 11 h 70"/>
                  <a:gd name="T8" fmla="*/ 72 w 97"/>
                  <a:gd name="T9" fmla="*/ 11 h 70"/>
                  <a:gd name="T10" fmla="*/ 80 w 97"/>
                  <a:gd name="T11" fmla="*/ 18 h 70"/>
                  <a:gd name="T12" fmla="*/ 90 w 97"/>
                  <a:gd name="T13" fmla="*/ 33 h 70"/>
                  <a:gd name="T14" fmla="*/ 96 w 97"/>
                  <a:gd name="T15" fmla="*/ 40 h 70"/>
                  <a:gd name="T16" fmla="*/ 74 w 97"/>
                  <a:gd name="T17" fmla="*/ 45 h 70"/>
                  <a:gd name="T18" fmla="*/ 68 w 97"/>
                  <a:gd name="T19" fmla="*/ 49 h 70"/>
                  <a:gd name="T20" fmla="*/ 74 w 97"/>
                  <a:gd name="T21" fmla="*/ 58 h 70"/>
                  <a:gd name="T22" fmla="*/ 74 w 97"/>
                  <a:gd name="T23" fmla="*/ 67 h 70"/>
                  <a:gd name="T24" fmla="*/ 52 w 97"/>
                  <a:gd name="T25" fmla="*/ 58 h 70"/>
                  <a:gd name="T26" fmla="*/ 34 w 97"/>
                  <a:gd name="T27" fmla="*/ 51 h 70"/>
                  <a:gd name="T28" fmla="*/ 26 w 97"/>
                  <a:gd name="T29" fmla="*/ 53 h 70"/>
                  <a:gd name="T30" fmla="*/ 26 w 97"/>
                  <a:gd name="T31" fmla="*/ 67 h 70"/>
                  <a:gd name="T32" fmla="*/ 14 w 97"/>
                  <a:gd name="T33" fmla="*/ 69 h 70"/>
                  <a:gd name="T34" fmla="*/ 8 w 97"/>
                  <a:gd name="T35" fmla="*/ 58 h 70"/>
                  <a:gd name="T36" fmla="*/ 6 w 97"/>
                  <a:gd name="T37" fmla="*/ 45 h 70"/>
                  <a:gd name="T38" fmla="*/ 0 w 97"/>
                  <a:gd name="T39" fmla="*/ 42 h 70"/>
                  <a:gd name="T40" fmla="*/ 6 w 97"/>
                  <a:gd name="T41" fmla="*/ 29 h 70"/>
                  <a:gd name="T42" fmla="*/ 16 w 97"/>
                  <a:gd name="T43" fmla="*/ 24 h 70"/>
                  <a:gd name="T44" fmla="*/ 14 w 97"/>
                  <a:gd name="T45" fmla="*/ 0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 h="70">
                    <a:moveTo>
                      <a:pt x="14" y="0"/>
                    </a:moveTo>
                    <a:lnTo>
                      <a:pt x="26" y="11"/>
                    </a:lnTo>
                    <a:lnTo>
                      <a:pt x="38" y="9"/>
                    </a:lnTo>
                    <a:lnTo>
                      <a:pt x="56" y="11"/>
                    </a:lnTo>
                    <a:lnTo>
                      <a:pt x="72" y="11"/>
                    </a:lnTo>
                    <a:lnTo>
                      <a:pt x="80" y="18"/>
                    </a:lnTo>
                    <a:lnTo>
                      <a:pt x="90" y="33"/>
                    </a:lnTo>
                    <a:lnTo>
                      <a:pt x="96" y="40"/>
                    </a:lnTo>
                    <a:lnTo>
                      <a:pt x="74" y="45"/>
                    </a:lnTo>
                    <a:lnTo>
                      <a:pt x="68" y="49"/>
                    </a:lnTo>
                    <a:lnTo>
                      <a:pt x="74" y="58"/>
                    </a:lnTo>
                    <a:lnTo>
                      <a:pt x="74" y="67"/>
                    </a:lnTo>
                    <a:lnTo>
                      <a:pt x="52" y="58"/>
                    </a:lnTo>
                    <a:lnTo>
                      <a:pt x="34" y="51"/>
                    </a:lnTo>
                    <a:lnTo>
                      <a:pt x="26" y="53"/>
                    </a:lnTo>
                    <a:lnTo>
                      <a:pt x="26" y="67"/>
                    </a:lnTo>
                    <a:lnTo>
                      <a:pt x="14" y="69"/>
                    </a:lnTo>
                    <a:lnTo>
                      <a:pt x="8" y="58"/>
                    </a:lnTo>
                    <a:lnTo>
                      <a:pt x="6" y="45"/>
                    </a:lnTo>
                    <a:lnTo>
                      <a:pt x="0" y="42"/>
                    </a:lnTo>
                    <a:lnTo>
                      <a:pt x="6" y="29"/>
                    </a:lnTo>
                    <a:lnTo>
                      <a:pt x="16" y="24"/>
                    </a:lnTo>
                    <a:lnTo>
                      <a:pt x="14"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7" name="Freeform 18"/>
            <p:cNvSpPr>
              <a:spLocks/>
            </p:cNvSpPr>
            <p:nvPr/>
          </p:nvSpPr>
          <p:spPr bwMode="auto">
            <a:xfrm>
              <a:off x="4852" y="2760"/>
              <a:ext cx="664" cy="553"/>
            </a:xfrm>
            <a:custGeom>
              <a:avLst/>
              <a:gdLst>
                <a:gd name="T0" fmla="*/ 512 w 664"/>
                <a:gd name="T1" fmla="*/ 44 h 553"/>
                <a:gd name="T2" fmla="*/ 537 w 664"/>
                <a:gd name="T3" fmla="*/ 64 h 553"/>
                <a:gd name="T4" fmla="*/ 565 w 664"/>
                <a:gd name="T5" fmla="*/ 146 h 553"/>
                <a:gd name="T6" fmla="*/ 626 w 664"/>
                <a:gd name="T7" fmla="*/ 230 h 553"/>
                <a:gd name="T8" fmla="*/ 663 w 664"/>
                <a:gd name="T9" fmla="*/ 316 h 553"/>
                <a:gd name="T10" fmla="*/ 635 w 664"/>
                <a:gd name="T11" fmla="*/ 395 h 553"/>
                <a:gd name="T12" fmla="*/ 610 w 664"/>
                <a:gd name="T13" fmla="*/ 446 h 553"/>
                <a:gd name="T14" fmla="*/ 594 w 664"/>
                <a:gd name="T15" fmla="*/ 495 h 553"/>
                <a:gd name="T16" fmla="*/ 578 w 664"/>
                <a:gd name="T17" fmla="*/ 523 h 553"/>
                <a:gd name="T18" fmla="*/ 547 w 664"/>
                <a:gd name="T19" fmla="*/ 543 h 553"/>
                <a:gd name="T20" fmla="*/ 496 w 664"/>
                <a:gd name="T21" fmla="*/ 537 h 553"/>
                <a:gd name="T22" fmla="*/ 445 w 664"/>
                <a:gd name="T23" fmla="*/ 523 h 553"/>
                <a:gd name="T24" fmla="*/ 417 w 664"/>
                <a:gd name="T25" fmla="*/ 492 h 553"/>
                <a:gd name="T26" fmla="*/ 409 w 664"/>
                <a:gd name="T27" fmla="*/ 453 h 553"/>
                <a:gd name="T28" fmla="*/ 392 w 664"/>
                <a:gd name="T29" fmla="*/ 435 h 553"/>
                <a:gd name="T30" fmla="*/ 364 w 664"/>
                <a:gd name="T31" fmla="*/ 437 h 553"/>
                <a:gd name="T32" fmla="*/ 338 w 664"/>
                <a:gd name="T33" fmla="*/ 406 h 553"/>
                <a:gd name="T34" fmla="*/ 317 w 664"/>
                <a:gd name="T35" fmla="*/ 402 h 553"/>
                <a:gd name="T36" fmla="*/ 281 w 664"/>
                <a:gd name="T37" fmla="*/ 406 h 553"/>
                <a:gd name="T38" fmla="*/ 252 w 664"/>
                <a:gd name="T39" fmla="*/ 411 h 553"/>
                <a:gd name="T40" fmla="*/ 226 w 664"/>
                <a:gd name="T41" fmla="*/ 428 h 553"/>
                <a:gd name="T42" fmla="*/ 189 w 664"/>
                <a:gd name="T43" fmla="*/ 442 h 553"/>
                <a:gd name="T44" fmla="*/ 151 w 664"/>
                <a:gd name="T45" fmla="*/ 461 h 553"/>
                <a:gd name="T46" fmla="*/ 132 w 664"/>
                <a:gd name="T47" fmla="*/ 470 h 553"/>
                <a:gd name="T48" fmla="*/ 77 w 664"/>
                <a:gd name="T49" fmla="*/ 466 h 553"/>
                <a:gd name="T50" fmla="*/ 65 w 664"/>
                <a:gd name="T51" fmla="*/ 455 h 553"/>
                <a:gd name="T52" fmla="*/ 65 w 664"/>
                <a:gd name="T53" fmla="*/ 395 h 553"/>
                <a:gd name="T54" fmla="*/ 47 w 664"/>
                <a:gd name="T55" fmla="*/ 360 h 553"/>
                <a:gd name="T56" fmla="*/ 30 w 664"/>
                <a:gd name="T57" fmla="*/ 331 h 553"/>
                <a:gd name="T58" fmla="*/ 6 w 664"/>
                <a:gd name="T59" fmla="*/ 230 h 553"/>
                <a:gd name="T60" fmla="*/ 8 w 664"/>
                <a:gd name="T61" fmla="*/ 197 h 553"/>
                <a:gd name="T62" fmla="*/ 55 w 664"/>
                <a:gd name="T63" fmla="*/ 179 h 553"/>
                <a:gd name="T64" fmla="*/ 90 w 664"/>
                <a:gd name="T65" fmla="*/ 174 h 553"/>
                <a:gd name="T66" fmla="*/ 110 w 664"/>
                <a:gd name="T67" fmla="*/ 166 h 553"/>
                <a:gd name="T68" fmla="*/ 122 w 664"/>
                <a:gd name="T69" fmla="*/ 137 h 553"/>
                <a:gd name="T70" fmla="*/ 118 w 664"/>
                <a:gd name="T71" fmla="*/ 121 h 553"/>
                <a:gd name="T72" fmla="*/ 165 w 664"/>
                <a:gd name="T73" fmla="*/ 82 h 553"/>
                <a:gd name="T74" fmla="*/ 203 w 664"/>
                <a:gd name="T75" fmla="*/ 51 h 553"/>
                <a:gd name="T76" fmla="*/ 236 w 664"/>
                <a:gd name="T77" fmla="*/ 73 h 553"/>
                <a:gd name="T78" fmla="*/ 262 w 664"/>
                <a:gd name="T79" fmla="*/ 49 h 553"/>
                <a:gd name="T80" fmla="*/ 287 w 664"/>
                <a:gd name="T81" fmla="*/ 22 h 553"/>
                <a:gd name="T82" fmla="*/ 315 w 664"/>
                <a:gd name="T83" fmla="*/ 7 h 553"/>
                <a:gd name="T84" fmla="*/ 358 w 664"/>
                <a:gd name="T85" fmla="*/ 11 h 553"/>
                <a:gd name="T86" fmla="*/ 374 w 664"/>
                <a:gd name="T87" fmla="*/ 31 h 553"/>
                <a:gd name="T88" fmla="*/ 374 w 664"/>
                <a:gd name="T89" fmla="*/ 57 h 553"/>
                <a:gd name="T90" fmla="*/ 411 w 664"/>
                <a:gd name="T91" fmla="*/ 102 h 553"/>
                <a:gd name="T92" fmla="*/ 443 w 664"/>
                <a:gd name="T93" fmla="*/ 115 h 553"/>
                <a:gd name="T94" fmla="*/ 468 w 664"/>
                <a:gd name="T95" fmla="*/ 73 h 553"/>
                <a:gd name="T96" fmla="*/ 476 w 664"/>
                <a:gd name="T97" fmla="*/ 0 h 5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4" h="553">
                  <a:moveTo>
                    <a:pt x="476" y="0"/>
                  </a:moveTo>
                  <a:lnTo>
                    <a:pt x="512" y="0"/>
                  </a:lnTo>
                  <a:lnTo>
                    <a:pt x="512" y="44"/>
                  </a:lnTo>
                  <a:lnTo>
                    <a:pt x="525" y="57"/>
                  </a:lnTo>
                  <a:lnTo>
                    <a:pt x="529" y="64"/>
                  </a:lnTo>
                  <a:lnTo>
                    <a:pt x="537" y="64"/>
                  </a:lnTo>
                  <a:lnTo>
                    <a:pt x="541" y="73"/>
                  </a:lnTo>
                  <a:lnTo>
                    <a:pt x="545" y="117"/>
                  </a:lnTo>
                  <a:lnTo>
                    <a:pt x="565" y="146"/>
                  </a:lnTo>
                  <a:lnTo>
                    <a:pt x="594" y="188"/>
                  </a:lnTo>
                  <a:lnTo>
                    <a:pt x="594" y="194"/>
                  </a:lnTo>
                  <a:lnTo>
                    <a:pt x="626" y="230"/>
                  </a:lnTo>
                  <a:lnTo>
                    <a:pt x="626" y="236"/>
                  </a:lnTo>
                  <a:lnTo>
                    <a:pt x="657" y="265"/>
                  </a:lnTo>
                  <a:lnTo>
                    <a:pt x="663" y="316"/>
                  </a:lnTo>
                  <a:lnTo>
                    <a:pt x="657" y="362"/>
                  </a:lnTo>
                  <a:lnTo>
                    <a:pt x="647" y="384"/>
                  </a:lnTo>
                  <a:lnTo>
                    <a:pt x="635" y="395"/>
                  </a:lnTo>
                  <a:lnTo>
                    <a:pt x="632" y="417"/>
                  </a:lnTo>
                  <a:lnTo>
                    <a:pt x="620" y="437"/>
                  </a:lnTo>
                  <a:lnTo>
                    <a:pt x="610" y="446"/>
                  </a:lnTo>
                  <a:lnTo>
                    <a:pt x="612" y="453"/>
                  </a:lnTo>
                  <a:lnTo>
                    <a:pt x="600" y="466"/>
                  </a:lnTo>
                  <a:lnTo>
                    <a:pt x="594" y="495"/>
                  </a:lnTo>
                  <a:lnTo>
                    <a:pt x="592" y="510"/>
                  </a:lnTo>
                  <a:lnTo>
                    <a:pt x="580" y="517"/>
                  </a:lnTo>
                  <a:lnTo>
                    <a:pt x="578" y="523"/>
                  </a:lnTo>
                  <a:lnTo>
                    <a:pt x="571" y="537"/>
                  </a:lnTo>
                  <a:lnTo>
                    <a:pt x="557" y="539"/>
                  </a:lnTo>
                  <a:lnTo>
                    <a:pt x="547" y="543"/>
                  </a:lnTo>
                  <a:lnTo>
                    <a:pt x="533" y="552"/>
                  </a:lnTo>
                  <a:lnTo>
                    <a:pt x="515" y="534"/>
                  </a:lnTo>
                  <a:lnTo>
                    <a:pt x="496" y="537"/>
                  </a:lnTo>
                  <a:lnTo>
                    <a:pt x="490" y="537"/>
                  </a:lnTo>
                  <a:lnTo>
                    <a:pt x="462" y="541"/>
                  </a:lnTo>
                  <a:lnTo>
                    <a:pt x="445" y="523"/>
                  </a:lnTo>
                  <a:lnTo>
                    <a:pt x="433" y="506"/>
                  </a:lnTo>
                  <a:lnTo>
                    <a:pt x="425" y="508"/>
                  </a:lnTo>
                  <a:lnTo>
                    <a:pt x="417" y="492"/>
                  </a:lnTo>
                  <a:lnTo>
                    <a:pt x="413" y="479"/>
                  </a:lnTo>
                  <a:lnTo>
                    <a:pt x="409" y="475"/>
                  </a:lnTo>
                  <a:lnTo>
                    <a:pt x="409" y="453"/>
                  </a:lnTo>
                  <a:lnTo>
                    <a:pt x="411" y="439"/>
                  </a:lnTo>
                  <a:lnTo>
                    <a:pt x="407" y="431"/>
                  </a:lnTo>
                  <a:lnTo>
                    <a:pt x="392" y="435"/>
                  </a:lnTo>
                  <a:lnTo>
                    <a:pt x="384" y="437"/>
                  </a:lnTo>
                  <a:lnTo>
                    <a:pt x="370" y="437"/>
                  </a:lnTo>
                  <a:lnTo>
                    <a:pt x="364" y="437"/>
                  </a:lnTo>
                  <a:lnTo>
                    <a:pt x="358" y="437"/>
                  </a:lnTo>
                  <a:lnTo>
                    <a:pt x="348" y="424"/>
                  </a:lnTo>
                  <a:lnTo>
                    <a:pt x="338" y="406"/>
                  </a:lnTo>
                  <a:lnTo>
                    <a:pt x="336" y="408"/>
                  </a:lnTo>
                  <a:lnTo>
                    <a:pt x="319" y="408"/>
                  </a:lnTo>
                  <a:lnTo>
                    <a:pt x="317" y="402"/>
                  </a:lnTo>
                  <a:lnTo>
                    <a:pt x="307" y="408"/>
                  </a:lnTo>
                  <a:lnTo>
                    <a:pt x="297" y="406"/>
                  </a:lnTo>
                  <a:lnTo>
                    <a:pt x="281" y="406"/>
                  </a:lnTo>
                  <a:lnTo>
                    <a:pt x="271" y="402"/>
                  </a:lnTo>
                  <a:lnTo>
                    <a:pt x="268" y="408"/>
                  </a:lnTo>
                  <a:lnTo>
                    <a:pt x="252" y="411"/>
                  </a:lnTo>
                  <a:lnTo>
                    <a:pt x="248" y="406"/>
                  </a:lnTo>
                  <a:lnTo>
                    <a:pt x="238" y="417"/>
                  </a:lnTo>
                  <a:lnTo>
                    <a:pt x="226" y="428"/>
                  </a:lnTo>
                  <a:lnTo>
                    <a:pt x="218" y="428"/>
                  </a:lnTo>
                  <a:lnTo>
                    <a:pt x="207" y="442"/>
                  </a:lnTo>
                  <a:lnTo>
                    <a:pt x="189" y="442"/>
                  </a:lnTo>
                  <a:lnTo>
                    <a:pt x="175" y="446"/>
                  </a:lnTo>
                  <a:lnTo>
                    <a:pt x="159" y="453"/>
                  </a:lnTo>
                  <a:lnTo>
                    <a:pt x="151" y="461"/>
                  </a:lnTo>
                  <a:lnTo>
                    <a:pt x="146" y="459"/>
                  </a:lnTo>
                  <a:lnTo>
                    <a:pt x="140" y="468"/>
                  </a:lnTo>
                  <a:lnTo>
                    <a:pt x="132" y="470"/>
                  </a:lnTo>
                  <a:lnTo>
                    <a:pt x="122" y="481"/>
                  </a:lnTo>
                  <a:lnTo>
                    <a:pt x="90" y="481"/>
                  </a:lnTo>
                  <a:lnTo>
                    <a:pt x="77" y="466"/>
                  </a:lnTo>
                  <a:lnTo>
                    <a:pt x="75" y="459"/>
                  </a:lnTo>
                  <a:lnTo>
                    <a:pt x="71" y="466"/>
                  </a:lnTo>
                  <a:lnTo>
                    <a:pt x="65" y="455"/>
                  </a:lnTo>
                  <a:lnTo>
                    <a:pt x="67" y="426"/>
                  </a:lnTo>
                  <a:lnTo>
                    <a:pt x="71" y="408"/>
                  </a:lnTo>
                  <a:lnTo>
                    <a:pt x="65" y="395"/>
                  </a:lnTo>
                  <a:lnTo>
                    <a:pt x="59" y="382"/>
                  </a:lnTo>
                  <a:lnTo>
                    <a:pt x="57" y="367"/>
                  </a:lnTo>
                  <a:lnTo>
                    <a:pt x="47" y="360"/>
                  </a:lnTo>
                  <a:lnTo>
                    <a:pt x="45" y="358"/>
                  </a:lnTo>
                  <a:lnTo>
                    <a:pt x="43" y="351"/>
                  </a:lnTo>
                  <a:lnTo>
                    <a:pt x="30" y="331"/>
                  </a:lnTo>
                  <a:lnTo>
                    <a:pt x="12" y="283"/>
                  </a:lnTo>
                  <a:lnTo>
                    <a:pt x="6" y="250"/>
                  </a:lnTo>
                  <a:lnTo>
                    <a:pt x="6" y="230"/>
                  </a:lnTo>
                  <a:lnTo>
                    <a:pt x="0" y="223"/>
                  </a:lnTo>
                  <a:lnTo>
                    <a:pt x="2" y="205"/>
                  </a:lnTo>
                  <a:lnTo>
                    <a:pt x="8" y="197"/>
                  </a:lnTo>
                  <a:lnTo>
                    <a:pt x="30" y="172"/>
                  </a:lnTo>
                  <a:lnTo>
                    <a:pt x="51" y="174"/>
                  </a:lnTo>
                  <a:lnTo>
                    <a:pt x="55" y="179"/>
                  </a:lnTo>
                  <a:lnTo>
                    <a:pt x="83" y="179"/>
                  </a:lnTo>
                  <a:lnTo>
                    <a:pt x="85" y="172"/>
                  </a:lnTo>
                  <a:lnTo>
                    <a:pt x="90" y="174"/>
                  </a:lnTo>
                  <a:lnTo>
                    <a:pt x="98" y="168"/>
                  </a:lnTo>
                  <a:lnTo>
                    <a:pt x="104" y="170"/>
                  </a:lnTo>
                  <a:lnTo>
                    <a:pt x="110" y="166"/>
                  </a:lnTo>
                  <a:lnTo>
                    <a:pt x="108" y="159"/>
                  </a:lnTo>
                  <a:lnTo>
                    <a:pt x="114" y="144"/>
                  </a:lnTo>
                  <a:lnTo>
                    <a:pt x="122" y="137"/>
                  </a:lnTo>
                  <a:lnTo>
                    <a:pt x="118" y="132"/>
                  </a:lnTo>
                  <a:lnTo>
                    <a:pt x="122" y="128"/>
                  </a:lnTo>
                  <a:lnTo>
                    <a:pt x="118" y="121"/>
                  </a:lnTo>
                  <a:lnTo>
                    <a:pt x="130" y="110"/>
                  </a:lnTo>
                  <a:lnTo>
                    <a:pt x="148" y="108"/>
                  </a:lnTo>
                  <a:lnTo>
                    <a:pt x="165" y="82"/>
                  </a:lnTo>
                  <a:lnTo>
                    <a:pt x="187" y="60"/>
                  </a:lnTo>
                  <a:lnTo>
                    <a:pt x="197" y="57"/>
                  </a:lnTo>
                  <a:lnTo>
                    <a:pt x="203" y="51"/>
                  </a:lnTo>
                  <a:lnTo>
                    <a:pt x="212" y="51"/>
                  </a:lnTo>
                  <a:lnTo>
                    <a:pt x="230" y="71"/>
                  </a:lnTo>
                  <a:lnTo>
                    <a:pt x="236" y="73"/>
                  </a:lnTo>
                  <a:lnTo>
                    <a:pt x="242" y="64"/>
                  </a:lnTo>
                  <a:lnTo>
                    <a:pt x="254" y="51"/>
                  </a:lnTo>
                  <a:lnTo>
                    <a:pt x="262" y="49"/>
                  </a:lnTo>
                  <a:lnTo>
                    <a:pt x="270" y="31"/>
                  </a:lnTo>
                  <a:lnTo>
                    <a:pt x="277" y="29"/>
                  </a:lnTo>
                  <a:lnTo>
                    <a:pt x="287" y="22"/>
                  </a:lnTo>
                  <a:lnTo>
                    <a:pt x="297" y="15"/>
                  </a:lnTo>
                  <a:lnTo>
                    <a:pt x="307" y="15"/>
                  </a:lnTo>
                  <a:lnTo>
                    <a:pt x="315" y="7"/>
                  </a:lnTo>
                  <a:lnTo>
                    <a:pt x="327" y="7"/>
                  </a:lnTo>
                  <a:lnTo>
                    <a:pt x="340" y="7"/>
                  </a:lnTo>
                  <a:lnTo>
                    <a:pt x="358" y="11"/>
                  </a:lnTo>
                  <a:lnTo>
                    <a:pt x="370" y="20"/>
                  </a:lnTo>
                  <a:lnTo>
                    <a:pt x="372" y="26"/>
                  </a:lnTo>
                  <a:lnTo>
                    <a:pt x="374" y="31"/>
                  </a:lnTo>
                  <a:lnTo>
                    <a:pt x="376" y="42"/>
                  </a:lnTo>
                  <a:lnTo>
                    <a:pt x="374" y="46"/>
                  </a:lnTo>
                  <a:lnTo>
                    <a:pt x="374" y="57"/>
                  </a:lnTo>
                  <a:lnTo>
                    <a:pt x="372" y="64"/>
                  </a:lnTo>
                  <a:lnTo>
                    <a:pt x="401" y="88"/>
                  </a:lnTo>
                  <a:lnTo>
                    <a:pt x="411" y="102"/>
                  </a:lnTo>
                  <a:lnTo>
                    <a:pt x="423" y="106"/>
                  </a:lnTo>
                  <a:lnTo>
                    <a:pt x="435" y="113"/>
                  </a:lnTo>
                  <a:lnTo>
                    <a:pt x="443" y="115"/>
                  </a:lnTo>
                  <a:lnTo>
                    <a:pt x="454" y="108"/>
                  </a:lnTo>
                  <a:lnTo>
                    <a:pt x="464" y="88"/>
                  </a:lnTo>
                  <a:lnTo>
                    <a:pt x="468" y="73"/>
                  </a:lnTo>
                  <a:lnTo>
                    <a:pt x="472" y="42"/>
                  </a:lnTo>
                  <a:lnTo>
                    <a:pt x="476" y="29"/>
                  </a:lnTo>
                  <a:lnTo>
                    <a:pt x="476"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 name="Freeform 19"/>
            <p:cNvSpPr>
              <a:spLocks/>
            </p:cNvSpPr>
            <p:nvPr/>
          </p:nvSpPr>
          <p:spPr bwMode="auto">
            <a:xfrm>
              <a:off x="4695" y="2645"/>
              <a:ext cx="369" cy="74"/>
            </a:xfrm>
            <a:custGeom>
              <a:avLst/>
              <a:gdLst>
                <a:gd name="T0" fmla="*/ 28 w 369"/>
                <a:gd name="T1" fmla="*/ 11 h 74"/>
                <a:gd name="T2" fmla="*/ 73 w 369"/>
                <a:gd name="T3" fmla="*/ 11 h 74"/>
                <a:gd name="T4" fmla="*/ 101 w 369"/>
                <a:gd name="T5" fmla="*/ 13 h 74"/>
                <a:gd name="T6" fmla="*/ 125 w 369"/>
                <a:gd name="T7" fmla="*/ 34 h 74"/>
                <a:gd name="T8" fmla="*/ 146 w 369"/>
                <a:gd name="T9" fmla="*/ 39 h 74"/>
                <a:gd name="T10" fmla="*/ 180 w 369"/>
                <a:gd name="T11" fmla="*/ 47 h 74"/>
                <a:gd name="T12" fmla="*/ 200 w 369"/>
                <a:gd name="T13" fmla="*/ 52 h 74"/>
                <a:gd name="T14" fmla="*/ 208 w 369"/>
                <a:gd name="T15" fmla="*/ 34 h 74"/>
                <a:gd name="T16" fmla="*/ 251 w 369"/>
                <a:gd name="T17" fmla="*/ 39 h 74"/>
                <a:gd name="T18" fmla="*/ 283 w 369"/>
                <a:gd name="T19" fmla="*/ 45 h 74"/>
                <a:gd name="T20" fmla="*/ 305 w 369"/>
                <a:gd name="T21" fmla="*/ 47 h 74"/>
                <a:gd name="T22" fmla="*/ 321 w 369"/>
                <a:gd name="T23" fmla="*/ 39 h 74"/>
                <a:gd name="T24" fmla="*/ 346 w 369"/>
                <a:gd name="T25" fmla="*/ 34 h 74"/>
                <a:gd name="T26" fmla="*/ 368 w 369"/>
                <a:gd name="T27" fmla="*/ 30 h 74"/>
                <a:gd name="T28" fmla="*/ 362 w 369"/>
                <a:gd name="T29" fmla="*/ 52 h 74"/>
                <a:gd name="T30" fmla="*/ 346 w 369"/>
                <a:gd name="T31" fmla="*/ 58 h 74"/>
                <a:gd name="T32" fmla="*/ 334 w 369"/>
                <a:gd name="T33" fmla="*/ 60 h 74"/>
                <a:gd name="T34" fmla="*/ 319 w 369"/>
                <a:gd name="T35" fmla="*/ 67 h 74"/>
                <a:gd name="T36" fmla="*/ 303 w 369"/>
                <a:gd name="T37" fmla="*/ 67 h 74"/>
                <a:gd name="T38" fmla="*/ 289 w 369"/>
                <a:gd name="T39" fmla="*/ 69 h 74"/>
                <a:gd name="T40" fmla="*/ 267 w 369"/>
                <a:gd name="T41" fmla="*/ 73 h 74"/>
                <a:gd name="T42" fmla="*/ 253 w 369"/>
                <a:gd name="T43" fmla="*/ 58 h 74"/>
                <a:gd name="T44" fmla="*/ 237 w 369"/>
                <a:gd name="T45" fmla="*/ 73 h 74"/>
                <a:gd name="T46" fmla="*/ 216 w 369"/>
                <a:gd name="T47" fmla="*/ 58 h 74"/>
                <a:gd name="T48" fmla="*/ 204 w 369"/>
                <a:gd name="T49" fmla="*/ 60 h 74"/>
                <a:gd name="T50" fmla="*/ 186 w 369"/>
                <a:gd name="T51" fmla="*/ 67 h 74"/>
                <a:gd name="T52" fmla="*/ 168 w 369"/>
                <a:gd name="T53" fmla="*/ 62 h 74"/>
                <a:gd name="T54" fmla="*/ 148 w 369"/>
                <a:gd name="T55" fmla="*/ 60 h 74"/>
                <a:gd name="T56" fmla="*/ 129 w 369"/>
                <a:gd name="T57" fmla="*/ 67 h 74"/>
                <a:gd name="T58" fmla="*/ 103 w 369"/>
                <a:gd name="T59" fmla="*/ 56 h 74"/>
                <a:gd name="T60" fmla="*/ 67 w 369"/>
                <a:gd name="T61" fmla="*/ 49 h 74"/>
                <a:gd name="T62" fmla="*/ 42 w 369"/>
                <a:gd name="T63" fmla="*/ 43 h 74"/>
                <a:gd name="T64" fmla="*/ 16 w 369"/>
                <a:gd name="T65" fmla="*/ 32 h 74"/>
                <a:gd name="T66" fmla="*/ 2 w 369"/>
                <a:gd name="T67" fmla="*/ 28 h 74"/>
                <a:gd name="T68" fmla="*/ 0 w 369"/>
                <a:gd name="T69" fmla="*/ 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74">
                  <a:moveTo>
                    <a:pt x="0" y="0"/>
                  </a:moveTo>
                  <a:lnTo>
                    <a:pt x="28" y="11"/>
                  </a:lnTo>
                  <a:lnTo>
                    <a:pt x="51" y="11"/>
                  </a:lnTo>
                  <a:lnTo>
                    <a:pt x="73" y="11"/>
                  </a:lnTo>
                  <a:lnTo>
                    <a:pt x="89" y="11"/>
                  </a:lnTo>
                  <a:lnTo>
                    <a:pt x="101" y="13"/>
                  </a:lnTo>
                  <a:lnTo>
                    <a:pt x="117" y="19"/>
                  </a:lnTo>
                  <a:lnTo>
                    <a:pt x="125" y="34"/>
                  </a:lnTo>
                  <a:lnTo>
                    <a:pt x="133" y="41"/>
                  </a:lnTo>
                  <a:lnTo>
                    <a:pt x="146" y="39"/>
                  </a:lnTo>
                  <a:lnTo>
                    <a:pt x="162" y="39"/>
                  </a:lnTo>
                  <a:lnTo>
                    <a:pt x="180" y="47"/>
                  </a:lnTo>
                  <a:lnTo>
                    <a:pt x="192" y="52"/>
                  </a:lnTo>
                  <a:lnTo>
                    <a:pt x="200" y="52"/>
                  </a:lnTo>
                  <a:lnTo>
                    <a:pt x="202" y="41"/>
                  </a:lnTo>
                  <a:lnTo>
                    <a:pt x="208" y="34"/>
                  </a:lnTo>
                  <a:lnTo>
                    <a:pt x="231" y="39"/>
                  </a:lnTo>
                  <a:lnTo>
                    <a:pt x="251" y="39"/>
                  </a:lnTo>
                  <a:lnTo>
                    <a:pt x="269" y="39"/>
                  </a:lnTo>
                  <a:lnTo>
                    <a:pt x="283" y="45"/>
                  </a:lnTo>
                  <a:lnTo>
                    <a:pt x="291" y="49"/>
                  </a:lnTo>
                  <a:lnTo>
                    <a:pt x="305" y="47"/>
                  </a:lnTo>
                  <a:lnTo>
                    <a:pt x="315" y="43"/>
                  </a:lnTo>
                  <a:lnTo>
                    <a:pt x="321" y="39"/>
                  </a:lnTo>
                  <a:lnTo>
                    <a:pt x="336" y="39"/>
                  </a:lnTo>
                  <a:lnTo>
                    <a:pt x="346" y="34"/>
                  </a:lnTo>
                  <a:lnTo>
                    <a:pt x="360" y="30"/>
                  </a:lnTo>
                  <a:lnTo>
                    <a:pt x="368" y="30"/>
                  </a:lnTo>
                  <a:lnTo>
                    <a:pt x="366" y="45"/>
                  </a:lnTo>
                  <a:lnTo>
                    <a:pt x="362" y="52"/>
                  </a:lnTo>
                  <a:lnTo>
                    <a:pt x="354" y="58"/>
                  </a:lnTo>
                  <a:lnTo>
                    <a:pt x="346" y="58"/>
                  </a:lnTo>
                  <a:lnTo>
                    <a:pt x="344" y="58"/>
                  </a:lnTo>
                  <a:lnTo>
                    <a:pt x="334" y="60"/>
                  </a:lnTo>
                  <a:lnTo>
                    <a:pt x="326" y="69"/>
                  </a:lnTo>
                  <a:lnTo>
                    <a:pt x="319" y="67"/>
                  </a:lnTo>
                  <a:lnTo>
                    <a:pt x="311" y="62"/>
                  </a:lnTo>
                  <a:lnTo>
                    <a:pt x="303" y="67"/>
                  </a:lnTo>
                  <a:lnTo>
                    <a:pt x="295" y="69"/>
                  </a:lnTo>
                  <a:lnTo>
                    <a:pt x="289" y="69"/>
                  </a:lnTo>
                  <a:lnTo>
                    <a:pt x="283" y="73"/>
                  </a:lnTo>
                  <a:lnTo>
                    <a:pt x="267" y="73"/>
                  </a:lnTo>
                  <a:lnTo>
                    <a:pt x="261" y="67"/>
                  </a:lnTo>
                  <a:lnTo>
                    <a:pt x="253" y="58"/>
                  </a:lnTo>
                  <a:lnTo>
                    <a:pt x="243" y="67"/>
                  </a:lnTo>
                  <a:lnTo>
                    <a:pt x="237" y="73"/>
                  </a:lnTo>
                  <a:lnTo>
                    <a:pt x="230" y="73"/>
                  </a:lnTo>
                  <a:lnTo>
                    <a:pt x="216" y="58"/>
                  </a:lnTo>
                  <a:lnTo>
                    <a:pt x="212" y="60"/>
                  </a:lnTo>
                  <a:lnTo>
                    <a:pt x="204" y="60"/>
                  </a:lnTo>
                  <a:lnTo>
                    <a:pt x="198" y="69"/>
                  </a:lnTo>
                  <a:lnTo>
                    <a:pt x="186" y="67"/>
                  </a:lnTo>
                  <a:lnTo>
                    <a:pt x="174" y="67"/>
                  </a:lnTo>
                  <a:lnTo>
                    <a:pt x="168" y="62"/>
                  </a:lnTo>
                  <a:lnTo>
                    <a:pt x="160" y="58"/>
                  </a:lnTo>
                  <a:lnTo>
                    <a:pt x="148" y="60"/>
                  </a:lnTo>
                  <a:lnTo>
                    <a:pt x="137" y="69"/>
                  </a:lnTo>
                  <a:lnTo>
                    <a:pt x="129" y="67"/>
                  </a:lnTo>
                  <a:lnTo>
                    <a:pt x="117" y="62"/>
                  </a:lnTo>
                  <a:lnTo>
                    <a:pt x="103" y="56"/>
                  </a:lnTo>
                  <a:lnTo>
                    <a:pt x="91" y="56"/>
                  </a:lnTo>
                  <a:lnTo>
                    <a:pt x="67" y="49"/>
                  </a:lnTo>
                  <a:lnTo>
                    <a:pt x="51" y="45"/>
                  </a:lnTo>
                  <a:lnTo>
                    <a:pt x="42" y="43"/>
                  </a:lnTo>
                  <a:lnTo>
                    <a:pt x="26" y="41"/>
                  </a:lnTo>
                  <a:lnTo>
                    <a:pt x="16" y="32"/>
                  </a:lnTo>
                  <a:lnTo>
                    <a:pt x="6" y="30"/>
                  </a:lnTo>
                  <a:lnTo>
                    <a:pt x="2" y="28"/>
                  </a:lnTo>
                  <a:lnTo>
                    <a:pt x="0" y="24"/>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Freeform 20"/>
            <p:cNvSpPr>
              <a:spLocks/>
            </p:cNvSpPr>
            <p:nvPr/>
          </p:nvSpPr>
          <p:spPr bwMode="auto">
            <a:xfrm>
              <a:off x="4897" y="2498"/>
              <a:ext cx="167" cy="142"/>
            </a:xfrm>
            <a:custGeom>
              <a:avLst/>
              <a:gdLst>
                <a:gd name="T0" fmla="*/ 81 w 167"/>
                <a:gd name="T1" fmla="*/ 2 h 142"/>
                <a:gd name="T2" fmla="*/ 138 w 167"/>
                <a:gd name="T3" fmla="*/ 0 h 142"/>
                <a:gd name="T4" fmla="*/ 148 w 167"/>
                <a:gd name="T5" fmla="*/ 18 h 142"/>
                <a:gd name="T6" fmla="*/ 132 w 167"/>
                <a:gd name="T7" fmla="*/ 29 h 142"/>
                <a:gd name="T8" fmla="*/ 128 w 167"/>
                <a:gd name="T9" fmla="*/ 37 h 142"/>
                <a:gd name="T10" fmla="*/ 117 w 167"/>
                <a:gd name="T11" fmla="*/ 46 h 142"/>
                <a:gd name="T12" fmla="*/ 103 w 167"/>
                <a:gd name="T13" fmla="*/ 48 h 142"/>
                <a:gd name="T14" fmla="*/ 89 w 167"/>
                <a:gd name="T15" fmla="*/ 44 h 142"/>
                <a:gd name="T16" fmla="*/ 73 w 167"/>
                <a:gd name="T17" fmla="*/ 29 h 142"/>
                <a:gd name="T18" fmla="*/ 53 w 167"/>
                <a:gd name="T19" fmla="*/ 29 h 142"/>
                <a:gd name="T20" fmla="*/ 51 w 167"/>
                <a:gd name="T21" fmla="*/ 48 h 142"/>
                <a:gd name="T22" fmla="*/ 53 w 167"/>
                <a:gd name="T23" fmla="*/ 62 h 142"/>
                <a:gd name="T24" fmla="*/ 73 w 167"/>
                <a:gd name="T25" fmla="*/ 53 h 142"/>
                <a:gd name="T26" fmla="*/ 87 w 167"/>
                <a:gd name="T27" fmla="*/ 57 h 142"/>
                <a:gd name="T28" fmla="*/ 83 w 167"/>
                <a:gd name="T29" fmla="*/ 71 h 142"/>
                <a:gd name="T30" fmla="*/ 81 w 167"/>
                <a:gd name="T31" fmla="*/ 79 h 142"/>
                <a:gd name="T32" fmla="*/ 83 w 167"/>
                <a:gd name="T33" fmla="*/ 93 h 142"/>
                <a:gd name="T34" fmla="*/ 93 w 167"/>
                <a:gd name="T35" fmla="*/ 99 h 142"/>
                <a:gd name="T36" fmla="*/ 89 w 167"/>
                <a:gd name="T37" fmla="*/ 115 h 142"/>
                <a:gd name="T38" fmla="*/ 83 w 167"/>
                <a:gd name="T39" fmla="*/ 132 h 142"/>
                <a:gd name="T40" fmla="*/ 69 w 167"/>
                <a:gd name="T41" fmla="*/ 137 h 142"/>
                <a:gd name="T42" fmla="*/ 63 w 167"/>
                <a:gd name="T43" fmla="*/ 128 h 142"/>
                <a:gd name="T44" fmla="*/ 55 w 167"/>
                <a:gd name="T45" fmla="*/ 108 h 142"/>
                <a:gd name="T46" fmla="*/ 55 w 167"/>
                <a:gd name="T47" fmla="*/ 88 h 142"/>
                <a:gd name="T48" fmla="*/ 36 w 167"/>
                <a:gd name="T49" fmla="*/ 88 h 142"/>
                <a:gd name="T50" fmla="*/ 24 w 167"/>
                <a:gd name="T51" fmla="*/ 90 h 142"/>
                <a:gd name="T52" fmla="*/ 40 w 167"/>
                <a:gd name="T53" fmla="*/ 99 h 142"/>
                <a:gd name="T54" fmla="*/ 47 w 167"/>
                <a:gd name="T55" fmla="*/ 112 h 142"/>
                <a:gd name="T56" fmla="*/ 42 w 167"/>
                <a:gd name="T57" fmla="*/ 130 h 142"/>
                <a:gd name="T58" fmla="*/ 30 w 167"/>
                <a:gd name="T59" fmla="*/ 141 h 142"/>
                <a:gd name="T60" fmla="*/ 30 w 167"/>
                <a:gd name="T61" fmla="*/ 128 h 142"/>
                <a:gd name="T62" fmla="*/ 22 w 167"/>
                <a:gd name="T63" fmla="*/ 112 h 142"/>
                <a:gd name="T64" fmla="*/ 10 w 167"/>
                <a:gd name="T65" fmla="*/ 99 h 142"/>
                <a:gd name="T66" fmla="*/ 2 w 167"/>
                <a:gd name="T67" fmla="*/ 84 h 142"/>
                <a:gd name="T68" fmla="*/ 16 w 167"/>
                <a:gd name="T69" fmla="*/ 66 h 142"/>
                <a:gd name="T70" fmla="*/ 24 w 167"/>
                <a:gd name="T71" fmla="*/ 44 h 142"/>
                <a:gd name="T72" fmla="*/ 26 w 167"/>
                <a:gd name="T73" fmla="*/ 31 h 142"/>
                <a:gd name="T74" fmla="*/ 24 w 167"/>
                <a:gd name="T75" fmla="*/ 1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7" h="142">
                  <a:moveTo>
                    <a:pt x="42" y="0"/>
                  </a:moveTo>
                  <a:lnTo>
                    <a:pt x="81" y="2"/>
                  </a:lnTo>
                  <a:lnTo>
                    <a:pt x="119" y="2"/>
                  </a:lnTo>
                  <a:lnTo>
                    <a:pt x="138" y="0"/>
                  </a:lnTo>
                  <a:lnTo>
                    <a:pt x="166" y="13"/>
                  </a:lnTo>
                  <a:lnTo>
                    <a:pt x="148" y="18"/>
                  </a:lnTo>
                  <a:lnTo>
                    <a:pt x="138" y="24"/>
                  </a:lnTo>
                  <a:lnTo>
                    <a:pt x="132" y="29"/>
                  </a:lnTo>
                  <a:lnTo>
                    <a:pt x="128" y="33"/>
                  </a:lnTo>
                  <a:lnTo>
                    <a:pt x="128" y="37"/>
                  </a:lnTo>
                  <a:lnTo>
                    <a:pt x="128" y="44"/>
                  </a:lnTo>
                  <a:lnTo>
                    <a:pt x="117" y="46"/>
                  </a:lnTo>
                  <a:lnTo>
                    <a:pt x="107" y="46"/>
                  </a:lnTo>
                  <a:lnTo>
                    <a:pt x="103" y="48"/>
                  </a:lnTo>
                  <a:lnTo>
                    <a:pt x="93" y="48"/>
                  </a:lnTo>
                  <a:lnTo>
                    <a:pt x="89" y="44"/>
                  </a:lnTo>
                  <a:lnTo>
                    <a:pt x="81" y="35"/>
                  </a:lnTo>
                  <a:lnTo>
                    <a:pt x="73" y="29"/>
                  </a:lnTo>
                  <a:lnTo>
                    <a:pt x="57" y="29"/>
                  </a:lnTo>
                  <a:lnTo>
                    <a:pt x="53" y="29"/>
                  </a:lnTo>
                  <a:lnTo>
                    <a:pt x="49" y="40"/>
                  </a:lnTo>
                  <a:lnTo>
                    <a:pt x="51" y="48"/>
                  </a:lnTo>
                  <a:lnTo>
                    <a:pt x="51" y="55"/>
                  </a:lnTo>
                  <a:lnTo>
                    <a:pt x="53" y="62"/>
                  </a:lnTo>
                  <a:lnTo>
                    <a:pt x="61" y="59"/>
                  </a:lnTo>
                  <a:lnTo>
                    <a:pt x="73" y="53"/>
                  </a:lnTo>
                  <a:lnTo>
                    <a:pt x="81" y="53"/>
                  </a:lnTo>
                  <a:lnTo>
                    <a:pt x="87" y="57"/>
                  </a:lnTo>
                  <a:lnTo>
                    <a:pt x="87" y="62"/>
                  </a:lnTo>
                  <a:lnTo>
                    <a:pt x="83" y="71"/>
                  </a:lnTo>
                  <a:lnTo>
                    <a:pt x="81" y="75"/>
                  </a:lnTo>
                  <a:lnTo>
                    <a:pt x="81" y="79"/>
                  </a:lnTo>
                  <a:lnTo>
                    <a:pt x="79" y="86"/>
                  </a:lnTo>
                  <a:lnTo>
                    <a:pt x="83" y="93"/>
                  </a:lnTo>
                  <a:lnTo>
                    <a:pt x="91" y="101"/>
                  </a:lnTo>
                  <a:lnTo>
                    <a:pt x="93" y="99"/>
                  </a:lnTo>
                  <a:lnTo>
                    <a:pt x="93" y="108"/>
                  </a:lnTo>
                  <a:lnTo>
                    <a:pt x="89" y="115"/>
                  </a:lnTo>
                  <a:lnTo>
                    <a:pt x="85" y="121"/>
                  </a:lnTo>
                  <a:lnTo>
                    <a:pt x="83" y="132"/>
                  </a:lnTo>
                  <a:lnTo>
                    <a:pt x="75" y="137"/>
                  </a:lnTo>
                  <a:lnTo>
                    <a:pt x="69" y="137"/>
                  </a:lnTo>
                  <a:lnTo>
                    <a:pt x="63" y="137"/>
                  </a:lnTo>
                  <a:lnTo>
                    <a:pt x="63" y="128"/>
                  </a:lnTo>
                  <a:lnTo>
                    <a:pt x="61" y="112"/>
                  </a:lnTo>
                  <a:lnTo>
                    <a:pt x="55" y="108"/>
                  </a:lnTo>
                  <a:lnTo>
                    <a:pt x="53" y="101"/>
                  </a:lnTo>
                  <a:lnTo>
                    <a:pt x="55" y="88"/>
                  </a:lnTo>
                  <a:lnTo>
                    <a:pt x="49" y="84"/>
                  </a:lnTo>
                  <a:lnTo>
                    <a:pt x="36" y="88"/>
                  </a:lnTo>
                  <a:lnTo>
                    <a:pt x="30" y="84"/>
                  </a:lnTo>
                  <a:lnTo>
                    <a:pt x="24" y="90"/>
                  </a:lnTo>
                  <a:lnTo>
                    <a:pt x="30" y="95"/>
                  </a:lnTo>
                  <a:lnTo>
                    <a:pt x="40" y="99"/>
                  </a:lnTo>
                  <a:lnTo>
                    <a:pt x="42" y="104"/>
                  </a:lnTo>
                  <a:lnTo>
                    <a:pt x="47" y="112"/>
                  </a:lnTo>
                  <a:lnTo>
                    <a:pt x="47" y="119"/>
                  </a:lnTo>
                  <a:lnTo>
                    <a:pt x="42" y="130"/>
                  </a:lnTo>
                  <a:lnTo>
                    <a:pt x="34" y="139"/>
                  </a:lnTo>
                  <a:lnTo>
                    <a:pt x="30" y="141"/>
                  </a:lnTo>
                  <a:lnTo>
                    <a:pt x="30" y="134"/>
                  </a:lnTo>
                  <a:lnTo>
                    <a:pt x="30" y="128"/>
                  </a:lnTo>
                  <a:lnTo>
                    <a:pt x="32" y="119"/>
                  </a:lnTo>
                  <a:lnTo>
                    <a:pt x="22" y="112"/>
                  </a:lnTo>
                  <a:lnTo>
                    <a:pt x="12" y="106"/>
                  </a:lnTo>
                  <a:lnTo>
                    <a:pt x="10" y="99"/>
                  </a:lnTo>
                  <a:lnTo>
                    <a:pt x="0" y="95"/>
                  </a:lnTo>
                  <a:lnTo>
                    <a:pt x="2" y="84"/>
                  </a:lnTo>
                  <a:lnTo>
                    <a:pt x="10" y="77"/>
                  </a:lnTo>
                  <a:lnTo>
                    <a:pt x="16" y="66"/>
                  </a:lnTo>
                  <a:lnTo>
                    <a:pt x="22" y="55"/>
                  </a:lnTo>
                  <a:lnTo>
                    <a:pt x="24" y="44"/>
                  </a:lnTo>
                  <a:lnTo>
                    <a:pt x="22" y="35"/>
                  </a:lnTo>
                  <a:lnTo>
                    <a:pt x="26" y="31"/>
                  </a:lnTo>
                  <a:lnTo>
                    <a:pt x="30" y="26"/>
                  </a:lnTo>
                  <a:lnTo>
                    <a:pt x="24" y="18"/>
                  </a:lnTo>
                  <a:lnTo>
                    <a:pt x="42"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Freeform 21"/>
            <p:cNvSpPr>
              <a:spLocks/>
            </p:cNvSpPr>
            <p:nvPr/>
          </p:nvSpPr>
          <p:spPr bwMode="auto">
            <a:xfrm>
              <a:off x="4721" y="2433"/>
              <a:ext cx="185" cy="200"/>
            </a:xfrm>
            <a:custGeom>
              <a:avLst/>
              <a:gdLst>
                <a:gd name="T0" fmla="*/ 0 w 185"/>
                <a:gd name="T1" fmla="*/ 67 h 200"/>
                <a:gd name="T2" fmla="*/ 38 w 185"/>
                <a:gd name="T3" fmla="*/ 36 h 200"/>
                <a:gd name="T4" fmla="*/ 57 w 185"/>
                <a:gd name="T5" fmla="*/ 22 h 200"/>
                <a:gd name="T6" fmla="*/ 67 w 185"/>
                <a:gd name="T7" fmla="*/ 11 h 200"/>
                <a:gd name="T8" fmla="*/ 97 w 185"/>
                <a:gd name="T9" fmla="*/ 0 h 200"/>
                <a:gd name="T10" fmla="*/ 113 w 185"/>
                <a:gd name="T11" fmla="*/ 25 h 200"/>
                <a:gd name="T12" fmla="*/ 129 w 185"/>
                <a:gd name="T13" fmla="*/ 13 h 200"/>
                <a:gd name="T14" fmla="*/ 135 w 185"/>
                <a:gd name="T15" fmla="*/ 7 h 200"/>
                <a:gd name="T16" fmla="*/ 148 w 185"/>
                <a:gd name="T17" fmla="*/ 0 h 200"/>
                <a:gd name="T18" fmla="*/ 156 w 185"/>
                <a:gd name="T19" fmla="*/ 0 h 200"/>
                <a:gd name="T20" fmla="*/ 158 w 185"/>
                <a:gd name="T21" fmla="*/ 9 h 200"/>
                <a:gd name="T22" fmla="*/ 158 w 185"/>
                <a:gd name="T23" fmla="*/ 16 h 200"/>
                <a:gd name="T24" fmla="*/ 150 w 185"/>
                <a:gd name="T25" fmla="*/ 27 h 200"/>
                <a:gd name="T26" fmla="*/ 150 w 185"/>
                <a:gd name="T27" fmla="*/ 34 h 200"/>
                <a:gd name="T28" fmla="*/ 172 w 185"/>
                <a:gd name="T29" fmla="*/ 63 h 200"/>
                <a:gd name="T30" fmla="*/ 176 w 185"/>
                <a:gd name="T31" fmla="*/ 80 h 200"/>
                <a:gd name="T32" fmla="*/ 182 w 185"/>
                <a:gd name="T33" fmla="*/ 80 h 200"/>
                <a:gd name="T34" fmla="*/ 184 w 185"/>
                <a:gd name="T35" fmla="*/ 89 h 200"/>
                <a:gd name="T36" fmla="*/ 176 w 185"/>
                <a:gd name="T37" fmla="*/ 98 h 200"/>
                <a:gd name="T38" fmla="*/ 170 w 185"/>
                <a:gd name="T39" fmla="*/ 94 h 200"/>
                <a:gd name="T40" fmla="*/ 156 w 185"/>
                <a:gd name="T41" fmla="*/ 101 h 200"/>
                <a:gd name="T42" fmla="*/ 158 w 185"/>
                <a:gd name="T43" fmla="*/ 116 h 200"/>
                <a:gd name="T44" fmla="*/ 142 w 185"/>
                <a:gd name="T45" fmla="*/ 127 h 200"/>
                <a:gd name="T46" fmla="*/ 142 w 185"/>
                <a:gd name="T47" fmla="*/ 157 h 200"/>
                <a:gd name="T48" fmla="*/ 142 w 185"/>
                <a:gd name="T49" fmla="*/ 177 h 200"/>
                <a:gd name="T50" fmla="*/ 135 w 185"/>
                <a:gd name="T51" fmla="*/ 186 h 200"/>
                <a:gd name="T52" fmla="*/ 129 w 185"/>
                <a:gd name="T53" fmla="*/ 199 h 200"/>
                <a:gd name="T54" fmla="*/ 121 w 185"/>
                <a:gd name="T55" fmla="*/ 197 h 200"/>
                <a:gd name="T56" fmla="*/ 109 w 185"/>
                <a:gd name="T57" fmla="*/ 190 h 200"/>
                <a:gd name="T58" fmla="*/ 99 w 185"/>
                <a:gd name="T59" fmla="*/ 183 h 200"/>
                <a:gd name="T60" fmla="*/ 91 w 185"/>
                <a:gd name="T61" fmla="*/ 172 h 200"/>
                <a:gd name="T62" fmla="*/ 63 w 185"/>
                <a:gd name="T63" fmla="*/ 174 h 200"/>
                <a:gd name="T64" fmla="*/ 40 w 185"/>
                <a:gd name="T65" fmla="*/ 168 h 200"/>
                <a:gd name="T66" fmla="*/ 24 w 185"/>
                <a:gd name="T67" fmla="*/ 150 h 200"/>
                <a:gd name="T68" fmla="*/ 14 w 185"/>
                <a:gd name="T69" fmla="*/ 136 h 200"/>
                <a:gd name="T70" fmla="*/ 6 w 185"/>
                <a:gd name="T71" fmla="*/ 125 h 200"/>
                <a:gd name="T72" fmla="*/ 6 w 185"/>
                <a:gd name="T73" fmla="*/ 105 h 200"/>
                <a:gd name="T74" fmla="*/ 0 w 185"/>
                <a:gd name="T75" fmla="*/ 67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5" h="200">
                  <a:moveTo>
                    <a:pt x="0" y="67"/>
                  </a:moveTo>
                  <a:lnTo>
                    <a:pt x="38" y="36"/>
                  </a:lnTo>
                  <a:lnTo>
                    <a:pt x="57" y="22"/>
                  </a:lnTo>
                  <a:lnTo>
                    <a:pt x="67" y="11"/>
                  </a:lnTo>
                  <a:lnTo>
                    <a:pt x="97" y="0"/>
                  </a:lnTo>
                  <a:lnTo>
                    <a:pt x="113" y="25"/>
                  </a:lnTo>
                  <a:lnTo>
                    <a:pt x="129" y="13"/>
                  </a:lnTo>
                  <a:lnTo>
                    <a:pt x="135" y="7"/>
                  </a:lnTo>
                  <a:lnTo>
                    <a:pt x="148" y="0"/>
                  </a:lnTo>
                  <a:lnTo>
                    <a:pt x="156" y="0"/>
                  </a:lnTo>
                  <a:lnTo>
                    <a:pt x="158" y="9"/>
                  </a:lnTo>
                  <a:lnTo>
                    <a:pt x="158" y="16"/>
                  </a:lnTo>
                  <a:lnTo>
                    <a:pt x="150" y="27"/>
                  </a:lnTo>
                  <a:lnTo>
                    <a:pt x="150" y="34"/>
                  </a:lnTo>
                  <a:lnTo>
                    <a:pt x="172" y="63"/>
                  </a:lnTo>
                  <a:lnTo>
                    <a:pt x="176" y="80"/>
                  </a:lnTo>
                  <a:lnTo>
                    <a:pt x="182" y="80"/>
                  </a:lnTo>
                  <a:lnTo>
                    <a:pt x="184" y="89"/>
                  </a:lnTo>
                  <a:lnTo>
                    <a:pt x="176" y="98"/>
                  </a:lnTo>
                  <a:lnTo>
                    <a:pt x="170" y="94"/>
                  </a:lnTo>
                  <a:lnTo>
                    <a:pt x="156" y="101"/>
                  </a:lnTo>
                  <a:lnTo>
                    <a:pt x="158" y="116"/>
                  </a:lnTo>
                  <a:lnTo>
                    <a:pt x="142" y="127"/>
                  </a:lnTo>
                  <a:lnTo>
                    <a:pt x="142" y="157"/>
                  </a:lnTo>
                  <a:lnTo>
                    <a:pt x="142" y="177"/>
                  </a:lnTo>
                  <a:lnTo>
                    <a:pt x="135" y="186"/>
                  </a:lnTo>
                  <a:lnTo>
                    <a:pt x="129" y="199"/>
                  </a:lnTo>
                  <a:lnTo>
                    <a:pt x="121" y="197"/>
                  </a:lnTo>
                  <a:lnTo>
                    <a:pt x="109" y="190"/>
                  </a:lnTo>
                  <a:lnTo>
                    <a:pt x="99" y="183"/>
                  </a:lnTo>
                  <a:lnTo>
                    <a:pt x="91" y="172"/>
                  </a:lnTo>
                  <a:lnTo>
                    <a:pt x="63" y="174"/>
                  </a:lnTo>
                  <a:lnTo>
                    <a:pt x="40" y="168"/>
                  </a:lnTo>
                  <a:lnTo>
                    <a:pt x="24" y="150"/>
                  </a:lnTo>
                  <a:lnTo>
                    <a:pt x="14" y="136"/>
                  </a:lnTo>
                  <a:lnTo>
                    <a:pt x="6" y="125"/>
                  </a:lnTo>
                  <a:lnTo>
                    <a:pt x="6" y="105"/>
                  </a:lnTo>
                  <a:lnTo>
                    <a:pt x="0" y="6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Freeform 22"/>
            <p:cNvSpPr>
              <a:spLocks/>
            </p:cNvSpPr>
            <p:nvPr/>
          </p:nvSpPr>
          <p:spPr bwMode="auto">
            <a:xfrm>
              <a:off x="5113" y="2545"/>
              <a:ext cx="350" cy="185"/>
            </a:xfrm>
            <a:custGeom>
              <a:avLst/>
              <a:gdLst>
                <a:gd name="T0" fmla="*/ 31 w 350"/>
                <a:gd name="T1" fmla="*/ 2 h 185"/>
                <a:gd name="T2" fmla="*/ 69 w 350"/>
                <a:gd name="T3" fmla="*/ 31 h 185"/>
                <a:gd name="T4" fmla="*/ 75 w 350"/>
                <a:gd name="T5" fmla="*/ 44 h 185"/>
                <a:gd name="T6" fmla="*/ 96 w 350"/>
                <a:gd name="T7" fmla="*/ 37 h 185"/>
                <a:gd name="T8" fmla="*/ 108 w 350"/>
                <a:gd name="T9" fmla="*/ 42 h 185"/>
                <a:gd name="T10" fmla="*/ 122 w 350"/>
                <a:gd name="T11" fmla="*/ 31 h 185"/>
                <a:gd name="T12" fmla="*/ 141 w 350"/>
                <a:gd name="T13" fmla="*/ 24 h 185"/>
                <a:gd name="T14" fmla="*/ 186 w 350"/>
                <a:gd name="T15" fmla="*/ 37 h 185"/>
                <a:gd name="T16" fmla="*/ 214 w 350"/>
                <a:gd name="T17" fmla="*/ 53 h 185"/>
                <a:gd name="T18" fmla="*/ 235 w 350"/>
                <a:gd name="T19" fmla="*/ 64 h 185"/>
                <a:gd name="T20" fmla="*/ 273 w 350"/>
                <a:gd name="T21" fmla="*/ 88 h 185"/>
                <a:gd name="T22" fmla="*/ 276 w 350"/>
                <a:gd name="T23" fmla="*/ 101 h 185"/>
                <a:gd name="T24" fmla="*/ 294 w 350"/>
                <a:gd name="T25" fmla="*/ 112 h 185"/>
                <a:gd name="T26" fmla="*/ 308 w 350"/>
                <a:gd name="T27" fmla="*/ 116 h 185"/>
                <a:gd name="T28" fmla="*/ 324 w 350"/>
                <a:gd name="T29" fmla="*/ 138 h 185"/>
                <a:gd name="T30" fmla="*/ 335 w 350"/>
                <a:gd name="T31" fmla="*/ 151 h 185"/>
                <a:gd name="T32" fmla="*/ 337 w 350"/>
                <a:gd name="T33" fmla="*/ 184 h 185"/>
                <a:gd name="T34" fmla="*/ 322 w 350"/>
                <a:gd name="T35" fmla="*/ 184 h 185"/>
                <a:gd name="T36" fmla="*/ 312 w 350"/>
                <a:gd name="T37" fmla="*/ 177 h 185"/>
                <a:gd name="T38" fmla="*/ 276 w 350"/>
                <a:gd name="T39" fmla="*/ 145 h 185"/>
                <a:gd name="T40" fmla="*/ 241 w 350"/>
                <a:gd name="T41" fmla="*/ 145 h 185"/>
                <a:gd name="T42" fmla="*/ 229 w 350"/>
                <a:gd name="T43" fmla="*/ 156 h 185"/>
                <a:gd name="T44" fmla="*/ 220 w 350"/>
                <a:gd name="T45" fmla="*/ 162 h 185"/>
                <a:gd name="T46" fmla="*/ 198 w 350"/>
                <a:gd name="T47" fmla="*/ 171 h 185"/>
                <a:gd name="T48" fmla="*/ 178 w 350"/>
                <a:gd name="T49" fmla="*/ 166 h 185"/>
                <a:gd name="T50" fmla="*/ 161 w 350"/>
                <a:gd name="T51" fmla="*/ 166 h 185"/>
                <a:gd name="T52" fmla="*/ 139 w 350"/>
                <a:gd name="T53" fmla="*/ 125 h 185"/>
                <a:gd name="T54" fmla="*/ 114 w 350"/>
                <a:gd name="T55" fmla="*/ 88 h 185"/>
                <a:gd name="T56" fmla="*/ 82 w 350"/>
                <a:gd name="T57" fmla="*/ 74 h 185"/>
                <a:gd name="T58" fmla="*/ 53 w 350"/>
                <a:gd name="T59" fmla="*/ 72 h 185"/>
                <a:gd name="T60" fmla="*/ 24 w 350"/>
                <a:gd name="T61" fmla="*/ 59 h 185"/>
                <a:gd name="T62" fmla="*/ 25 w 350"/>
                <a:gd name="T63" fmla="*/ 20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85">
                  <a:moveTo>
                    <a:pt x="0" y="0"/>
                  </a:moveTo>
                  <a:lnTo>
                    <a:pt x="31" y="2"/>
                  </a:lnTo>
                  <a:lnTo>
                    <a:pt x="57" y="4"/>
                  </a:lnTo>
                  <a:lnTo>
                    <a:pt x="69" y="31"/>
                  </a:lnTo>
                  <a:lnTo>
                    <a:pt x="71" y="39"/>
                  </a:lnTo>
                  <a:lnTo>
                    <a:pt x="75" y="44"/>
                  </a:lnTo>
                  <a:lnTo>
                    <a:pt x="82" y="37"/>
                  </a:lnTo>
                  <a:lnTo>
                    <a:pt x="96" y="37"/>
                  </a:lnTo>
                  <a:lnTo>
                    <a:pt x="104" y="44"/>
                  </a:lnTo>
                  <a:lnTo>
                    <a:pt x="108" y="42"/>
                  </a:lnTo>
                  <a:lnTo>
                    <a:pt x="120" y="31"/>
                  </a:lnTo>
                  <a:lnTo>
                    <a:pt x="122" y="31"/>
                  </a:lnTo>
                  <a:lnTo>
                    <a:pt x="131" y="24"/>
                  </a:lnTo>
                  <a:lnTo>
                    <a:pt x="141" y="24"/>
                  </a:lnTo>
                  <a:lnTo>
                    <a:pt x="173" y="37"/>
                  </a:lnTo>
                  <a:lnTo>
                    <a:pt x="186" y="37"/>
                  </a:lnTo>
                  <a:lnTo>
                    <a:pt x="200" y="48"/>
                  </a:lnTo>
                  <a:lnTo>
                    <a:pt x="214" y="53"/>
                  </a:lnTo>
                  <a:lnTo>
                    <a:pt x="225" y="61"/>
                  </a:lnTo>
                  <a:lnTo>
                    <a:pt x="235" y="64"/>
                  </a:lnTo>
                  <a:lnTo>
                    <a:pt x="261" y="72"/>
                  </a:lnTo>
                  <a:lnTo>
                    <a:pt x="273" y="88"/>
                  </a:lnTo>
                  <a:lnTo>
                    <a:pt x="278" y="96"/>
                  </a:lnTo>
                  <a:lnTo>
                    <a:pt x="276" y="101"/>
                  </a:lnTo>
                  <a:lnTo>
                    <a:pt x="286" y="110"/>
                  </a:lnTo>
                  <a:lnTo>
                    <a:pt x="294" y="112"/>
                  </a:lnTo>
                  <a:lnTo>
                    <a:pt x="298" y="114"/>
                  </a:lnTo>
                  <a:lnTo>
                    <a:pt x="308" y="116"/>
                  </a:lnTo>
                  <a:lnTo>
                    <a:pt x="324" y="129"/>
                  </a:lnTo>
                  <a:lnTo>
                    <a:pt x="324" y="138"/>
                  </a:lnTo>
                  <a:lnTo>
                    <a:pt x="333" y="147"/>
                  </a:lnTo>
                  <a:lnTo>
                    <a:pt x="335" y="151"/>
                  </a:lnTo>
                  <a:lnTo>
                    <a:pt x="349" y="169"/>
                  </a:lnTo>
                  <a:lnTo>
                    <a:pt x="337" y="184"/>
                  </a:lnTo>
                  <a:lnTo>
                    <a:pt x="333" y="184"/>
                  </a:lnTo>
                  <a:lnTo>
                    <a:pt x="322" y="184"/>
                  </a:lnTo>
                  <a:lnTo>
                    <a:pt x="318" y="177"/>
                  </a:lnTo>
                  <a:lnTo>
                    <a:pt x="312" y="177"/>
                  </a:lnTo>
                  <a:lnTo>
                    <a:pt x="306" y="180"/>
                  </a:lnTo>
                  <a:lnTo>
                    <a:pt x="276" y="145"/>
                  </a:lnTo>
                  <a:lnTo>
                    <a:pt x="259" y="147"/>
                  </a:lnTo>
                  <a:lnTo>
                    <a:pt x="241" y="145"/>
                  </a:lnTo>
                  <a:lnTo>
                    <a:pt x="235" y="149"/>
                  </a:lnTo>
                  <a:lnTo>
                    <a:pt x="229" y="156"/>
                  </a:lnTo>
                  <a:lnTo>
                    <a:pt x="227" y="151"/>
                  </a:lnTo>
                  <a:lnTo>
                    <a:pt x="220" y="162"/>
                  </a:lnTo>
                  <a:lnTo>
                    <a:pt x="208" y="177"/>
                  </a:lnTo>
                  <a:lnTo>
                    <a:pt x="198" y="171"/>
                  </a:lnTo>
                  <a:lnTo>
                    <a:pt x="186" y="166"/>
                  </a:lnTo>
                  <a:lnTo>
                    <a:pt x="178" y="166"/>
                  </a:lnTo>
                  <a:lnTo>
                    <a:pt x="167" y="162"/>
                  </a:lnTo>
                  <a:lnTo>
                    <a:pt x="161" y="166"/>
                  </a:lnTo>
                  <a:lnTo>
                    <a:pt x="153" y="145"/>
                  </a:lnTo>
                  <a:lnTo>
                    <a:pt x="139" y="125"/>
                  </a:lnTo>
                  <a:lnTo>
                    <a:pt x="125" y="101"/>
                  </a:lnTo>
                  <a:lnTo>
                    <a:pt x="114" y="88"/>
                  </a:lnTo>
                  <a:lnTo>
                    <a:pt x="104" y="74"/>
                  </a:lnTo>
                  <a:lnTo>
                    <a:pt x="82" y="74"/>
                  </a:lnTo>
                  <a:lnTo>
                    <a:pt x="63" y="81"/>
                  </a:lnTo>
                  <a:lnTo>
                    <a:pt x="53" y="72"/>
                  </a:lnTo>
                  <a:lnTo>
                    <a:pt x="33" y="66"/>
                  </a:lnTo>
                  <a:lnTo>
                    <a:pt x="24" y="59"/>
                  </a:lnTo>
                  <a:lnTo>
                    <a:pt x="24" y="33"/>
                  </a:lnTo>
                  <a:lnTo>
                    <a:pt x="25" y="20"/>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2" name="Freeform 23"/>
            <p:cNvSpPr>
              <a:spLocks/>
            </p:cNvSpPr>
            <p:nvPr/>
          </p:nvSpPr>
          <p:spPr bwMode="auto">
            <a:xfrm>
              <a:off x="4461" y="2413"/>
              <a:ext cx="213" cy="244"/>
            </a:xfrm>
            <a:custGeom>
              <a:avLst/>
              <a:gdLst>
                <a:gd name="T0" fmla="*/ 0 w 213"/>
                <a:gd name="T1" fmla="*/ 7 h 244"/>
                <a:gd name="T2" fmla="*/ 22 w 213"/>
                <a:gd name="T3" fmla="*/ 0 h 244"/>
                <a:gd name="T4" fmla="*/ 47 w 213"/>
                <a:gd name="T5" fmla="*/ 11 h 244"/>
                <a:gd name="T6" fmla="*/ 51 w 213"/>
                <a:gd name="T7" fmla="*/ 22 h 244"/>
                <a:gd name="T8" fmla="*/ 51 w 213"/>
                <a:gd name="T9" fmla="*/ 27 h 244"/>
                <a:gd name="T10" fmla="*/ 57 w 213"/>
                <a:gd name="T11" fmla="*/ 29 h 244"/>
                <a:gd name="T12" fmla="*/ 57 w 213"/>
                <a:gd name="T13" fmla="*/ 33 h 244"/>
                <a:gd name="T14" fmla="*/ 65 w 213"/>
                <a:gd name="T15" fmla="*/ 35 h 244"/>
                <a:gd name="T16" fmla="*/ 65 w 213"/>
                <a:gd name="T17" fmla="*/ 44 h 244"/>
                <a:gd name="T18" fmla="*/ 90 w 213"/>
                <a:gd name="T19" fmla="*/ 71 h 244"/>
                <a:gd name="T20" fmla="*/ 94 w 213"/>
                <a:gd name="T21" fmla="*/ 71 h 244"/>
                <a:gd name="T22" fmla="*/ 98 w 213"/>
                <a:gd name="T23" fmla="*/ 77 h 244"/>
                <a:gd name="T24" fmla="*/ 102 w 213"/>
                <a:gd name="T25" fmla="*/ 84 h 244"/>
                <a:gd name="T26" fmla="*/ 106 w 213"/>
                <a:gd name="T27" fmla="*/ 84 h 244"/>
                <a:gd name="T28" fmla="*/ 124 w 213"/>
                <a:gd name="T29" fmla="*/ 93 h 244"/>
                <a:gd name="T30" fmla="*/ 157 w 213"/>
                <a:gd name="T31" fmla="*/ 97 h 244"/>
                <a:gd name="T32" fmla="*/ 159 w 213"/>
                <a:gd name="T33" fmla="*/ 128 h 244"/>
                <a:gd name="T34" fmla="*/ 167 w 213"/>
                <a:gd name="T35" fmla="*/ 130 h 244"/>
                <a:gd name="T36" fmla="*/ 165 w 213"/>
                <a:gd name="T37" fmla="*/ 141 h 244"/>
                <a:gd name="T38" fmla="*/ 185 w 213"/>
                <a:gd name="T39" fmla="*/ 157 h 244"/>
                <a:gd name="T40" fmla="*/ 202 w 213"/>
                <a:gd name="T41" fmla="*/ 163 h 244"/>
                <a:gd name="T42" fmla="*/ 202 w 213"/>
                <a:gd name="T43" fmla="*/ 214 h 244"/>
                <a:gd name="T44" fmla="*/ 212 w 213"/>
                <a:gd name="T45" fmla="*/ 234 h 244"/>
                <a:gd name="T46" fmla="*/ 206 w 213"/>
                <a:gd name="T47" fmla="*/ 241 h 244"/>
                <a:gd name="T48" fmla="*/ 194 w 213"/>
                <a:gd name="T49" fmla="*/ 243 h 244"/>
                <a:gd name="T50" fmla="*/ 192 w 213"/>
                <a:gd name="T51" fmla="*/ 225 h 244"/>
                <a:gd name="T52" fmla="*/ 173 w 213"/>
                <a:gd name="T53" fmla="*/ 243 h 244"/>
                <a:gd name="T54" fmla="*/ 159 w 213"/>
                <a:gd name="T55" fmla="*/ 216 h 244"/>
                <a:gd name="T56" fmla="*/ 151 w 213"/>
                <a:gd name="T57" fmla="*/ 199 h 244"/>
                <a:gd name="T58" fmla="*/ 128 w 213"/>
                <a:gd name="T59" fmla="*/ 175 h 244"/>
                <a:gd name="T60" fmla="*/ 122 w 213"/>
                <a:gd name="T61" fmla="*/ 175 h 244"/>
                <a:gd name="T62" fmla="*/ 100 w 213"/>
                <a:gd name="T63" fmla="*/ 161 h 244"/>
                <a:gd name="T64" fmla="*/ 96 w 213"/>
                <a:gd name="T65" fmla="*/ 148 h 244"/>
                <a:gd name="T66" fmla="*/ 96 w 213"/>
                <a:gd name="T67" fmla="*/ 139 h 244"/>
                <a:gd name="T68" fmla="*/ 79 w 213"/>
                <a:gd name="T69" fmla="*/ 106 h 244"/>
                <a:gd name="T70" fmla="*/ 71 w 213"/>
                <a:gd name="T71" fmla="*/ 84 h 244"/>
                <a:gd name="T72" fmla="*/ 49 w 213"/>
                <a:gd name="T73" fmla="*/ 64 h 244"/>
                <a:gd name="T74" fmla="*/ 20 w 213"/>
                <a:gd name="T75" fmla="*/ 33 h 244"/>
                <a:gd name="T76" fmla="*/ 0 w 213"/>
                <a:gd name="T77" fmla="*/ 7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244">
                  <a:moveTo>
                    <a:pt x="0" y="7"/>
                  </a:moveTo>
                  <a:lnTo>
                    <a:pt x="22" y="0"/>
                  </a:lnTo>
                  <a:lnTo>
                    <a:pt x="47" y="11"/>
                  </a:lnTo>
                  <a:lnTo>
                    <a:pt x="51" y="22"/>
                  </a:lnTo>
                  <a:lnTo>
                    <a:pt x="51" y="27"/>
                  </a:lnTo>
                  <a:lnTo>
                    <a:pt x="57" y="29"/>
                  </a:lnTo>
                  <a:lnTo>
                    <a:pt x="57" y="33"/>
                  </a:lnTo>
                  <a:lnTo>
                    <a:pt x="65" y="35"/>
                  </a:lnTo>
                  <a:lnTo>
                    <a:pt x="65" y="44"/>
                  </a:lnTo>
                  <a:lnTo>
                    <a:pt x="90" y="71"/>
                  </a:lnTo>
                  <a:lnTo>
                    <a:pt x="94" y="71"/>
                  </a:lnTo>
                  <a:lnTo>
                    <a:pt x="98" y="77"/>
                  </a:lnTo>
                  <a:lnTo>
                    <a:pt x="102" y="84"/>
                  </a:lnTo>
                  <a:lnTo>
                    <a:pt x="106" y="84"/>
                  </a:lnTo>
                  <a:lnTo>
                    <a:pt x="124" y="93"/>
                  </a:lnTo>
                  <a:lnTo>
                    <a:pt x="157" y="97"/>
                  </a:lnTo>
                  <a:lnTo>
                    <a:pt x="159" y="128"/>
                  </a:lnTo>
                  <a:lnTo>
                    <a:pt x="167" y="130"/>
                  </a:lnTo>
                  <a:lnTo>
                    <a:pt x="165" y="141"/>
                  </a:lnTo>
                  <a:lnTo>
                    <a:pt x="185" y="157"/>
                  </a:lnTo>
                  <a:lnTo>
                    <a:pt x="202" y="163"/>
                  </a:lnTo>
                  <a:lnTo>
                    <a:pt x="202" y="214"/>
                  </a:lnTo>
                  <a:lnTo>
                    <a:pt x="212" y="234"/>
                  </a:lnTo>
                  <a:lnTo>
                    <a:pt x="206" y="241"/>
                  </a:lnTo>
                  <a:lnTo>
                    <a:pt x="194" y="243"/>
                  </a:lnTo>
                  <a:lnTo>
                    <a:pt x="192" y="225"/>
                  </a:lnTo>
                  <a:lnTo>
                    <a:pt x="173" y="243"/>
                  </a:lnTo>
                  <a:lnTo>
                    <a:pt x="159" y="216"/>
                  </a:lnTo>
                  <a:lnTo>
                    <a:pt x="151" y="199"/>
                  </a:lnTo>
                  <a:lnTo>
                    <a:pt x="128" y="175"/>
                  </a:lnTo>
                  <a:lnTo>
                    <a:pt x="122" y="175"/>
                  </a:lnTo>
                  <a:lnTo>
                    <a:pt x="100" y="161"/>
                  </a:lnTo>
                  <a:lnTo>
                    <a:pt x="96" y="148"/>
                  </a:lnTo>
                  <a:lnTo>
                    <a:pt x="96" y="139"/>
                  </a:lnTo>
                  <a:lnTo>
                    <a:pt x="79" y="106"/>
                  </a:lnTo>
                  <a:lnTo>
                    <a:pt x="71" y="84"/>
                  </a:lnTo>
                  <a:lnTo>
                    <a:pt x="49" y="64"/>
                  </a:lnTo>
                  <a:lnTo>
                    <a:pt x="20" y="33"/>
                  </a:lnTo>
                  <a:lnTo>
                    <a:pt x="0" y="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 name="Freeform 24"/>
            <p:cNvSpPr>
              <a:spLocks/>
            </p:cNvSpPr>
            <p:nvPr/>
          </p:nvSpPr>
          <p:spPr bwMode="auto">
            <a:xfrm>
              <a:off x="4840" y="2150"/>
              <a:ext cx="206" cy="271"/>
            </a:xfrm>
            <a:custGeom>
              <a:avLst/>
              <a:gdLst>
                <a:gd name="T0" fmla="*/ 14 w 206"/>
                <a:gd name="T1" fmla="*/ 0 h 271"/>
                <a:gd name="T2" fmla="*/ 32 w 206"/>
                <a:gd name="T3" fmla="*/ 0 h 271"/>
                <a:gd name="T4" fmla="*/ 51 w 206"/>
                <a:gd name="T5" fmla="*/ 29 h 271"/>
                <a:gd name="T6" fmla="*/ 47 w 206"/>
                <a:gd name="T7" fmla="*/ 55 h 271"/>
                <a:gd name="T8" fmla="*/ 59 w 206"/>
                <a:gd name="T9" fmla="*/ 64 h 271"/>
                <a:gd name="T10" fmla="*/ 65 w 206"/>
                <a:gd name="T11" fmla="*/ 81 h 271"/>
                <a:gd name="T12" fmla="*/ 79 w 206"/>
                <a:gd name="T13" fmla="*/ 90 h 271"/>
                <a:gd name="T14" fmla="*/ 95 w 206"/>
                <a:gd name="T15" fmla="*/ 92 h 271"/>
                <a:gd name="T16" fmla="*/ 118 w 206"/>
                <a:gd name="T17" fmla="*/ 105 h 271"/>
                <a:gd name="T18" fmla="*/ 134 w 206"/>
                <a:gd name="T19" fmla="*/ 123 h 271"/>
                <a:gd name="T20" fmla="*/ 138 w 206"/>
                <a:gd name="T21" fmla="*/ 123 h 271"/>
                <a:gd name="T22" fmla="*/ 158 w 206"/>
                <a:gd name="T23" fmla="*/ 136 h 271"/>
                <a:gd name="T24" fmla="*/ 158 w 206"/>
                <a:gd name="T25" fmla="*/ 169 h 271"/>
                <a:gd name="T26" fmla="*/ 164 w 206"/>
                <a:gd name="T27" fmla="*/ 184 h 271"/>
                <a:gd name="T28" fmla="*/ 170 w 206"/>
                <a:gd name="T29" fmla="*/ 193 h 271"/>
                <a:gd name="T30" fmla="*/ 177 w 206"/>
                <a:gd name="T31" fmla="*/ 202 h 271"/>
                <a:gd name="T32" fmla="*/ 185 w 206"/>
                <a:gd name="T33" fmla="*/ 213 h 271"/>
                <a:gd name="T34" fmla="*/ 189 w 206"/>
                <a:gd name="T35" fmla="*/ 226 h 271"/>
                <a:gd name="T36" fmla="*/ 205 w 206"/>
                <a:gd name="T37" fmla="*/ 237 h 271"/>
                <a:gd name="T38" fmla="*/ 203 w 206"/>
                <a:gd name="T39" fmla="*/ 250 h 271"/>
                <a:gd name="T40" fmla="*/ 187 w 206"/>
                <a:gd name="T41" fmla="*/ 252 h 271"/>
                <a:gd name="T42" fmla="*/ 181 w 206"/>
                <a:gd name="T43" fmla="*/ 241 h 271"/>
                <a:gd name="T44" fmla="*/ 170 w 206"/>
                <a:gd name="T45" fmla="*/ 241 h 271"/>
                <a:gd name="T46" fmla="*/ 170 w 206"/>
                <a:gd name="T47" fmla="*/ 270 h 271"/>
                <a:gd name="T48" fmla="*/ 160 w 206"/>
                <a:gd name="T49" fmla="*/ 270 h 271"/>
                <a:gd name="T50" fmla="*/ 148 w 206"/>
                <a:gd name="T51" fmla="*/ 257 h 271"/>
                <a:gd name="T52" fmla="*/ 140 w 206"/>
                <a:gd name="T53" fmla="*/ 250 h 271"/>
                <a:gd name="T54" fmla="*/ 140 w 206"/>
                <a:gd name="T55" fmla="*/ 235 h 271"/>
                <a:gd name="T56" fmla="*/ 122 w 206"/>
                <a:gd name="T57" fmla="*/ 235 h 271"/>
                <a:gd name="T58" fmla="*/ 116 w 206"/>
                <a:gd name="T59" fmla="*/ 250 h 271"/>
                <a:gd name="T60" fmla="*/ 110 w 206"/>
                <a:gd name="T61" fmla="*/ 235 h 271"/>
                <a:gd name="T62" fmla="*/ 108 w 206"/>
                <a:gd name="T63" fmla="*/ 220 h 271"/>
                <a:gd name="T64" fmla="*/ 130 w 206"/>
                <a:gd name="T65" fmla="*/ 213 h 271"/>
                <a:gd name="T66" fmla="*/ 142 w 206"/>
                <a:gd name="T67" fmla="*/ 217 h 271"/>
                <a:gd name="T68" fmla="*/ 144 w 206"/>
                <a:gd name="T69" fmla="*/ 191 h 271"/>
                <a:gd name="T70" fmla="*/ 132 w 206"/>
                <a:gd name="T71" fmla="*/ 182 h 271"/>
                <a:gd name="T72" fmla="*/ 124 w 206"/>
                <a:gd name="T73" fmla="*/ 160 h 271"/>
                <a:gd name="T74" fmla="*/ 118 w 206"/>
                <a:gd name="T75" fmla="*/ 134 h 271"/>
                <a:gd name="T76" fmla="*/ 97 w 206"/>
                <a:gd name="T77" fmla="*/ 125 h 271"/>
                <a:gd name="T78" fmla="*/ 87 w 206"/>
                <a:gd name="T79" fmla="*/ 112 h 271"/>
                <a:gd name="T80" fmla="*/ 69 w 206"/>
                <a:gd name="T81" fmla="*/ 105 h 271"/>
                <a:gd name="T82" fmla="*/ 79 w 206"/>
                <a:gd name="T83" fmla="*/ 132 h 271"/>
                <a:gd name="T84" fmla="*/ 59 w 206"/>
                <a:gd name="T85" fmla="*/ 143 h 271"/>
                <a:gd name="T86" fmla="*/ 47 w 206"/>
                <a:gd name="T87" fmla="*/ 114 h 271"/>
                <a:gd name="T88" fmla="*/ 37 w 206"/>
                <a:gd name="T89" fmla="*/ 108 h 271"/>
                <a:gd name="T90" fmla="*/ 37 w 206"/>
                <a:gd name="T91" fmla="*/ 92 h 271"/>
                <a:gd name="T92" fmla="*/ 24 w 206"/>
                <a:gd name="T93" fmla="*/ 75 h 271"/>
                <a:gd name="T94" fmla="*/ 8 w 206"/>
                <a:gd name="T95" fmla="*/ 64 h 271"/>
                <a:gd name="T96" fmla="*/ 0 w 206"/>
                <a:gd name="T97" fmla="*/ 53 h 271"/>
                <a:gd name="T98" fmla="*/ 4 w 206"/>
                <a:gd name="T99" fmla="*/ 44 h 271"/>
                <a:gd name="T100" fmla="*/ 16 w 206"/>
                <a:gd name="T101" fmla="*/ 48 h 271"/>
                <a:gd name="T102" fmla="*/ 20 w 206"/>
                <a:gd name="T103" fmla="*/ 37 h 271"/>
                <a:gd name="T104" fmla="*/ 16 w 206"/>
                <a:gd name="T105" fmla="*/ 22 h 271"/>
                <a:gd name="T106" fmla="*/ 14 w 206"/>
                <a:gd name="T107" fmla="*/ 0 h 2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271">
                  <a:moveTo>
                    <a:pt x="14" y="0"/>
                  </a:moveTo>
                  <a:lnTo>
                    <a:pt x="32" y="0"/>
                  </a:lnTo>
                  <a:lnTo>
                    <a:pt x="51" y="29"/>
                  </a:lnTo>
                  <a:lnTo>
                    <a:pt x="47" y="55"/>
                  </a:lnTo>
                  <a:lnTo>
                    <a:pt x="59" y="64"/>
                  </a:lnTo>
                  <a:lnTo>
                    <a:pt x="65" y="81"/>
                  </a:lnTo>
                  <a:lnTo>
                    <a:pt x="79" y="90"/>
                  </a:lnTo>
                  <a:lnTo>
                    <a:pt x="95" y="92"/>
                  </a:lnTo>
                  <a:lnTo>
                    <a:pt x="118" y="105"/>
                  </a:lnTo>
                  <a:lnTo>
                    <a:pt x="134" y="123"/>
                  </a:lnTo>
                  <a:lnTo>
                    <a:pt x="138" y="123"/>
                  </a:lnTo>
                  <a:lnTo>
                    <a:pt x="158" y="136"/>
                  </a:lnTo>
                  <a:lnTo>
                    <a:pt x="158" y="169"/>
                  </a:lnTo>
                  <a:lnTo>
                    <a:pt x="164" y="184"/>
                  </a:lnTo>
                  <a:lnTo>
                    <a:pt x="170" y="193"/>
                  </a:lnTo>
                  <a:lnTo>
                    <a:pt x="177" y="202"/>
                  </a:lnTo>
                  <a:lnTo>
                    <a:pt x="185" y="213"/>
                  </a:lnTo>
                  <a:lnTo>
                    <a:pt x="189" y="226"/>
                  </a:lnTo>
                  <a:lnTo>
                    <a:pt x="205" y="237"/>
                  </a:lnTo>
                  <a:lnTo>
                    <a:pt x="203" y="250"/>
                  </a:lnTo>
                  <a:lnTo>
                    <a:pt x="187" y="252"/>
                  </a:lnTo>
                  <a:lnTo>
                    <a:pt x="181" y="241"/>
                  </a:lnTo>
                  <a:lnTo>
                    <a:pt x="170" y="241"/>
                  </a:lnTo>
                  <a:lnTo>
                    <a:pt x="170" y="270"/>
                  </a:lnTo>
                  <a:lnTo>
                    <a:pt x="160" y="270"/>
                  </a:lnTo>
                  <a:lnTo>
                    <a:pt x="148" y="257"/>
                  </a:lnTo>
                  <a:lnTo>
                    <a:pt x="140" y="250"/>
                  </a:lnTo>
                  <a:lnTo>
                    <a:pt x="140" y="235"/>
                  </a:lnTo>
                  <a:lnTo>
                    <a:pt x="122" y="235"/>
                  </a:lnTo>
                  <a:lnTo>
                    <a:pt x="116" y="250"/>
                  </a:lnTo>
                  <a:lnTo>
                    <a:pt x="110" y="235"/>
                  </a:lnTo>
                  <a:lnTo>
                    <a:pt x="108" y="220"/>
                  </a:lnTo>
                  <a:lnTo>
                    <a:pt x="130" y="213"/>
                  </a:lnTo>
                  <a:lnTo>
                    <a:pt x="142" y="217"/>
                  </a:lnTo>
                  <a:lnTo>
                    <a:pt x="144" y="191"/>
                  </a:lnTo>
                  <a:lnTo>
                    <a:pt x="132" y="182"/>
                  </a:lnTo>
                  <a:lnTo>
                    <a:pt x="124" y="160"/>
                  </a:lnTo>
                  <a:lnTo>
                    <a:pt x="118" y="134"/>
                  </a:lnTo>
                  <a:lnTo>
                    <a:pt x="97" y="125"/>
                  </a:lnTo>
                  <a:lnTo>
                    <a:pt x="87" y="112"/>
                  </a:lnTo>
                  <a:lnTo>
                    <a:pt x="69" y="105"/>
                  </a:lnTo>
                  <a:lnTo>
                    <a:pt x="79" y="132"/>
                  </a:lnTo>
                  <a:lnTo>
                    <a:pt x="59" y="143"/>
                  </a:lnTo>
                  <a:lnTo>
                    <a:pt x="47" y="114"/>
                  </a:lnTo>
                  <a:lnTo>
                    <a:pt x="37" y="108"/>
                  </a:lnTo>
                  <a:lnTo>
                    <a:pt x="37" y="92"/>
                  </a:lnTo>
                  <a:lnTo>
                    <a:pt x="24" y="75"/>
                  </a:lnTo>
                  <a:lnTo>
                    <a:pt x="8" y="64"/>
                  </a:lnTo>
                  <a:lnTo>
                    <a:pt x="0" y="53"/>
                  </a:lnTo>
                  <a:lnTo>
                    <a:pt x="4" y="44"/>
                  </a:lnTo>
                  <a:lnTo>
                    <a:pt x="16" y="48"/>
                  </a:lnTo>
                  <a:lnTo>
                    <a:pt x="20" y="37"/>
                  </a:lnTo>
                  <a:lnTo>
                    <a:pt x="16" y="22"/>
                  </a:lnTo>
                  <a:lnTo>
                    <a:pt x="14"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4" name="Freeform 25"/>
            <p:cNvSpPr>
              <a:spLocks/>
            </p:cNvSpPr>
            <p:nvPr/>
          </p:nvSpPr>
          <p:spPr bwMode="auto">
            <a:xfrm>
              <a:off x="4792" y="1689"/>
              <a:ext cx="153" cy="231"/>
            </a:xfrm>
            <a:custGeom>
              <a:avLst/>
              <a:gdLst>
                <a:gd name="T0" fmla="*/ 32 w 153"/>
                <a:gd name="T1" fmla="*/ 0 h 231"/>
                <a:gd name="T2" fmla="*/ 61 w 153"/>
                <a:gd name="T3" fmla="*/ 15 h 231"/>
                <a:gd name="T4" fmla="*/ 79 w 153"/>
                <a:gd name="T5" fmla="*/ 33 h 231"/>
                <a:gd name="T6" fmla="*/ 91 w 153"/>
                <a:gd name="T7" fmla="*/ 53 h 231"/>
                <a:gd name="T8" fmla="*/ 101 w 153"/>
                <a:gd name="T9" fmla="*/ 53 h 231"/>
                <a:gd name="T10" fmla="*/ 99 w 153"/>
                <a:gd name="T11" fmla="*/ 66 h 231"/>
                <a:gd name="T12" fmla="*/ 111 w 153"/>
                <a:gd name="T13" fmla="*/ 74 h 231"/>
                <a:gd name="T14" fmla="*/ 118 w 153"/>
                <a:gd name="T15" fmla="*/ 88 h 231"/>
                <a:gd name="T16" fmla="*/ 138 w 153"/>
                <a:gd name="T17" fmla="*/ 114 h 231"/>
                <a:gd name="T18" fmla="*/ 152 w 153"/>
                <a:gd name="T19" fmla="*/ 145 h 231"/>
                <a:gd name="T20" fmla="*/ 126 w 153"/>
                <a:gd name="T21" fmla="*/ 142 h 231"/>
                <a:gd name="T22" fmla="*/ 107 w 153"/>
                <a:gd name="T23" fmla="*/ 138 h 231"/>
                <a:gd name="T24" fmla="*/ 120 w 153"/>
                <a:gd name="T25" fmla="*/ 160 h 231"/>
                <a:gd name="T26" fmla="*/ 120 w 153"/>
                <a:gd name="T27" fmla="*/ 173 h 231"/>
                <a:gd name="T28" fmla="*/ 120 w 153"/>
                <a:gd name="T29" fmla="*/ 186 h 231"/>
                <a:gd name="T30" fmla="*/ 113 w 153"/>
                <a:gd name="T31" fmla="*/ 180 h 231"/>
                <a:gd name="T32" fmla="*/ 103 w 153"/>
                <a:gd name="T33" fmla="*/ 169 h 231"/>
                <a:gd name="T34" fmla="*/ 85 w 153"/>
                <a:gd name="T35" fmla="*/ 156 h 231"/>
                <a:gd name="T36" fmla="*/ 75 w 153"/>
                <a:gd name="T37" fmla="*/ 149 h 231"/>
                <a:gd name="T38" fmla="*/ 59 w 153"/>
                <a:gd name="T39" fmla="*/ 156 h 231"/>
                <a:gd name="T40" fmla="*/ 49 w 153"/>
                <a:gd name="T41" fmla="*/ 160 h 231"/>
                <a:gd name="T42" fmla="*/ 55 w 153"/>
                <a:gd name="T43" fmla="*/ 171 h 231"/>
                <a:gd name="T44" fmla="*/ 71 w 153"/>
                <a:gd name="T45" fmla="*/ 180 h 231"/>
                <a:gd name="T46" fmla="*/ 87 w 153"/>
                <a:gd name="T47" fmla="*/ 188 h 231"/>
                <a:gd name="T48" fmla="*/ 93 w 153"/>
                <a:gd name="T49" fmla="*/ 204 h 231"/>
                <a:gd name="T50" fmla="*/ 91 w 153"/>
                <a:gd name="T51" fmla="*/ 223 h 231"/>
                <a:gd name="T52" fmla="*/ 91 w 153"/>
                <a:gd name="T53" fmla="*/ 230 h 231"/>
                <a:gd name="T54" fmla="*/ 85 w 153"/>
                <a:gd name="T55" fmla="*/ 230 h 231"/>
                <a:gd name="T56" fmla="*/ 75 w 153"/>
                <a:gd name="T57" fmla="*/ 223 h 231"/>
                <a:gd name="T58" fmla="*/ 71 w 153"/>
                <a:gd name="T59" fmla="*/ 221 h 231"/>
                <a:gd name="T60" fmla="*/ 65 w 153"/>
                <a:gd name="T61" fmla="*/ 217 h 231"/>
                <a:gd name="T62" fmla="*/ 59 w 153"/>
                <a:gd name="T63" fmla="*/ 228 h 231"/>
                <a:gd name="T64" fmla="*/ 49 w 153"/>
                <a:gd name="T65" fmla="*/ 230 h 231"/>
                <a:gd name="T66" fmla="*/ 41 w 153"/>
                <a:gd name="T67" fmla="*/ 221 h 231"/>
                <a:gd name="T68" fmla="*/ 41 w 153"/>
                <a:gd name="T69" fmla="*/ 202 h 231"/>
                <a:gd name="T70" fmla="*/ 39 w 153"/>
                <a:gd name="T71" fmla="*/ 191 h 231"/>
                <a:gd name="T72" fmla="*/ 30 w 153"/>
                <a:gd name="T73" fmla="*/ 184 h 231"/>
                <a:gd name="T74" fmla="*/ 20 w 153"/>
                <a:gd name="T75" fmla="*/ 195 h 231"/>
                <a:gd name="T76" fmla="*/ 4 w 153"/>
                <a:gd name="T77" fmla="*/ 195 h 231"/>
                <a:gd name="T78" fmla="*/ 0 w 153"/>
                <a:gd name="T79" fmla="*/ 186 h 231"/>
                <a:gd name="T80" fmla="*/ 4 w 153"/>
                <a:gd name="T81" fmla="*/ 164 h 231"/>
                <a:gd name="T82" fmla="*/ 16 w 153"/>
                <a:gd name="T83" fmla="*/ 151 h 231"/>
                <a:gd name="T84" fmla="*/ 14 w 153"/>
                <a:gd name="T85" fmla="*/ 116 h 231"/>
                <a:gd name="T86" fmla="*/ 14 w 153"/>
                <a:gd name="T87" fmla="*/ 107 h 231"/>
                <a:gd name="T88" fmla="*/ 26 w 153"/>
                <a:gd name="T89" fmla="*/ 105 h 231"/>
                <a:gd name="T90" fmla="*/ 36 w 153"/>
                <a:gd name="T91" fmla="*/ 114 h 231"/>
                <a:gd name="T92" fmla="*/ 53 w 153"/>
                <a:gd name="T93" fmla="*/ 118 h 231"/>
                <a:gd name="T94" fmla="*/ 53 w 153"/>
                <a:gd name="T95" fmla="*/ 103 h 231"/>
                <a:gd name="T96" fmla="*/ 45 w 153"/>
                <a:gd name="T97" fmla="*/ 94 h 231"/>
                <a:gd name="T98" fmla="*/ 41 w 153"/>
                <a:gd name="T99" fmla="*/ 88 h 231"/>
                <a:gd name="T100" fmla="*/ 47 w 153"/>
                <a:gd name="T101" fmla="*/ 88 h 231"/>
                <a:gd name="T102" fmla="*/ 51 w 153"/>
                <a:gd name="T103" fmla="*/ 88 h 231"/>
                <a:gd name="T104" fmla="*/ 55 w 153"/>
                <a:gd name="T105" fmla="*/ 88 h 231"/>
                <a:gd name="T106" fmla="*/ 59 w 153"/>
                <a:gd name="T107" fmla="*/ 88 h 231"/>
                <a:gd name="T108" fmla="*/ 65 w 153"/>
                <a:gd name="T109" fmla="*/ 81 h 231"/>
                <a:gd name="T110" fmla="*/ 63 w 153"/>
                <a:gd name="T111" fmla="*/ 74 h 231"/>
                <a:gd name="T112" fmla="*/ 57 w 153"/>
                <a:gd name="T113" fmla="*/ 59 h 231"/>
                <a:gd name="T114" fmla="*/ 45 w 153"/>
                <a:gd name="T115" fmla="*/ 44 h 231"/>
                <a:gd name="T116" fmla="*/ 30 w 153"/>
                <a:gd name="T117" fmla="*/ 35 h 231"/>
                <a:gd name="T118" fmla="*/ 24 w 153"/>
                <a:gd name="T119" fmla="*/ 22 h 231"/>
                <a:gd name="T120" fmla="*/ 32 w 153"/>
                <a:gd name="T121" fmla="*/ 0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 h="231">
                  <a:moveTo>
                    <a:pt x="32" y="0"/>
                  </a:moveTo>
                  <a:lnTo>
                    <a:pt x="61" y="15"/>
                  </a:lnTo>
                  <a:lnTo>
                    <a:pt x="79" y="33"/>
                  </a:lnTo>
                  <a:lnTo>
                    <a:pt x="91" y="53"/>
                  </a:lnTo>
                  <a:lnTo>
                    <a:pt x="101" y="53"/>
                  </a:lnTo>
                  <a:lnTo>
                    <a:pt x="99" y="66"/>
                  </a:lnTo>
                  <a:lnTo>
                    <a:pt x="111" y="74"/>
                  </a:lnTo>
                  <a:lnTo>
                    <a:pt x="118" y="88"/>
                  </a:lnTo>
                  <a:lnTo>
                    <a:pt x="138" y="114"/>
                  </a:lnTo>
                  <a:lnTo>
                    <a:pt x="152" y="145"/>
                  </a:lnTo>
                  <a:lnTo>
                    <a:pt x="126" y="142"/>
                  </a:lnTo>
                  <a:lnTo>
                    <a:pt x="107" y="138"/>
                  </a:lnTo>
                  <a:lnTo>
                    <a:pt x="120" y="160"/>
                  </a:lnTo>
                  <a:lnTo>
                    <a:pt x="120" y="173"/>
                  </a:lnTo>
                  <a:lnTo>
                    <a:pt x="120" y="186"/>
                  </a:lnTo>
                  <a:lnTo>
                    <a:pt x="113" y="180"/>
                  </a:lnTo>
                  <a:lnTo>
                    <a:pt x="103" y="169"/>
                  </a:lnTo>
                  <a:lnTo>
                    <a:pt x="85" y="156"/>
                  </a:lnTo>
                  <a:lnTo>
                    <a:pt x="75" y="149"/>
                  </a:lnTo>
                  <a:lnTo>
                    <a:pt x="59" y="156"/>
                  </a:lnTo>
                  <a:lnTo>
                    <a:pt x="49" y="160"/>
                  </a:lnTo>
                  <a:lnTo>
                    <a:pt x="55" y="171"/>
                  </a:lnTo>
                  <a:lnTo>
                    <a:pt x="71" y="180"/>
                  </a:lnTo>
                  <a:lnTo>
                    <a:pt x="87" y="188"/>
                  </a:lnTo>
                  <a:lnTo>
                    <a:pt x="93" y="204"/>
                  </a:lnTo>
                  <a:lnTo>
                    <a:pt x="91" y="223"/>
                  </a:lnTo>
                  <a:lnTo>
                    <a:pt x="91" y="230"/>
                  </a:lnTo>
                  <a:lnTo>
                    <a:pt x="85" y="230"/>
                  </a:lnTo>
                  <a:lnTo>
                    <a:pt x="75" y="223"/>
                  </a:lnTo>
                  <a:lnTo>
                    <a:pt x="71" y="221"/>
                  </a:lnTo>
                  <a:lnTo>
                    <a:pt x="65" y="217"/>
                  </a:lnTo>
                  <a:lnTo>
                    <a:pt x="59" y="228"/>
                  </a:lnTo>
                  <a:lnTo>
                    <a:pt x="49" y="230"/>
                  </a:lnTo>
                  <a:lnTo>
                    <a:pt x="41" y="221"/>
                  </a:lnTo>
                  <a:lnTo>
                    <a:pt x="41" y="202"/>
                  </a:lnTo>
                  <a:lnTo>
                    <a:pt x="39" y="191"/>
                  </a:lnTo>
                  <a:lnTo>
                    <a:pt x="30" y="184"/>
                  </a:lnTo>
                  <a:lnTo>
                    <a:pt x="20" y="195"/>
                  </a:lnTo>
                  <a:lnTo>
                    <a:pt x="4" y="195"/>
                  </a:lnTo>
                  <a:lnTo>
                    <a:pt x="0" y="186"/>
                  </a:lnTo>
                  <a:lnTo>
                    <a:pt x="4" y="164"/>
                  </a:lnTo>
                  <a:lnTo>
                    <a:pt x="16" y="151"/>
                  </a:lnTo>
                  <a:lnTo>
                    <a:pt x="14" y="116"/>
                  </a:lnTo>
                  <a:lnTo>
                    <a:pt x="14" y="107"/>
                  </a:lnTo>
                  <a:lnTo>
                    <a:pt x="26" y="105"/>
                  </a:lnTo>
                  <a:lnTo>
                    <a:pt x="36" y="114"/>
                  </a:lnTo>
                  <a:lnTo>
                    <a:pt x="53" y="118"/>
                  </a:lnTo>
                  <a:lnTo>
                    <a:pt x="53" y="103"/>
                  </a:lnTo>
                  <a:lnTo>
                    <a:pt x="45" y="94"/>
                  </a:lnTo>
                  <a:lnTo>
                    <a:pt x="41" y="88"/>
                  </a:lnTo>
                  <a:lnTo>
                    <a:pt x="47" y="88"/>
                  </a:lnTo>
                  <a:lnTo>
                    <a:pt x="51" y="88"/>
                  </a:lnTo>
                  <a:lnTo>
                    <a:pt x="55" y="88"/>
                  </a:lnTo>
                  <a:lnTo>
                    <a:pt x="59" y="88"/>
                  </a:lnTo>
                  <a:lnTo>
                    <a:pt x="65" y="81"/>
                  </a:lnTo>
                  <a:lnTo>
                    <a:pt x="63" y="74"/>
                  </a:lnTo>
                  <a:lnTo>
                    <a:pt x="57" y="59"/>
                  </a:lnTo>
                  <a:lnTo>
                    <a:pt x="45" y="44"/>
                  </a:lnTo>
                  <a:lnTo>
                    <a:pt x="30" y="35"/>
                  </a:lnTo>
                  <a:lnTo>
                    <a:pt x="24" y="22"/>
                  </a:lnTo>
                  <a:lnTo>
                    <a:pt x="32"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5" name="Freeform 26"/>
            <p:cNvSpPr>
              <a:spLocks/>
            </p:cNvSpPr>
            <p:nvPr/>
          </p:nvSpPr>
          <p:spPr bwMode="auto">
            <a:xfrm>
              <a:off x="4617" y="1413"/>
              <a:ext cx="168" cy="188"/>
            </a:xfrm>
            <a:custGeom>
              <a:avLst/>
              <a:gdLst>
                <a:gd name="T0" fmla="*/ 0 w 168"/>
                <a:gd name="T1" fmla="*/ 0 h 188"/>
                <a:gd name="T2" fmla="*/ 16 w 168"/>
                <a:gd name="T3" fmla="*/ 0 h 188"/>
                <a:gd name="T4" fmla="*/ 22 w 168"/>
                <a:gd name="T5" fmla="*/ 13 h 188"/>
                <a:gd name="T6" fmla="*/ 44 w 168"/>
                <a:gd name="T7" fmla="*/ 33 h 188"/>
                <a:gd name="T8" fmla="*/ 54 w 168"/>
                <a:gd name="T9" fmla="*/ 55 h 188"/>
                <a:gd name="T10" fmla="*/ 70 w 168"/>
                <a:gd name="T11" fmla="*/ 57 h 188"/>
                <a:gd name="T12" fmla="*/ 82 w 168"/>
                <a:gd name="T13" fmla="*/ 62 h 188"/>
                <a:gd name="T14" fmla="*/ 91 w 168"/>
                <a:gd name="T15" fmla="*/ 70 h 188"/>
                <a:gd name="T16" fmla="*/ 103 w 168"/>
                <a:gd name="T17" fmla="*/ 70 h 188"/>
                <a:gd name="T18" fmla="*/ 117 w 168"/>
                <a:gd name="T19" fmla="*/ 84 h 188"/>
                <a:gd name="T20" fmla="*/ 129 w 168"/>
                <a:gd name="T21" fmla="*/ 95 h 188"/>
                <a:gd name="T22" fmla="*/ 143 w 168"/>
                <a:gd name="T23" fmla="*/ 101 h 188"/>
                <a:gd name="T24" fmla="*/ 141 w 168"/>
                <a:gd name="T25" fmla="*/ 108 h 188"/>
                <a:gd name="T26" fmla="*/ 133 w 168"/>
                <a:gd name="T27" fmla="*/ 112 h 188"/>
                <a:gd name="T28" fmla="*/ 125 w 168"/>
                <a:gd name="T29" fmla="*/ 112 h 188"/>
                <a:gd name="T30" fmla="*/ 121 w 168"/>
                <a:gd name="T31" fmla="*/ 119 h 188"/>
                <a:gd name="T32" fmla="*/ 137 w 168"/>
                <a:gd name="T33" fmla="*/ 132 h 188"/>
                <a:gd name="T34" fmla="*/ 149 w 168"/>
                <a:gd name="T35" fmla="*/ 145 h 188"/>
                <a:gd name="T36" fmla="*/ 167 w 168"/>
                <a:gd name="T37" fmla="*/ 158 h 188"/>
                <a:gd name="T38" fmla="*/ 155 w 168"/>
                <a:gd name="T39" fmla="*/ 174 h 188"/>
                <a:gd name="T40" fmla="*/ 145 w 168"/>
                <a:gd name="T41" fmla="*/ 178 h 188"/>
                <a:gd name="T42" fmla="*/ 147 w 168"/>
                <a:gd name="T43" fmla="*/ 187 h 188"/>
                <a:gd name="T44" fmla="*/ 129 w 168"/>
                <a:gd name="T45" fmla="*/ 187 h 188"/>
                <a:gd name="T46" fmla="*/ 123 w 168"/>
                <a:gd name="T47" fmla="*/ 180 h 188"/>
                <a:gd name="T48" fmla="*/ 109 w 168"/>
                <a:gd name="T49" fmla="*/ 163 h 188"/>
                <a:gd name="T50" fmla="*/ 99 w 168"/>
                <a:gd name="T51" fmla="*/ 147 h 188"/>
                <a:gd name="T52" fmla="*/ 84 w 168"/>
                <a:gd name="T53" fmla="*/ 121 h 188"/>
                <a:gd name="T54" fmla="*/ 66 w 168"/>
                <a:gd name="T55" fmla="*/ 101 h 188"/>
                <a:gd name="T56" fmla="*/ 46 w 168"/>
                <a:gd name="T57" fmla="*/ 73 h 188"/>
                <a:gd name="T58" fmla="*/ 34 w 168"/>
                <a:gd name="T59" fmla="*/ 64 h 188"/>
                <a:gd name="T60" fmla="*/ 24 w 168"/>
                <a:gd name="T61" fmla="*/ 57 h 188"/>
                <a:gd name="T62" fmla="*/ 20 w 168"/>
                <a:gd name="T63" fmla="*/ 42 h 188"/>
                <a:gd name="T64" fmla="*/ 2 w 168"/>
                <a:gd name="T65" fmla="*/ 29 h 188"/>
                <a:gd name="T66" fmla="*/ 2 w 168"/>
                <a:gd name="T67" fmla="*/ 20 h 188"/>
                <a:gd name="T68" fmla="*/ 0 w 168"/>
                <a:gd name="T69" fmla="*/ 0 h 1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8" h="188">
                  <a:moveTo>
                    <a:pt x="0" y="0"/>
                  </a:moveTo>
                  <a:lnTo>
                    <a:pt x="16" y="0"/>
                  </a:lnTo>
                  <a:lnTo>
                    <a:pt x="22" y="13"/>
                  </a:lnTo>
                  <a:lnTo>
                    <a:pt x="44" y="33"/>
                  </a:lnTo>
                  <a:lnTo>
                    <a:pt x="54" y="55"/>
                  </a:lnTo>
                  <a:lnTo>
                    <a:pt x="70" y="57"/>
                  </a:lnTo>
                  <a:lnTo>
                    <a:pt x="82" y="62"/>
                  </a:lnTo>
                  <a:lnTo>
                    <a:pt x="91" y="70"/>
                  </a:lnTo>
                  <a:lnTo>
                    <a:pt x="103" y="70"/>
                  </a:lnTo>
                  <a:lnTo>
                    <a:pt x="117" y="84"/>
                  </a:lnTo>
                  <a:lnTo>
                    <a:pt x="129" y="95"/>
                  </a:lnTo>
                  <a:lnTo>
                    <a:pt x="143" y="101"/>
                  </a:lnTo>
                  <a:lnTo>
                    <a:pt x="141" y="108"/>
                  </a:lnTo>
                  <a:lnTo>
                    <a:pt x="133" y="112"/>
                  </a:lnTo>
                  <a:lnTo>
                    <a:pt x="125" y="112"/>
                  </a:lnTo>
                  <a:lnTo>
                    <a:pt x="121" y="119"/>
                  </a:lnTo>
                  <a:lnTo>
                    <a:pt x="137" y="132"/>
                  </a:lnTo>
                  <a:lnTo>
                    <a:pt x="149" y="145"/>
                  </a:lnTo>
                  <a:lnTo>
                    <a:pt x="167" y="158"/>
                  </a:lnTo>
                  <a:lnTo>
                    <a:pt x="155" y="174"/>
                  </a:lnTo>
                  <a:lnTo>
                    <a:pt x="145" y="178"/>
                  </a:lnTo>
                  <a:lnTo>
                    <a:pt x="147" y="187"/>
                  </a:lnTo>
                  <a:lnTo>
                    <a:pt x="129" y="187"/>
                  </a:lnTo>
                  <a:lnTo>
                    <a:pt x="123" y="180"/>
                  </a:lnTo>
                  <a:lnTo>
                    <a:pt x="109" y="163"/>
                  </a:lnTo>
                  <a:lnTo>
                    <a:pt x="99" y="147"/>
                  </a:lnTo>
                  <a:lnTo>
                    <a:pt x="84" y="121"/>
                  </a:lnTo>
                  <a:lnTo>
                    <a:pt x="66" y="101"/>
                  </a:lnTo>
                  <a:lnTo>
                    <a:pt x="46" y="73"/>
                  </a:lnTo>
                  <a:lnTo>
                    <a:pt x="34" y="64"/>
                  </a:lnTo>
                  <a:lnTo>
                    <a:pt x="24" y="57"/>
                  </a:lnTo>
                  <a:lnTo>
                    <a:pt x="20" y="42"/>
                  </a:lnTo>
                  <a:lnTo>
                    <a:pt x="2" y="29"/>
                  </a:lnTo>
                  <a:lnTo>
                    <a:pt x="2" y="20"/>
                  </a:lnTo>
                  <a:lnTo>
                    <a:pt x="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9" name="Freeform 27"/>
          <p:cNvSpPr>
            <a:spLocks/>
          </p:cNvSpPr>
          <p:nvPr/>
        </p:nvSpPr>
        <p:spPr bwMode="auto">
          <a:xfrm>
            <a:off x="3884935" y="2579307"/>
            <a:ext cx="1482725" cy="1668463"/>
          </a:xfrm>
          <a:custGeom>
            <a:avLst/>
            <a:gdLst>
              <a:gd name="T0" fmla="*/ 2147483647 w 1204"/>
              <a:gd name="T1" fmla="*/ 2147483647 h 1426"/>
              <a:gd name="T2" fmla="*/ 2147483647 w 1204"/>
              <a:gd name="T3" fmla="*/ 2147483647 h 1426"/>
              <a:gd name="T4" fmla="*/ 2147483647 w 1204"/>
              <a:gd name="T5" fmla="*/ 2147483647 h 1426"/>
              <a:gd name="T6" fmla="*/ 2147483647 w 1204"/>
              <a:gd name="T7" fmla="*/ 2147483647 h 1426"/>
              <a:gd name="T8" fmla="*/ 2147483647 w 1204"/>
              <a:gd name="T9" fmla="*/ 2147483647 h 1426"/>
              <a:gd name="T10" fmla="*/ 2147483647 w 1204"/>
              <a:gd name="T11" fmla="*/ 2147483647 h 1426"/>
              <a:gd name="T12" fmla="*/ 2147483647 w 1204"/>
              <a:gd name="T13" fmla="*/ 2147483647 h 1426"/>
              <a:gd name="T14" fmla="*/ 2147483647 w 1204"/>
              <a:gd name="T15" fmla="*/ 2147483647 h 1426"/>
              <a:gd name="T16" fmla="*/ 2147483647 w 1204"/>
              <a:gd name="T17" fmla="*/ 2147483647 h 1426"/>
              <a:gd name="T18" fmla="*/ 2147483647 w 1204"/>
              <a:gd name="T19" fmla="*/ 2147483647 h 1426"/>
              <a:gd name="T20" fmla="*/ 2147483647 w 1204"/>
              <a:gd name="T21" fmla="*/ 2147483647 h 1426"/>
              <a:gd name="T22" fmla="*/ 2147483647 w 1204"/>
              <a:gd name="T23" fmla="*/ 2147483647 h 1426"/>
              <a:gd name="T24" fmla="*/ 2147483647 w 1204"/>
              <a:gd name="T25" fmla="*/ 2147483647 h 1426"/>
              <a:gd name="T26" fmla="*/ 2147483647 w 1204"/>
              <a:gd name="T27" fmla="*/ 2147483647 h 1426"/>
              <a:gd name="T28" fmla="*/ 2147483647 w 1204"/>
              <a:gd name="T29" fmla="*/ 2147483647 h 1426"/>
              <a:gd name="T30" fmla="*/ 2147483647 w 1204"/>
              <a:gd name="T31" fmla="*/ 2147483647 h 1426"/>
              <a:gd name="T32" fmla="*/ 2147483647 w 1204"/>
              <a:gd name="T33" fmla="*/ 2147483647 h 1426"/>
              <a:gd name="T34" fmla="*/ 2147483647 w 1204"/>
              <a:gd name="T35" fmla="*/ 2147483647 h 1426"/>
              <a:gd name="T36" fmla="*/ 2147483647 w 1204"/>
              <a:gd name="T37" fmla="*/ 2147483647 h 1426"/>
              <a:gd name="T38" fmla="*/ 2147483647 w 1204"/>
              <a:gd name="T39" fmla="*/ 2147483647 h 1426"/>
              <a:gd name="T40" fmla="*/ 2147483647 w 1204"/>
              <a:gd name="T41" fmla="*/ 2147483647 h 1426"/>
              <a:gd name="T42" fmla="*/ 2147483647 w 1204"/>
              <a:gd name="T43" fmla="*/ 2147483647 h 1426"/>
              <a:gd name="T44" fmla="*/ 2147483647 w 1204"/>
              <a:gd name="T45" fmla="*/ 2147483647 h 1426"/>
              <a:gd name="T46" fmla="*/ 2147483647 w 1204"/>
              <a:gd name="T47" fmla="*/ 2147483647 h 1426"/>
              <a:gd name="T48" fmla="*/ 2147483647 w 1204"/>
              <a:gd name="T49" fmla="*/ 2147483647 h 1426"/>
              <a:gd name="T50" fmla="*/ 2147483647 w 1204"/>
              <a:gd name="T51" fmla="*/ 2147483647 h 1426"/>
              <a:gd name="T52" fmla="*/ 2147483647 w 1204"/>
              <a:gd name="T53" fmla="*/ 2147483647 h 1426"/>
              <a:gd name="T54" fmla="*/ 2147483647 w 1204"/>
              <a:gd name="T55" fmla="*/ 2147483647 h 1426"/>
              <a:gd name="T56" fmla="*/ 2147483647 w 1204"/>
              <a:gd name="T57" fmla="*/ 2147483647 h 1426"/>
              <a:gd name="T58" fmla="*/ 2147483647 w 1204"/>
              <a:gd name="T59" fmla="*/ 2147483647 h 1426"/>
              <a:gd name="T60" fmla="*/ 2147483647 w 1204"/>
              <a:gd name="T61" fmla="*/ 2147483647 h 1426"/>
              <a:gd name="T62" fmla="*/ 2147483647 w 1204"/>
              <a:gd name="T63" fmla="*/ 2147483647 h 1426"/>
              <a:gd name="T64" fmla="*/ 2147483647 w 1204"/>
              <a:gd name="T65" fmla="*/ 2147483647 h 1426"/>
              <a:gd name="T66" fmla="*/ 2147483647 w 1204"/>
              <a:gd name="T67" fmla="*/ 2147483647 h 1426"/>
              <a:gd name="T68" fmla="*/ 2147483647 w 1204"/>
              <a:gd name="T69" fmla="*/ 2147483647 h 1426"/>
              <a:gd name="T70" fmla="*/ 2147483647 w 1204"/>
              <a:gd name="T71" fmla="*/ 2147483647 h 1426"/>
              <a:gd name="T72" fmla="*/ 2147483647 w 1204"/>
              <a:gd name="T73" fmla="*/ 2147483647 h 1426"/>
              <a:gd name="T74" fmla="*/ 2147483647 w 1204"/>
              <a:gd name="T75" fmla="*/ 2147483647 h 1426"/>
              <a:gd name="T76" fmla="*/ 2147483647 w 1204"/>
              <a:gd name="T77" fmla="*/ 2147483647 h 1426"/>
              <a:gd name="T78" fmla="*/ 2147483647 w 1204"/>
              <a:gd name="T79" fmla="*/ 2147483647 h 1426"/>
              <a:gd name="T80" fmla="*/ 2147483647 w 1204"/>
              <a:gd name="T81" fmla="*/ 2147483647 h 1426"/>
              <a:gd name="T82" fmla="*/ 2147483647 w 1204"/>
              <a:gd name="T83" fmla="*/ 2147483647 h 14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4" h="1426">
                <a:moveTo>
                  <a:pt x="899" y="170"/>
                </a:moveTo>
                <a:lnTo>
                  <a:pt x="919" y="230"/>
                </a:lnTo>
                <a:lnTo>
                  <a:pt x="956" y="320"/>
                </a:lnTo>
                <a:lnTo>
                  <a:pt x="1031" y="466"/>
                </a:lnTo>
                <a:lnTo>
                  <a:pt x="1059" y="486"/>
                </a:lnTo>
                <a:lnTo>
                  <a:pt x="1077" y="528"/>
                </a:lnTo>
                <a:lnTo>
                  <a:pt x="1136" y="526"/>
                </a:lnTo>
                <a:lnTo>
                  <a:pt x="1175" y="513"/>
                </a:lnTo>
                <a:lnTo>
                  <a:pt x="1203" y="513"/>
                </a:lnTo>
                <a:lnTo>
                  <a:pt x="1201" y="570"/>
                </a:lnTo>
                <a:lnTo>
                  <a:pt x="1191" y="601"/>
                </a:lnTo>
                <a:lnTo>
                  <a:pt x="1083" y="729"/>
                </a:lnTo>
                <a:lnTo>
                  <a:pt x="984" y="859"/>
                </a:lnTo>
                <a:lnTo>
                  <a:pt x="986" y="910"/>
                </a:lnTo>
                <a:lnTo>
                  <a:pt x="1014" y="948"/>
                </a:lnTo>
                <a:lnTo>
                  <a:pt x="1000" y="977"/>
                </a:lnTo>
                <a:lnTo>
                  <a:pt x="1008" y="1016"/>
                </a:lnTo>
                <a:lnTo>
                  <a:pt x="1000" y="1045"/>
                </a:lnTo>
                <a:lnTo>
                  <a:pt x="976" y="1069"/>
                </a:lnTo>
                <a:lnTo>
                  <a:pt x="956" y="1069"/>
                </a:lnTo>
                <a:lnTo>
                  <a:pt x="923" y="1111"/>
                </a:lnTo>
                <a:lnTo>
                  <a:pt x="893" y="1160"/>
                </a:lnTo>
                <a:lnTo>
                  <a:pt x="899" y="1213"/>
                </a:lnTo>
                <a:lnTo>
                  <a:pt x="870" y="1237"/>
                </a:lnTo>
                <a:lnTo>
                  <a:pt x="842" y="1292"/>
                </a:lnTo>
                <a:lnTo>
                  <a:pt x="809" y="1343"/>
                </a:lnTo>
                <a:lnTo>
                  <a:pt x="791" y="1363"/>
                </a:lnTo>
                <a:lnTo>
                  <a:pt x="775" y="1368"/>
                </a:lnTo>
                <a:lnTo>
                  <a:pt x="747" y="1401"/>
                </a:lnTo>
                <a:lnTo>
                  <a:pt x="702" y="1421"/>
                </a:lnTo>
                <a:lnTo>
                  <a:pt x="645" y="1425"/>
                </a:lnTo>
                <a:lnTo>
                  <a:pt x="613" y="1403"/>
                </a:lnTo>
                <a:lnTo>
                  <a:pt x="609" y="1381"/>
                </a:lnTo>
                <a:lnTo>
                  <a:pt x="603" y="1352"/>
                </a:lnTo>
                <a:lnTo>
                  <a:pt x="582" y="1337"/>
                </a:lnTo>
                <a:lnTo>
                  <a:pt x="564" y="1281"/>
                </a:lnTo>
                <a:lnTo>
                  <a:pt x="558" y="1255"/>
                </a:lnTo>
                <a:lnTo>
                  <a:pt x="556" y="1222"/>
                </a:lnTo>
                <a:lnTo>
                  <a:pt x="546" y="1197"/>
                </a:lnTo>
                <a:lnTo>
                  <a:pt x="544" y="1182"/>
                </a:lnTo>
                <a:lnTo>
                  <a:pt x="527" y="1158"/>
                </a:lnTo>
                <a:lnTo>
                  <a:pt x="507" y="1138"/>
                </a:lnTo>
                <a:lnTo>
                  <a:pt x="493" y="1105"/>
                </a:lnTo>
                <a:lnTo>
                  <a:pt x="483" y="1080"/>
                </a:lnTo>
                <a:lnTo>
                  <a:pt x="487" y="1041"/>
                </a:lnTo>
                <a:lnTo>
                  <a:pt x="517" y="981"/>
                </a:lnTo>
                <a:lnTo>
                  <a:pt x="523" y="917"/>
                </a:lnTo>
                <a:lnTo>
                  <a:pt x="501" y="844"/>
                </a:lnTo>
                <a:lnTo>
                  <a:pt x="469" y="815"/>
                </a:lnTo>
                <a:lnTo>
                  <a:pt x="448" y="775"/>
                </a:lnTo>
                <a:lnTo>
                  <a:pt x="456" y="716"/>
                </a:lnTo>
                <a:lnTo>
                  <a:pt x="440" y="669"/>
                </a:lnTo>
                <a:lnTo>
                  <a:pt x="402" y="665"/>
                </a:lnTo>
                <a:lnTo>
                  <a:pt x="363" y="630"/>
                </a:lnTo>
                <a:lnTo>
                  <a:pt x="314" y="610"/>
                </a:lnTo>
                <a:lnTo>
                  <a:pt x="264" y="641"/>
                </a:lnTo>
                <a:lnTo>
                  <a:pt x="130" y="632"/>
                </a:lnTo>
                <a:lnTo>
                  <a:pt x="57" y="555"/>
                </a:lnTo>
                <a:lnTo>
                  <a:pt x="0" y="448"/>
                </a:lnTo>
                <a:lnTo>
                  <a:pt x="10" y="413"/>
                </a:lnTo>
                <a:lnTo>
                  <a:pt x="35" y="387"/>
                </a:lnTo>
                <a:lnTo>
                  <a:pt x="47" y="314"/>
                </a:lnTo>
                <a:lnTo>
                  <a:pt x="65" y="261"/>
                </a:lnTo>
                <a:lnTo>
                  <a:pt x="116" y="205"/>
                </a:lnTo>
                <a:lnTo>
                  <a:pt x="170" y="181"/>
                </a:lnTo>
                <a:lnTo>
                  <a:pt x="219" y="124"/>
                </a:lnTo>
                <a:lnTo>
                  <a:pt x="231" y="99"/>
                </a:lnTo>
                <a:lnTo>
                  <a:pt x="294" y="38"/>
                </a:lnTo>
                <a:lnTo>
                  <a:pt x="335" y="62"/>
                </a:lnTo>
                <a:lnTo>
                  <a:pt x="365" y="60"/>
                </a:lnTo>
                <a:lnTo>
                  <a:pt x="400" y="27"/>
                </a:lnTo>
                <a:lnTo>
                  <a:pt x="442" y="22"/>
                </a:lnTo>
                <a:lnTo>
                  <a:pt x="469" y="31"/>
                </a:lnTo>
                <a:lnTo>
                  <a:pt x="495" y="4"/>
                </a:lnTo>
                <a:lnTo>
                  <a:pt x="529" y="0"/>
                </a:lnTo>
                <a:lnTo>
                  <a:pt x="536" y="49"/>
                </a:lnTo>
                <a:lnTo>
                  <a:pt x="558" y="84"/>
                </a:lnTo>
                <a:lnTo>
                  <a:pt x="619" y="119"/>
                </a:lnTo>
                <a:lnTo>
                  <a:pt x="671" y="126"/>
                </a:lnTo>
                <a:lnTo>
                  <a:pt x="676" y="86"/>
                </a:lnTo>
                <a:lnTo>
                  <a:pt x="716" y="86"/>
                </a:lnTo>
                <a:lnTo>
                  <a:pt x="763" y="110"/>
                </a:lnTo>
                <a:lnTo>
                  <a:pt x="814" y="124"/>
                </a:lnTo>
                <a:lnTo>
                  <a:pt x="860" y="108"/>
                </a:lnTo>
                <a:lnTo>
                  <a:pt x="899" y="17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0" name="Group 28"/>
          <p:cNvGrpSpPr>
            <a:grpSpLocks/>
          </p:cNvGrpSpPr>
          <p:nvPr/>
        </p:nvGrpSpPr>
        <p:grpSpPr bwMode="auto">
          <a:xfrm>
            <a:off x="3986535" y="1677607"/>
            <a:ext cx="654050" cy="573088"/>
            <a:chOff x="2530" y="1026"/>
            <a:chExt cx="532" cy="490"/>
          </a:xfrm>
        </p:grpSpPr>
        <p:grpSp>
          <p:nvGrpSpPr>
            <p:cNvPr id="131" name="Group 29"/>
            <p:cNvGrpSpPr>
              <a:grpSpLocks/>
            </p:cNvGrpSpPr>
            <p:nvPr/>
          </p:nvGrpSpPr>
          <p:grpSpPr bwMode="auto">
            <a:xfrm>
              <a:off x="2742" y="1333"/>
              <a:ext cx="164" cy="183"/>
              <a:chOff x="2742" y="1333"/>
              <a:chExt cx="164" cy="183"/>
            </a:xfrm>
          </p:grpSpPr>
          <p:sp>
            <p:nvSpPr>
              <p:cNvPr id="133" name="Freeform 30"/>
              <p:cNvSpPr>
                <a:spLocks/>
              </p:cNvSpPr>
              <p:nvPr/>
            </p:nvSpPr>
            <p:spPr bwMode="auto">
              <a:xfrm>
                <a:off x="2742" y="1401"/>
                <a:ext cx="76" cy="103"/>
              </a:xfrm>
              <a:custGeom>
                <a:avLst/>
                <a:gdLst>
                  <a:gd name="T0" fmla="*/ 17 w 76"/>
                  <a:gd name="T1" fmla="*/ 31 h 103"/>
                  <a:gd name="T2" fmla="*/ 23 w 76"/>
                  <a:gd name="T3" fmla="*/ 20 h 103"/>
                  <a:gd name="T4" fmla="*/ 37 w 76"/>
                  <a:gd name="T5" fmla="*/ 20 h 103"/>
                  <a:gd name="T6" fmla="*/ 56 w 76"/>
                  <a:gd name="T7" fmla="*/ 0 h 103"/>
                  <a:gd name="T8" fmla="*/ 62 w 76"/>
                  <a:gd name="T9" fmla="*/ 13 h 103"/>
                  <a:gd name="T10" fmla="*/ 71 w 76"/>
                  <a:gd name="T11" fmla="*/ 13 h 103"/>
                  <a:gd name="T12" fmla="*/ 75 w 76"/>
                  <a:gd name="T13" fmla="*/ 20 h 103"/>
                  <a:gd name="T14" fmla="*/ 69 w 76"/>
                  <a:gd name="T15" fmla="*/ 31 h 103"/>
                  <a:gd name="T16" fmla="*/ 62 w 76"/>
                  <a:gd name="T17" fmla="*/ 35 h 103"/>
                  <a:gd name="T18" fmla="*/ 62 w 76"/>
                  <a:gd name="T19" fmla="*/ 44 h 103"/>
                  <a:gd name="T20" fmla="*/ 60 w 76"/>
                  <a:gd name="T21" fmla="*/ 49 h 103"/>
                  <a:gd name="T22" fmla="*/ 58 w 76"/>
                  <a:gd name="T23" fmla="*/ 55 h 103"/>
                  <a:gd name="T24" fmla="*/ 62 w 76"/>
                  <a:gd name="T25" fmla="*/ 64 h 103"/>
                  <a:gd name="T26" fmla="*/ 56 w 76"/>
                  <a:gd name="T27" fmla="*/ 73 h 103"/>
                  <a:gd name="T28" fmla="*/ 50 w 76"/>
                  <a:gd name="T29" fmla="*/ 78 h 103"/>
                  <a:gd name="T30" fmla="*/ 44 w 76"/>
                  <a:gd name="T31" fmla="*/ 78 h 103"/>
                  <a:gd name="T32" fmla="*/ 42 w 76"/>
                  <a:gd name="T33" fmla="*/ 80 h 103"/>
                  <a:gd name="T34" fmla="*/ 40 w 76"/>
                  <a:gd name="T35" fmla="*/ 86 h 103"/>
                  <a:gd name="T36" fmla="*/ 31 w 76"/>
                  <a:gd name="T37" fmla="*/ 89 h 103"/>
                  <a:gd name="T38" fmla="*/ 29 w 76"/>
                  <a:gd name="T39" fmla="*/ 86 h 103"/>
                  <a:gd name="T40" fmla="*/ 21 w 76"/>
                  <a:gd name="T41" fmla="*/ 93 h 103"/>
                  <a:gd name="T42" fmla="*/ 19 w 76"/>
                  <a:gd name="T43" fmla="*/ 95 h 103"/>
                  <a:gd name="T44" fmla="*/ 10 w 76"/>
                  <a:gd name="T45" fmla="*/ 102 h 103"/>
                  <a:gd name="T46" fmla="*/ 6 w 76"/>
                  <a:gd name="T47" fmla="*/ 102 h 103"/>
                  <a:gd name="T48" fmla="*/ 4 w 76"/>
                  <a:gd name="T49" fmla="*/ 98 h 103"/>
                  <a:gd name="T50" fmla="*/ 2 w 76"/>
                  <a:gd name="T51" fmla="*/ 86 h 103"/>
                  <a:gd name="T52" fmla="*/ 0 w 76"/>
                  <a:gd name="T53" fmla="*/ 84 h 103"/>
                  <a:gd name="T54" fmla="*/ 0 w 76"/>
                  <a:gd name="T55" fmla="*/ 75 h 103"/>
                  <a:gd name="T56" fmla="*/ 6 w 76"/>
                  <a:gd name="T57" fmla="*/ 71 h 103"/>
                  <a:gd name="T58" fmla="*/ 12 w 76"/>
                  <a:gd name="T59" fmla="*/ 67 h 103"/>
                  <a:gd name="T60" fmla="*/ 15 w 76"/>
                  <a:gd name="T61" fmla="*/ 58 h 103"/>
                  <a:gd name="T62" fmla="*/ 21 w 76"/>
                  <a:gd name="T63" fmla="*/ 58 h 103"/>
                  <a:gd name="T64" fmla="*/ 25 w 76"/>
                  <a:gd name="T65" fmla="*/ 60 h 103"/>
                  <a:gd name="T66" fmla="*/ 31 w 76"/>
                  <a:gd name="T67" fmla="*/ 58 h 103"/>
                  <a:gd name="T68" fmla="*/ 25 w 76"/>
                  <a:gd name="T69" fmla="*/ 55 h 103"/>
                  <a:gd name="T70" fmla="*/ 17 w 76"/>
                  <a:gd name="T71" fmla="*/ 31 h 1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3">
                    <a:moveTo>
                      <a:pt x="17" y="31"/>
                    </a:moveTo>
                    <a:lnTo>
                      <a:pt x="23" y="20"/>
                    </a:lnTo>
                    <a:lnTo>
                      <a:pt x="37" y="20"/>
                    </a:lnTo>
                    <a:lnTo>
                      <a:pt x="56" y="0"/>
                    </a:lnTo>
                    <a:lnTo>
                      <a:pt x="62" y="13"/>
                    </a:lnTo>
                    <a:lnTo>
                      <a:pt x="71" y="13"/>
                    </a:lnTo>
                    <a:lnTo>
                      <a:pt x="75" y="20"/>
                    </a:lnTo>
                    <a:lnTo>
                      <a:pt x="69" y="31"/>
                    </a:lnTo>
                    <a:lnTo>
                      <a:pt x="62" y="35"/>
                    </a:lnTo>
                    <a:lnTo>
                      <a:pt x="62" y="44"/>
                    </a:lnTo>
                    <a:lnTo>
                      <a:pt x="60" y="49"/>
                    </a:lnTo>
                    <a:lnTo>
                      <a:pt x="58" y="55"/>
                    </a:lnTo>
                    <a:lnTo>
                      <a:pt x="62" y="64"/>
                    </a:lnTo>
                    <a:lnTo>
                      <a:pt x="56" y="73"/>
                    </a:lnTo>
                    <a:lnTo>
                      <a:pt x="50" y="78"/>
                    </a:lnTo>
                    <a:lnTo>
                      <a:pt x="44" y="78"/>
                    </a:lnTo>
                    <a:lnTo>
                      <a:pt x="42" y="80"/>
                    </a:lnTo>
                    <a:lnTo>
                      <a:pt x="40" y="86"/>
                    </a:lnTo>
                    <a:lnTo>
                      <a:pt x="31" y="89"/>
                    </a:lnTo>
                    <a:lnTo>
                      <a:pt x="29" y="86"/>
                    </a:lnTo>
                    <a:lnTo>
                      <a:pt x="21" y="93"/>
                    </a:lnTo>
                    <a:lnTo>
                      <a:pt x="19" y="95"/>
                    </a:lnTo>
                    <a:lnTo>
                      <a:pt x="10" y="102"/>
                    </a:lnTo>
                    <a:lnTo>
                      <a:pt x="6" y="102"/>
                    </a:lnTo>
                    <a:lnTo>
                      <a:pt x="4" y="98"/>
                    </a:lnTo>
                    <a:lnTo>
                      <a:pt x="2" y="86"/>
                    </a:lnTo>
                    <a:lnTo>
                      <a:pt x="0" y="84"/>
                    </a:lnTo>
                    <a:lnTo>
                      <a:pt x="0" y="75"/>
                    </a:lnTo>
                    <a:lnTo>
                      <a:pt x="6" y="71"/>
                    </a:lnTo>
                    <a:lnTo>
                      <a:pt x="12" y="67"/>
                    </a:lnTo>
                    <a:lnTo>
                      <a:pt x="15" y="58"/>
                    </a:lnTo>
                    <a:lnTo>
                      <a:pt x="21" y="58"/>
                    </a:lnTo>
                    <a:lnTo>
                      <a:pt x="25" y="60"/>
                    </a:lnTo>
                    <a:lnTo>
                      <a:pt x="31" y="58"/>
                    </a:lnTo>
                    <a:lnTo>
                      <a:pt x="25" y="55"/>
                    </a:lnTo>
                    <a:lnTo>
                      <a:pt x="17" y="31"/>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 name="Freeform 31"/>
              <p:cNvSpPr>
                <a:spLocks/>
              </p:cNvSpPr>
              <p:nvPr/>
            </p:nvSpPr>
            <p:spPr bwMode="auto">
              <a:xfrm>
                <a:off x="2813" y="1333"/>
                <a:ext cx="93" cy="183"/>
              </a:xfrm>
              <a:custGeom>
                <a:avLst/>
                <a:gdLst>
                  <a:gd name="T0" fmla="*/ 35 w 93"/>
                  <a:gd name="T1" fmla="*/ 20 h 183"/>
                  <a:gd name="T2" fmla="*/ 57 w 93"/>
                  <a:gd name="T3" fmla="*/ 18 h 183"/>
                  <a:gd name="T4" fmla="*/ 65 w 93"/>
                  <a:gd name="T5" fmla="*/ 11 h 183"/>
                  <a:gd name="T6" fmla="*/ 74 w 93"/>
                  <a:gd name="T7" fmla="*/ 4 h 183"/>
                  <a:gd name="T8" fmla="*/ 92 w 93"/>
                  <a:gd name="T9" fmla="*/ 2 h 183"/>
                  <a:gd name="T10" fmla="*/ 86 w 93"/>
                  <a:gd name="T11" fmla="*/ 18 h 183"/>
                  <a:gd name="T12" fmla="*/ 78 w 93"/>
                  <a:gd name="T13" fmla="*/ 22 h 183"/>
                  <a:gd name="T14" fmla="*/ 67 w 93"/>
                  <a:gd name="T15" fmla="*/ 35 h 183"/>
                  <a:gd name="T16" fmla="*/ 80 w 93"/>
                  <a:gd name="T17" fmla="*/ 35 h 183"/>
                  <a:gd name="T18" fmla="*/ 92 w 93"/>
                  <a:gd name="T19" fmla="*/ 35 h 183"/>
                  <a:gd name="T20" fmla="*/ 84 w 93"/>
                  <a:gd name="T21" fmla="*/ 50 h 183"/>
                  <a:gd name="T22" fmla="*/ 70 w 93"/>
                  <a:gd name="T23" fmla="*/ 57 h 183"/>
                  <a:gd name="T24" fmla="*/ 69 w 93"/>
                  <a:gd name="T25" fmla="*/ 68 h 183"/>
                  <a:gd name="T26" fmla="*/ 80 w 93"/>
                  <a:gd name="T27" fmla="*/ 83 h 183"/>
                  <a:gd name="T28" fmla="*/ 86 w 93"/>
                  <a:gd name="T29" fmla="*/ 99 h 183"/>
                  <a:gd name="T30" fmla="*/ 92 w 93"/>
                  <a:gd name="T31" fmla="*/ 118 h 183"/>
                  <a:gd name="T32" fmla="*/ 88 w 93"/>
                  <a:gd name="T33" fmla="*/ 143 h 183"/>
                  <a:gd name="T34" fmla="*/ 78 w 93"/>
                  <a:gd name="T35" fmla="*/ 153 h 183"/>
                  <a:gd name="T36" fmla="*/ 86 w 93"/>
                  <a:gd name="T37" fmla="*/ 171 h 183"/>
                  <a:gd name="T38" fmla="*/ 65 w 93"/>
                  <a:gd name="T39" fmla="*/ 171 h 183"/>
                  <a:gd name="T40" fmla="*/ 53 w 93"/>
                  <a:gd name="T41" fmla="*/ 169 h 183"/>
                  <a:gd name="T42" fmla="*/ 35 w 93"/>
                  <a:gd name="T43" fmla="*/ 175 h 183"/>
                  <a:gd name="T44" fmla="*/ 25 w 93"/>
                  <a:gd name="T45" fmla="*/ 178 h 183"/>
                  <a:gd name="T46" fmla="*/ 14 w 93"/>
                  <a:gd name="T47" fmla="*/ 180 h 183"/>
                  <a:gd name="T48" fmla="*/ 4 w 93"/>
                  <a:gd name="T49" fmla="*/ 173 h 183"/>
                  <a:gd name="T50" fmla="*/ 0 w 93"/>
                  <a:gd name="T51" fmla="*/ 162 h 183"/>
                  <a:gd name="T52" fmla="*/ 10 w 93"/>
                  <a:gd name="T53" fmla="*/ 151 h 183"/>
                  <a:gd name="T54" fmla="*/ 23 w 93"/>
                  <a:gd name="T55" fmla="*/ 149 h 183"/>
                  <a:gd name="T56" fmla="*/ 16 w 93"/>
                  <a:gd name="T57" fmla="*/ 143 h 183"/>
                  <a:gd name="T58" fmla="*/ 16 w 93"/>
                  <a:gd name="T59" fmla="*/ 132 h 183"/>
                  <a:gd name="T60" fmla="*/ 27 w 93"/>
                  <a:gd name="T61" fmla="*/ 125 h 183"/>
                  <a:gd name="T62" fmla="*/ 37 w 93"/>
                  <a:gd name="T63" fmla="*/ 123 h 183"/>
                  <a:gd name="T64" fmla="*/ 43 w 93"/>
                  <a:gd name="T65" fmla="*/ 103 h 183"/>
                  <a:gd name="T66" fmla="*/ 49 w 93"/>
                  <a:gd name="T67" fmla="*/ 83 h 183"/>
                  <a:gd name="T68" fmla="*/ 39 w 93"/>
                  <a:gd name="T69" fmla="*/ 70 h 183"/>
                  <a:gd name="T70" fmla="*/ 20 w 93"/>
                  <a:gd name="T71" fmla="*/ 66 h 183"/>
                  <a:gd name="T72" fmla="*/ 29 w 93"/>
                  <a:gd name="T73" fmla="*/ 26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183">
                    <a:moveTo>
                      <a:pt x="29" y="26"/>
                    </a:moveTo>
                    <a:lnTo>
                      <a:pt x="35" y="20"/>
                    </a:lnTo>
                    <a:lnTo>
                      <a:pt x="53" y="22"/>
                    </a:lnTo>
                    <a:lnTo>
                      <a:pt x="57" y="18"/>
                    </a:lnTo>
                    <a:lnTo>
                      <a:pt x="61" y="11"/>
                    </a:lnTo>
                    <a:lnTo>
                      <a:pt x="65" y="11"/>
                    </a:lnTo>
                    <a:lnTo>
                      <a:pt x="69" y="9"/>
                    </a:lnTo>
                    <a:lnTo>
                      <a:pt x="74" y="4"/>
                    </a:lnTo>
                    <a:lnTo>
                      <a:pt x="82" y="0"/>
                    </a:lnTo>
                    <a:lnTo>
                      <a:pt x="92" y="2"/>
                    </a:lnTo>
                    <a:lnTo>
                      <a:pt x="90" y="11"/>
                    </a:lnTo>
                    <a:lnTo>
                      <a:pt x="86" y="18"/>
                    </a:lnTo>
                    <a:lnTo>
                      <a:pt x="82" y="20"/>
                    </a:lnTo>
                    <a:lnTo>
                      <a:pt x="78" y="22"/>
                    </a:lnTo>
                    <a:lnTo>
                      <a:pt x="67" y="26"/>
                    </a:lnTo>
                    <a:lnTo>
                      <a:pt x="67" y="35"/>
                    </a:lnTo>
                    <a:lnTo>
                      <a:pt x="69" y="39"/>
                    </a:lnTo>
                    <a:lnTo>
                      <a:pt x="80" y="35"/>
                    </a:lnTo>
                    <a:lnTo>
                      <a:pt x="90" y="31"/>
                    </a:lnTo>
                    <a:lnTo>
                      <a:pt x="92" y="35"/>
                    </a:lnTo>
                    <a:lnTo>
                      <a:pt x="92" y="48"/>
                    </a:lnTo>
                    <a:lnTo>
                      <a:pt x="84" y="50"/>
                    </a:lnTo>
                    <a:lnTo>
                      <a:pt x="76" y="50"/>
                    </a:lnTo>
                    <a:lnTo>
                      <a:pt x="70" y="57"/>
                    </a:lnTo>
                    <a:lnTo>
                      <a:pt x="69" y="61"/>
                    </a:lnTo>
                    <a:lnTo>
                      <a:pt x="69" y="68"/>
                    </a:lnTo>
                    <a:lnTo>
                      <a:pt x="74" y="77"/>
                    </a:lnTo>
                    <a:lnTo>
                      <a:pt x="80" y="83"/>
                    </a:lnTo>
                    <a:lnTo>
                      <a:pt x="84" y="90"/>
                    </a:lnTo>
                    <a:lnTo>
                      <a:pt x="86" y="99"/>
                    </a:lnTo>
                    <a:lnTo>
                      <a:pt x="88" y="107"/>
                    </a:lnTo>
                    <a:lnTo>
                      <a:pt x="92" y="118"/>
                    </a:lnTo>
                    <a:lnTo>
                      <a:pt x="92" y="134"/>
                    </a:lnTo>
                    <a:lnTo>
                      <a:pt x="88" y="143"/>
                    </a:lnTo>
                    <a:lnTo>
                      <a:pt x="80" y="149"/>
                    </a:lnTo>
                    <a:lnTo>
                      <a:pt x="78" y="153"/>
                    </a:lnTo>
                    <a:lnTo>
                      <a:pt x="82" y="162"/>
                    </a:lnTo>
                    <a:lnTo>
                      <a:pt x="86" y="171"/>
                    </a:lnTo>
                    <a:lnTo>
                      <a:pt x="74" y="171"/>
                    </a:lnTo>
                    <a:lnTo>
                      <a:pt x="65" y="171"/>
                    </a:lnTo>
                    <a:lnTo>
                      <a:pt x="61" y="169"/>
                    </a:lnTo>
                    <a:lnTo>
                      <a:pt x="53" y="169"/>
                    </a:lnTo>
                    <a:lnTo>
                      <a:pt x="43" y="171"/>
                    </a:lnTo>
                    <a:lnTo>
                      <a:pt x="35" y="175"/>
                    </a:lnTo>
                    <a:lnTo>
                      <a:pt x="29" y="175"/>
                    </a:lnTo>
                    <a:lnTo>
                      <a:pt x="25" y="178"/>
                    </a:lnTo>
                    <a:lnTo>
                      <a:pt x="16" y="182"/>
                    </a:lnTo>
                    <a:lnTo>
                      <a:pt x="14" y="180"/>
                    </a:lnTo>
                    <a:lnTo>
                      <a:pt x="10" y="175"/>
                    </a:lnTo>
                    <a:lnTo>
                      <a:pt x="4" y="173"/>
                    </a:lnTo>
                    <a:lnTo>
                      <a:pt x="0" y="171"/>
                    </a:lnTo>
                    <a:lnTo>
                      <a:pt x="0" y="162"/>
                    </a:lnTo>
                    <a:lnTo>
                      <a:pt x="4" y="151"/>
                    </a:lnTo>
                    <a:lnTo>
                      <a:pt x="10" y="151"/>
                    </a:lnTo>
                    <a:lnTo>
                      <a:pt x="16" y="149"/>
                    </a:lnTo>
                    <a:lnTo>
                      <a:pt x="23" y="149"/>
                    </a:lnTo>
                    <a:lnTo>
                      <a:pt x="23" y="147"/>
                    </a:lnTo>
                    <a:lnTo>
                      <a:pt x="16" y="143"/>
                    </a:lnTo>
                    <a:lnTo>
                      <a:pt x="16" y="136"/>
                    </a:lnTo>
                    <a:lnTo>
                      <a:pt x="16" y="132"/>
                    </a:lnTo>
                    <a:lnTo>
                      <a:pt x="23" y="127"/>
                    </a:lnTo>
                    <a:lnTo>
                      <a:pt x="27" y="125"/>
                    </a:lnTo>
                    <a:lnTo>
                      <a:pt x="31" y="123"/>
                    </a:lnTo>
                    <a:lnTo>
                      <a:pt x="37" y="123"/>
                    </a:lnTo>
                    <a:lnTo>
                      <a:pt x="41" y="121"/>
                    </a:lnTo>
                    <a:lnTo>
                      <a:pt x="43" y="103"/>
                    </a:lnTo>
                    <a:lnTo>
                      <a:pt x="49" y="90"/>
                    </a:lnTo>
                    <a:lnTo>
                      <a:pt x="49" y="83"/>
                    </a:lnTo>
                    <a:lnTo>
                      <a:pt x="35" y="81"/>
                    </a:lnTo>
                    <a:lnTo>
                      <a:pt x="39" y="70"/>
                    </a:lnTo>
                    <a:lnTo>
                      <a:pt x="29" y="64"/>
                    </a:lnTo>
                    <a:lnTo>
                      <a:pt x="20" y="66"/>
                    </a:lnTo>
                    <a:lnTo>
                      <a:pt x="31" y="50"/>
                    </a:lnTo>
                    <a:lnTo>
                      <a:pt x="29" y="26"/>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2" name="Freeform 32"/>
            <p:cNvSpPr>
              <a:spLocks/>
            </p:cNvSpPr>
            <p:nvPr/>
          </p:nvSpPr>
          <p:spPr bwMode="auto">
            <a:xfrm>
              <a:off x="2530" y="1026"/>
              <a:ext cx="532" cy="309"/>
            </a:xfrm>
            <a:custGeom>
              <a:avLst/>
              <a:gdLst>
                <a:gd name="T0" fmla="*/ 34 w 532"/>
                <a:gd name="T1" fmla="*/ 301 h 309"/>
                <a:gd name="T2" fmla="*/ 53 w 532"/>
                <a:gd name="T3" fmla="*/ 279 h 309"/>
                <a:gd name="T4" fmla="*/ 65 w 532"/>
                <a:gd name="T5" fmla="*/ 273 h 309"/>
                <a:gd name="T6" fmla="*/ 83 w 532"/>
                <a:gd name="T7" fmla="*/ 266 h 309"/>
                <a:gd name="T8" fmla="*/ 97 w 532"/>
                <a:gd name="T9" fmla="*/ 266 h 309"/>
                <a:gd name="T10" fmla="*/ 109 w 532"/>
                <a:gd name="T11" fmla="*/ 257 h 309"/>
                <a:gd name="T12" fmla="*/ 122 w 532"/>
                <a:gd name="T13" fmla="*/ 244 h 309"/>
                <a:gd name="T14" fmla="*/ 136 w 532"/>
                <a:gd name="T15" fmla="*/ 238 h 309"/>
                <a:gd name="T16" fmla="*/ 150 w 532"/>
                <a:gd name="T17" fmla="*/ 231 h 309"/>
                <a:gd name="T18" fmla="*/ 166 w 532"/>
                <a:gd name="T19" fmla="*/ 222 h 309"/>
                <a:gd name="T20" fmla="*/ 186 w 532"/>
                <a:gd name="T21" fmla="*/ 218 h 309"/>
                <a:gd name="T22" fmla="*/ 215 w 532"/>
                <a:gd name="T23" fmla="*/ 222 h 309"/>
                <a:gd name="T24" fmla="*/ 241 w 532"/>
                <a:gd name="T25" fmla="*/ 213 h 309"/>
                <a:gd name="T26" fmla="*/ 255 w 532"/>
                <a:gd name="T27" fmla="*/ 191 h 309"/>
                <a:gd name="T28" fmla="*/ 272 w 532"/>
                <a:gd name="T29" fmla="*/ 174 h 309"/>
                <a:gd name="T30" fmla="*/ 284 w 532"/>
                <a:gd name="T31" fmla="*/ 158 h 309"/>
                <a:gd name="T32" fmla="*/ 294 w 532"/>
                <a:gd name="T33" fmla="*/ 145 h 309"/>
                <a:gd name="T34" fmla="*/ 318 w 532"/>
                <a:gd name="T35" fmla="*/ 130 h 309"/>
                <a:gd name="T36" fmla="*/ 314 w 532"/>
                <a:gd name="T37" fmla="*/ 150 h 309"/>
                <a:gd name="T38" fmla="*/ 332 w 532"/>
                <a:gd name="T39" fmla="*/ 158 h 309"/>
                <a:gd name="T40" fmla="*/ 347 w 532"/>
                <a:gd name="T41" fmla="*/ 152 h 309"/>
                <a:gd name="T42" fmla="*/ 353 w 532"/>
                <a:gd name="T43" fmla="*/ 136 h 309"/>
                <a:gd name="T44" fmla="*/ 359 w 532"/>
                <a:gd name="T45" fmla="*/ 123 h 309"/>
                <a:gd name="T46" fmla="*/ 369 w 532"/>
                <a:gd name="T47" fmla="*/ 110 h 309"/>
                <a:gd name="T48" fmla="*/ 399 w 532"/>
                <a:gd name="T49" fmla="*/ 110 h 309"/>
                <a:gd name="T50" fmla="*/ 428 w 532"/>
                <a:gd name="T51" fmla="*/ 88 h 309"/>
                <a:gd name="T52" fmla="*/ 458 w 532"/>
                <a:gd name="T53" fmla="*/ 73 h 309"/>
                <a:gd name="T54" fmla="*/ 490 w 532"/>
                <a:gd name="T55" fmla="*/ 35 h 309"/>
                <a:gd name="T56" fmla="*/ 517 w 532"/>
                <a:gd name="T57" fmla="*/ 18 h 309"/>
                <a:gd name="T58" fmla="*/ 507 w 532"/>
                <a:gd name="T59" fmla="*/ 0 h 309"/>
                <a:gd name="T60" fmla="*/ 460 w 532"/>
                <a:gd name="T61" fmla="*/ 11 h 309"/>
                <a:gd name="T62" fmla="*/ 428 w 532"/>
                <a:gd name="T63" fmla="*/ 22 h 309"/>
                <a:gd name="T64" fmla="*/ 395 w 532"/>
                <a:gd name="T65" fmla="*/ 29 h 309"/>
                <a:gd name="T66" fmla="*/ 353 w 532"/>
                <a:gd name="T67" fmla="*/ 46 h 309"/>
                <a:gd name="T68" fmla="*/ 318 w 532"/>
                <a:gd name="T69" fmla="*/ 57 h 309"/>
                <a:gd name="T70" fmla="*/ 280 w 532"/>
                <a:gd name="T71" fmla="*/ 73 h 309"/>
                <a:gd name="T72" fmla="*/ 255 w 532"/>
                <a:gd name="T73" fmla="*/ 95 h 309"/>
                <a:gd name="T74" fmla="*/ 233 w 532"/>
                <a:gd name="T75" fmla="*/ 110 h 309"/>
                <a:gd name="T76" fmla="*/ 191 w 532"/>
                <a:gd name="T77" fmla="*/ 136 h 309"/>
                <a:gd name="T78" fmla="*/ 148 w 532"/>
                <a:gd name="T79" fmla="*/ 172 h 309"/>
                <a:gd name="T80" fmla="*/ 111 w 532"/>
                <a:gd name="T81" fmla="*/ 196 h 309"/>
                <a:gd name="T82" fmla="*/ 81 w 532"/>
                <a:gd name="T83" fmla="*/ 229 h 309"/>
                <a:gd name="T84" fmla="*/ 49 w 532"/>
                <a:gd name="T85" fmla="*/ 251 h 309"/>
                <a:gd name="T86" fmla="*/ 0 w 532"/>
                <a:gd name="T87" fmla="*/ 308 h 3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2" h="309">
                  <a:moveTo>
                    <a:pt x="0" y="308"/>
                  </a:moveTo>
                  <a:lnTo>
                    <a:pt x="34" y="301"/>
                  </a:lnTo>
                  <a:lnTo>
                    <a:pt x="45" y="288"/>
                  </a:lnTo>
                  <a:lnTo>
                    <a:pt x="53" y="279"/>
                  </a:lnTo>
                  <a:lnTo>
                    <a:pt x="57" y="273"/>
                  </a:lnTo>
                  <a:lnTo>
                    <a:pt x="65" y="273"/>
                  </a:lnTo>
                  <a:lnTo>
                    <a:pt x="73" y="266"/>
                  </a:lnTo>
                  <a:lnTo>
                    <a:pt x="83" y="266"/>
                  </a:lnTo>
                  <a:lnTo>
                    <a:pt x="89" y="266"/>
                  </a:lnTo>
                  <a:lnTo>
                    <a:pt x="97" y="266"/>
                  </a:lnTo>
                  <a:lnTo>
                    <a:pt x="101" y="266"/>
                  </a:lnTo>
                  <a:lnTo>
                    <a:pt x="109" y="257"/>
                  </a:lnTo>
                  <a:lnTo>
                    <a:pt x="113" y="251"/>
                  </a:lnTo>
                  <a:lnTo>
                    <a:pt x="122" y="244"/>
                  </a:lnTo>
                  <a:lnTo>
                    <a:pt x="130" y="242"/>
                  </a:lnTo>
                  <a:lnTo>
                    <a:pt x="136" y="238"/>
                  </a:lnTo>
                  <a:lnTo>
                    <a:pt x="144" y="235"/>
                  </a:lnTo>
                  <a:lnTo>
                    <a:pt x="150" y="231"/>
                  </a:lnTo>
                  <a:lnTo>
                    <a:pt x="158" y="227"/>
                  </a:lnTo>
                  <a:lnTo>
                    <a:pt x="166" y="222"/>
                  </a:lnTo>
                  <a:lnTo>
                    <a:pt x="176" y="216"/>
                  </a:lnTo>
                  <a:lnTo>
                    <a:pt x="186" y="218"/>
                  </a:lnTo>
                  <a:lnTo>
                    <a:pt x="199" y="222"/>
                  </a:lnTo>
                  <a:lnTo>
                    <a:pt x="215" y="222"/>
                  </a:lnTo>
                  <a:lnTo>
                    <a:pt x="233" y="216"/>
                  </a:lnTo>
                  <a:lnTo>
                    <a:pt x="241" y="213"/>
                  </a:lnTo>
                  <a:lnTo>
                    <a:pt x="247" y="200"/>
                  </a:lnTo>
                  <a:lnTo>
                    <a:pt x="255" y="191"/>
                  </a:lnTo>
                  <a:lnTo>
                    <a:pt x="268" y="180"/>
                  </a:lnTo>
                  <a:lnTo>
                    <a:pt x="272" y="174"/>
                  </a:lnTo>
                  <a:lnTo>
                    <a:pt x="272" y="165"/>
                  </a:lnTo>
                  <a:lnTo>
                    <a:pt x="284" y="158"/>
                  </a:lnTo>
                  <a:lnTo>
                    <a:pt x="290" y="152"/>
                  </a:lnTo>
                  <a:lnTo>
                    <a:pt x="294" y="145"/>
                  </a:lnTo>
                  <a:lnTo>
                    <a:pt x="298" y="143"/>
                  </a:lnTo>
                  <a:lnTo>
                    <a:pt x="318" y="130"/>
                  </a:lnTo>
                  <a:lnTo>
                    <a:pt x="318" y="143"/>
                  </a:lnTo>
                  <a:lnTo>
                    <a:pt x="314" y="150"/>
                  </a:lnTo>
                  <a:lnTo>
                    <a:pt x="318" y="156"/>
                  </a:lnTo>
                  <a:lnTo>
                    <a:pt x="332" y="158"/>
                  </a:lnTo>
                  <a:lnTo>
                    <a:pt x="340" y="158"/>
                  </a:lnTo>
                  <a:lnTo>
                    <a:pt x="347" y="152"/>
                  </a:lnTo>
                  <a:lnTo>
                    <a:pt x="353" y="143"/>
                  </a:lnTo>
                  <a:lnTo>
                    <a:pt x="353" y="136"/>
                  </a:lnTo>
                  <a:lnTo>
                    <a:pt x="359" y="130"/>
                  </a:lnTo>
                  <a:lnTo>
                    <a:pt x="359" y="123"/>
                  </a:lnTo>
                  <a:lnTo>
                    <a:pt x="365" y="114"/>
                  </a:lnTo>
                  <a:lnTo>
                    <a:pt x="369" y="110"/>
                  </a:lnTo>
                  <a:lnTo>
                    <a:pt x="379" y="110"/>
                  </a:lnTo>
                  <a:lnTo>
                    <a:pt x="399" y="110"/>
                  </a:lnTo>
                  <a:lnTo>
                    <a:pt x="415" y="101"/>
                  </a:lnTo>
                  <a:lnTo>
                    <a:pt x="428" y="88"/>
                  </a:lnTo>
                  <a:lnTo>
                    <a:pt x="444" y="84"/>
                  </a:lnTo>
                  <a:lnTo>
                    <a:pt x="458" y="73"/>
                  </a:lnTo>
                  <a:lnTo>
                    <a:pt x="468" y="55"/>
                  </a:lnTo>
                  <a:lnTo>
                    <a:pt x="490" y="35"/>
                  </a:lnTo>
                  <a:lnTo>
                    <a:pt x="503" y="26"/>
                  </a:lnTo>
                  <a:lnTo>
                    <a:pt x="517" y="18"/>
                  </a:lnTo>
                  <a:lnTo>
                    <a:pt x="531" y="7"/>
                  </a:lnTo>
                  <a:lnTo>
                    <a:pt x="507" y="0"/>
                  </a:lnTo>
                  <a:lnTo>
                    <a:pt x="484" y="0"/>
                  </a:lnTo>
                  <a:lnTo>
                    <a:pt x="460" y="11"/>
                  </a:lnTo>
                  <a:lnTo>
                    <a:pt x="448" y="18"/>
                  </a:lnTo>
                  <a:lnTo>
                    <a:pt x="428" y="22"/>
                  </a:lnTo>
                  <a:lnTo>
                    <a:pt x="407" y="24"/>
                  </a:lnTo>
                  <a:lnTo>
                    <a:pt x="395" y="29"/>
                  </a:lnTo>
                  <a:lnTo>
                    <a:pt x="369" y="40"/>
                  </a:lnTo>
                  <a:lnTo>
                    <a:pt x="353" y="46"/>
                  </a:lnTo>
                  <a:lnTo>
                    <a:pt x="338" y="53"/>
                  </a:lnTo>
                  <a:lnTo>
                    <a:pt x="318" y="57"/>
                  </a:lnTo>
                  <a:lnTo>
                    <a:pt x="298" y="64"/>
                  </a:lnTo>
                  <a:lnTo>
                    <a:pt x="280" y="73"/>
                  </a:lnTo>
                  <a:lnTo>
                    <a:pt x="266" y="84"/>
                  </a:lnTo>
                  <a:lnTo>
                    <a:pt x="255" y="95"/>
                  </a:lnTo>
                  <a:lnTo>
                    <a:pt x="243" y="103"/>
                  </a:lnTo>
                  <a:lnTo>
                    <a:pt x="233" y="110"/>
                  </a:lnTo>
                  <a:lnTo>
                    <a:pt x="211" y="123"/>
                  </a:lnTo>
                  <a:lnTo>
                    <a:pt x="191" y="136"/>
                  </a:lnTo>
                  <a:lnTo>
                    <a:pt x="166" y="152"/>
                  </a:lnTo>
                  <a:lnTo>
                    <a:pt x="148" y="172"/>
                  </a:lnTo>
                  <a:lnTo>
                    <a:pt x="128" y="187"/>
                  </a:lnTo>
                  <a:lnTo>
                    <a:pt x="111" y="196"/>
                  </a:lnTo>
                  <a:lnTo>
                    <a:pt x="93" y="216"/>
                  </a:lnTo>
                  <a:lnTo>
                    <a:pt x="81" y="229"/>
                  </a:lnTo>
                  <a:lnTo>
                    <a:pt x="65" y="242"/>
                  </a:lnTo>
                  <a:lnTo>
                    <a:pt x="49" y="251"/>
                  </a:lnTo>
                  <a:lnTo>
                    <a:pt x="34" y="260"/>
                  </a:lnTo>
                  <a:lnTo>
                    <a:pt x="0" y="308"/>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5" name="Freeform 33"/>
          <p:cNvSpPr>
            <a:spLocks/>
          </p:cNvSpPr>
          <p:nvPr/>
        </p:nvSpPr>
        <p:spPr bwMode="auto">
          <a:xfrm>
            <a:off x="5143822" y="3720720"/>
            <a:ext cx="198438" cy="350837"/>
          </a:xfrm>
          <a:custGeom>
            <a:avLst/>
            <a:gdLst>
              <a:gd name="T0" fmla="*/ 2147483647 w 159"/>
              <a:gd name="T1" fmla="*/ 2147483647 h 301"/>
              <a:gd name="T2" fmla="*/ 2147483647 w 159"/>
              <a:gd name="T3" fmla="*/ 2147483647 h 301"/>
              <a:gd name="T4" fmla="*/ 2147483647 w 159"/>
              <a:gd name="T5" fmla="*/ 2147483647 h 301"/>
              <a:gd name="T6" fmla="*/ 0 w 159"/>
              <a:gd name="T7" fmla="*/ 2147483647 h 301"/>
              <a:gd name="T8" fmla="*/ 0 w 159"/>
              <a:gd name="T9" fmla="*/ 2147483647 h 301"/>
              <a:gd name="T10" fmla="*/ 2147483647 w 159"/>
              <a:gd name="T11" fmla="*/ 2147483647 h 301"/>
              <a:gd name="T12" fmla="*/ 2147483647 w 159"/>
              <a:gd name="T13" fmla="*/ 2147483647 h 301"/>
              <a:gd name="T14" fmla="*/ 2147483647 w 159"/>
              <a:gd name="T15" fmla="*/ 2147483647 h 301"/>
              <a:gd name="T16" fmla="*/ 2147483647 w 159"/>
              <a:gd name="T17" fmla="*/ 2147483647 h 301"/>
              <a:gd name="T18" fmla="*/ 2147483647 w 159"/>
              <a:gd name="T19" fmla="*/ 2147483647 h 301"/>
              <a:gd name="T20" fmla="*/ 2147483647 w 159"/>
              <a:gd name="T21" fmla="*/ 2147483647 h 301"/>
              <a:gd name="T22" fmla="*/ 2147483647 w 159"/>
              <a:gd name="T23" fmla="*/ 2147483647 h 301"/>
              <a:gd name="T24" fmla="*/ 2147483647 w 159"/>
              <a:gd name="T25" fmla="*/ 2147483647 h 301"/>
              <a:gd name="T26" fmla="*/ 2147483647 w 159"/>
              <a:gd name="T27" fmla="*/ 2147483647 h 301"/>
              <a:gd name="T28" fmla="*/ 2147483647 w 159"/>
              <a:gd name="T29" fmla="*/ 2147483647 h 301"/>
              <a:gd name="T30" fmla="*/ 2147483647 w 159"/>
              <a:gd name="T31" fmla="*/ 2147483647 h 301"/>
              <a:gd name="T32" fmla="*/ 2147483647 w 159"/>
              <a:gd name="T33" fmla="*/ 2147483647 h 301"/>
              <a:gd name="T34" fmla="*/ 2147483647 w 159"/>
              <a:gd name="T35" fmla="*/ 2147483647 h 301"/>
              <a:gd name="T36" fmla="*/ 2147483647 w 159"/>
              <a:gd name="T37" fmla="*/ 2147483647 h 301"/>
              <a:gd name="T38" fmla="*/ 2147483647 w 159"/>
              <a:gd name="T39" fmla="*/ 2147483647 h 301"/>
              <a:gd name="T40" fmla="*/ 2147483647 w 159"/>
              <a:gd name="T41" fmla="*/ 2147483647 h 301"/>
              <a:gd name="T42" fmla="*/ 2147483647 w 159"/>
              <a:gd name="T43" fmla="*/ 2147483647 h 301"/>
              <a:gd name="T44" fmla="*/ 2147483647 w 159"/>
              <a:gd name="T45" fmla="*/ 2147483647 h 301"/>
              <a:gd name="T46" fmla="*/ 2147483647 w 159"/>
              <a:gd name="T47" fmla="*/ 2147483647 h 301"/>
              <a:gd name="T48" fmla="*/ 2147483647 w 159"/>
              <a:gd name="T49" fmla="*/ 2147483647 h 301"/>
              <a:gd name="T50" fmla="*/ 2147483647 w 159"/>
              <a:gd name="T51" fmla="*/ 0 h 301"/>
              <a:gd name="T52" fmla="*/ 2147483647 w 159"/>
              <a:gd name="T53" fmla="*/ 2147483647 h 301"/>
              <a:gd name="T54" fmla="*/ 2147483647 w 159"/>
              <a:gd name="T55" fmla="*/ 2147483647 h 301"/>
              <a:gd name="T56" fmla="*/ 2147483647 w 159"/>
              <a:gd name="T57" fmla="*/ 2147483647 h 301"/>
              <a:gd name="T58" fmla="*/ 2147483647 w 159"/>
              <a:gd name="T59" fmla="*/ 2147483647 h 301"/>
              <a:gd name="T60" fmla="*/ 2147483647 w 159"/>
              <a:gd name="T61" fmla="*/ 2147483647 h 301"/>
              <a:gd name="T62" fmla="*/ 2147483647 w 159"/>
              <a:gd name="T63" fmla="*/ 2147483647 h 301"/>
              <a:gd name="T64" fmla="*/ 2147483647 w 159"/>
              <a:gd name="T65" fmla="*/ 2147483647 h 301"/>
              <a:gd name="T66" fmla="*/ 2147483647 w 159"/>
              <a:gd name="T67" fmla="*/ 2147483647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301">
                <a:moveTo>
                  <a:pt x="30" y="95"/>
                </a:moveTo>
                <a:lnTo>
                  <a:pt x="26" y="154"/>
                </a:lnTo>
                <a:lnTo>
                  <a:pt x="12" y="192"/>
                </a:lnTo>
                <a:lnTo>
                  <a:pt x="0" y="227"/>
                </a:lnTo>
                <a:lnTo>
                  <a:pt x="0" y="254"/>
                </a:lnTo>
                <a:lnTo>
                  <a:pt x="4" y="276"/>
                </a:lnTo>
                <a:lnTo>
                  <a:pt x="18" y="296"/>
                </a:lnTo>
                <a:lnTo>
                  <a:pt x="30" y="298"/>
                </a:lnTo>
                <a:lnTo>
                  <a:pt x="40" y="298"/>
                </a:lnTo>
                <a:lnTo>
                  <a:pt x="51" y="300"/>
                </a:lnTo>
                <a:lnTo>
                  <a:pt x="57" y="285"/>
                </a:lnTo>
                <a:lnTo>
                  <a:pt x="63" y="245"/>
                </a:lnTo>
                <a:lnTo>
                  <a:pt x="81" y="218"/>
                </a:lnTo>
                <a:lnTo>
                  <a:pt x="85" y="179"/>
                </a:lnTo>
                <a:lnTo>
                  <a:pt x="93" y="163"/>
                </a:lnTo>
                <a:lnTo>
                  <a:pt x="101" y="152"/>
                </a:lnTo>
                <a:lnTo>
                  <a:pt x="107" y="124"/>
                </a:lnTo>
                <a:lnTo>
                  <a:pt x="119" y="106"/>
                </a:lnTo>
                <a:lnTo>
                  <a:pt x="126" y="93"/>
                </a:lnTo>
                <a:lnTo>
                  <a:pt x="134" y="82"/>
                </a:lnTo>
                <a:lnTo>
                  <a:pt x="134" y="75"/>
                </a:lnTo>
                <a:lnTo>
                  <a:pt x="152" y="60"/>
                </a:lnTo>
                <a:lnTo>
                  <a:pt x="154" y="33"/>
                </a:lnTo>
                <a:lnTo>
                  <a:pt x="158" y="18"/>
                </a:lnTo>
                <a:lnTo>
                  <a:pt x="142" y="11"/>
                </a:lnTo>
                <a:lnTo>
                  <a:pt x="132" y="0"/>
                </a:lnTo>
                <a:lnTo>
                  <a:pt x="119" y="11"/>
                </a:lnTo>
                <a:lnTo>
                  <a:pt x="107" y="38"/>
                </a:lnTo>
                <a:lnTo>
                  <a:pt x="93" y="57"/>
                </a:lnTo>
                <a:lnTo>
                  <a:pt x="81" y="73"/>
                </a:lnTo>
                <a:lnTo>
                  <a:pt x="75" y="73"/>
                </a:lnTo>
                <a:lnTo>
                  <a:pt x="63" y="82"/>
                </a:lnTo>
                <a:lnTo>
                  <a:pt x="57" y="90"/>
                </a:lnTo>
                <a:lnTo>
                  <a:pt x="30" y="95"/>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Freeform 34"/>
          <p:cNvSpPr>
            <a:spLocks/>
          </p:cNvSpPr>
          <p:nvPr/>
        </p:nvSpPr>
        <p:spPr bwMode="auto">
          <a:xfrm>
            <a:off x="4211960" y="1710945"/>
            <a:ext cx="2657475" cy="1665287"/>
          </a:xfrm>
          <a:custGeom>
            <a:avLst/>
            <a:gdLst>
              <a:gd name="T0" fmla="*/ 2147483647 w 2159"/>
              <a:gd name="T1" fmla="*/ 2147483647 h 1424"/>
              <a:gd name="T2" fmla="*/ 2147483647 w 2159"/>
              <a:gd name="T3" fmla="*/ 2147483647 h 1424"/>
              <a:gd name="T4" fmla="*/ 2147483647 w 2159"/>
              <a:gd name="T5" fmla="*/ 2147483647 h 1424"/>
              <a:gd name="T6" fmla="*/ 2147483647 w 2159"/>
              <a:gd name="T7" fmla="*/ 2147483647 h 1424"/>
              <a:gd name="T8" fmla="*/ 2147483647 w 2159"/>
              <a:gd name="T9" fmla="*/ 2147483647 h 1424"/>
              <a:gd name="T10" fmla="*/ 2147483647 w 2159"/>
              <a:gd name="T11" fmla="*/ 2147483647 h 1424"/>
              <a:gd name="T12" fmla="*/ 2147483647 w 2159"/>
              <a:gd name="T13" fmla="*/ 2147483647 h 1424"/>
              <a:gd name="T14" fmla="*/ 2147483647 w 2159"/>
              <a:gd name="T15" fmla="*/ 2147483647 h 1424"/>
              <a:gd name="T16" fmla="*/ 2147483647 w 2159"/>
              <a:gd name="T17" fmla="*/ 2147483647 h 1424"/>
              <a:gd name="T18" fmla="*/ 2147483647 w 2159"/>
              <a:gd name="T19" fmla="*/ 2147483647 h 1424"/>
              <a:gd name="T20" fmla="*/ 2147483647 w 2159"/>
              <a:gd name="T21" fmla="*/ 2147483647 h 1424"/>
              <a:gd name="T22" fmla="*/ 2147483647 w 2159"/>
              <a:gd name="T23" fmla="*/ 2147483647 h 1424"/>
              <a:gd name="T24" fmla="*/ 2147483647 w 2159"/>
              <a:gd name="T25" fmla="*/ 2147483647 h 1424"/>
              <a:gd name="T26" fmla="*/ 2147483647 w 2159"/>
              <a:gd name="T27" fmla="*/ 2147483647 h 1424"/>
              <a:gd name="T28" fmla="*/ 2147483647 w 2159"/>
              <a:gd name="T29" fmla="*/ 2147483647 h 1424"/>
              <a:gd name="T30" fmla="*/ 2147483647 w 2159"/>
              <a:gd name="T31" fmla="*/ 2147483647 h 1424"/>
              <a:gd name="T32" fmla="*/ 2147483647 w 2159"/>
              <a:gd name="T33" fmla="*/ 2147483647 h 1424"/>
              <a:gd name="T34" fmla="*/ 2147483647 w 2159"/>
              <a:gd name="T35" fmla="*/ 2147483647 h 1424"/>
              <a:gd name="T36" fmla="*/ 2147483647 w 2159"/>
              <a:gd name="T37" fmla="*/ 2147483647 h 1424"/>
              <a:gd name="T38" fmla="*/ 2147483647 w 2159"/>
              <a:gd name="T39" fmla="*/ 2147483647 h 1424"/>
              <a:gd name="T40" fmla="*/ 2147483647 w 2159"/>
              <a:gd name="T41" fmla="*/ 2147483647 h 1424"/>
              <a:gd name="T42" fmla="*/ 2147483647 w 2159"/>
              <a:gd name="T43" fmla="*/ 2147483647 h 1424"/>
              <a:gd name="T44" fmla="*/ 2147483647 w 2159"/>
              <a:gd name="T45" fmla="*/ 2147483647 h 1424"/>
              <a:gd name="T46" fmla="*/ 2147483647 w 2159"/>
              <a:gd name="T47" fmla="*/ 2147483647 h 1424"/>
              <a:gd name="T48" fmla="*/ 2147483647 w 2159"/>
              <a:gd name="T49" fmla="*/ 2147483647 h 1424"/>
              <a:gd name="T50" fmla="*/ 2147483647 w 2159"/>
              <a:gd name="T51" fmla="*/ 2147483647 h 1424"/>
              <a:gd name="T52" fmla="*/ 2147483647 w 2159"/>
              <a:gd name="T53" fmla="*/ 2147483647 h 1424"/>
              <a:gd name="T54" fmla="*/ 2147483647 w 2159"/>
              <a:gd name="T55" fmla="*/ 2147483647 h 1424"/>
              <a:gd name="T56" fmla="*/ 2147483647 w 2159"/>
              <a:gd name="T57" fmla="*/ 2147483647 h 1424"/>
              <a:gd name="T58" fmla="*/ 2147483647 w 2159"/>
              <a:gd name="T59" fmla="*/ 2147483647 h 1424"/>
              <a:gd name="T60" fmla="*/ 2147483647 w 2159"/>
              <a:gd name="T61" fmla="*/ 2147483647 h 1424"/>
              <a:gd name="T62" fmla="*/ 2147483647 w 2159"/>
              <a:gd name="T63" fmla="*/ 2147483647 h 1424"/>
              <a:gd name="T64" fmla="*/ 2147483647 w 2159"/>
              <a:gd name="T65" fmla="*/ 2147483647 h 1424"/>
              <a:gd name="T66" fmla="*/ 2147483647 w 2159"/>
              <a:gd name="T67" fmla="*/ 2147483647 h 1424"/>
              <a:gd name="T68" fmla="*/ 2147483647 w 2159"/>
              <a:gd name="T69" fmla="*/ 2147483647 h 1424"/>
              <a:gd name="T70" fmla="*/ 2147483647 w 2159"/>
              <a:gd name="T71" fmla="*/ 2147483647 h 1424"/>
              <a:gd name="T72" fmla="*/ 2147483647 w 2159"/>
              <a:gd name="T73" fmla="*/ 2147483647 h 1424"/>
              <a:gd name="T74" fmla="*/ 2147483647 w 2159"/>
              <a:gd name="T75" fmla="*/ 2147483647 h 1424"/>
              <a:gd name="T76" fmla="*/ 2147483647 w 2159"/>
              <a:gd name="T77" fmla="*/ 2147483647 h 1424"/>
              <a:gd name="T78" fmla="*/ 2147483647 w 2159"/>
              <a:gd name="T79" fmla="*/ 2147483647 h 1424"/>
              <a:gd name="T80" fmla="*/ 2147483647 w 2159"/>
              <a:gd name="T81" fmla="*/ 2147483647 h 1424"/>
              <a:gd name="T82" fmla="*/ 2147483647 w 2159"/>
              <a:gd name="T83" fmla="*/ 2147483647 h 1424"/>
              <a:gd name="T84" fmla="*/ 2147483647 w 2159"/>
              <a:gd name="T85" fmla="*/ 2147483647 h 1424"/>
              <a:gd name="T86" fmla="*/ 2147483647 w 2159"/>
              <a:gd name="T87" fmla="*/ 2147483647 h 1424"/>
              <a:gd name="T88" fmla="*/ 2147483647 w 2159"/>
              <a:gd name="T89" fmla="*/ 2147483647 h 1424"/>
              <a:gd name="T90" fmla="*/ 2147483647 w 2159"/>
              <a:gd name="T91" fmla="*/ 2147483647 h 1424"/>
              <a:gd name="T92" fmla="*/ 2147483647 w 2159"/>
              <a:gd name="T93" fmla="*/ 2147483647 h 1424"/>
              <a:gd name="T94" fmla="*/ 2147483647 w 2159"/>
              <a:gd name="T95" fmla="*/ 2147483647 h 1424"/>
              <a:gd name="T96" fmla="*/ 2147483647 w 2159"/>
              <a:gd name="T97" fmla="*/ 2147483647 h 1424"/>
              <a:gd name="T98" fmla="*/ 2147483647 w 2159"/>
              <a:gd name="T99" fmla="*/ 2147483647 h 1424"/>
              <a:gd name="T100" fmla="*/ 2147483647 w 2159"/>
              <a:gd name="T101" fmla="*/ 2147483647 h 1424"/>
              <a:gd name="T102" fmla="*/ 2147483647 w 2159"/>
              <a:gd name="T103" fmla="*/ 2147483647 h 1424"/>
              <a:gd name="T104" fmla="*/ 2147483647 w 2159"/>
              <a:gd name="T105" fmla="*/ 2147483647 h 1424"/>
              <a:gd name="T106" fmla="*/ 2147483647 w 2159"/>
              <a:gd name="T107" fmla="*/ 2147483647 h 1424"/>
              <a:gd name="T108" fmla="*/ 2147483647 w 2159"/>
              <a:gd name="T109" fmla="*/ 2147483647 h 1424"/>
              <a:gd name="T110" fmla="*/ 2147483647 w 2159"/>
              <a:gd name="T111" fmla="*/ 2147483647 h 1424"/>
              <a:gd name="T112" fmla="*/ 2147483647 w 2159"/>
              <a:gd name="T113" fmla="*/ 2147483647 h 1424"/>
              <a:gd name="T114" fmla="*/ 2147483647 w 2159"/>
              <a:gd name="T115" fmla="*/ 2147483647 h 1424"/>
              <a:gd name="T116" fmla="*/ 2147483647 w 2159"/>
              <a:gd name="T117" fmla="*/ 2147483647 h 1424"/>
              <a:gd name="T118" fmla="*/ 2147483647 w 2159"/>
              <a:gd name="T119" fmla="*/ 2147483647 h 1424"/>
              <a:gd name="T120" fmla="*/ 2147483647 w 2159"/>
              <a:gd name="T121" fmla="*/ 2147483647 h 1424"/>
              <a:gd name="T122" fmla="*/ 2147483647 w 2159"/>
              <a:gd name="T123" fmla="*/ 2147483647 h 1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59" h="1424">
                <a:moveTo>
                  <a:pt x="0" y="638"/>
                </a:moveTo>
                <a:lnTo>
                  <a:pt x="18" y="618"/>
                </a:lnTo>
                <a:lnTo>
                  <a:pt x="30" y="602"/>
                </a:lnTo>
                <a:lnTo>
                  <a:pt x="55" y="602"/>
                </a:lnTo>
                <a:lnTo>
                  <a:pt x="83" y="607"/>
                </a:lnTo>
                <a:lnTo>
                  <a:pt x="102" y="598"/>
                </a:lnTo>
                <a:lnTo>
                  <a:pt x="124" y="596"/>
                </a:lnTo>
                <a:lnTo>
                  <a:pt x="126" y="569"/>
                </a:lnTo>
                <a:lnTo>
                  <a:pt x="138" y="552"/>
                </a:lnTo>
                <a:lnTo>
                  <a:pt x="108" y="532"/>
                </a:lnTo>
                <a:lnTo>
                  <a:pt x="104" y="516"/>
                </a:lnTo>
                <a:lnTo>
                  <a:pt x="106" y="494"/>
                </a:lnTo>
                <a:lnTo>
                  <a:pt x="128" y="494"/>
                </a:lnTo>
                <a:lnTo>
                  <a:pt x="142" y="492"/>
                </a:lnTo>
                <a:lnTo>
                  <a:pt x="144" y="494"/>
                </a:lnTo>
                <a:lnTo>
                  <a:pt x="160" y="481"/>
                </a:lnTo>
                <a:lnTo>
                  <a:pt x="175" y="474"/>
                </a:lnTo>
                <a:lnTo>
                  <a:pt x="181" y="474"/>
                </a:lnTo>
                <a:lnTo>
                  <a:pt x="191" y="461"/>
                </a:lnTo>
                <a:lnTo>
                  <a:pt x="203" y="457"/>
                </a:lnTo>
                <a:lnTo>
                  <a:pt x="215" y="432"/>
                </a:lnTo>
                <a:lnTo>
                  <a:pt x="223" y="439"/>
                </a:lnTo>
                <a:lnTo>
                  <a:pt x="238" y="424"/>
                </a:lnTo>
                <a:lnTo>
                  <a:pt x="240" y="424"/>
                </a:lnTo>
                <a:lnTo>
                  <a:pt x="260" y="406"/>
                </a:lnTo>
                <a:lnTo>
                  <a:pt x="272" y="404"/>
                </a:lnTo>
                <a:lnTo>
                  <a:pt x="288" y="404"/>
                </a:lnTo>
                <a:lnTo>
                  <a:pt x="298" y="404"/>
                </a:lnTo>
                <a:lnTo>
                  <a:pt x="290" y="382"/>
                </a:lnTo>
                <a:lnTo>
                  <a:pt x="286" y="364"/>
                </a:lnTo>
                <a:lnTo>
                  <a:pt x="282" y="327"/>
                </a:lnTo>
                <a:lnTo>
                  <a:pt x="305" y="324"/>
                </a:lnTo>
                <a:lnTo>
                  <a:pt x="317" y="318"/>
                </a:lnTo>
                <a:lnTo>
                  <a:pt x="311" y="333"/>
                </a:lnTo>
                <a:lnTo>
                  <a:pt x="321" y="344"/>
                </a:lnTo>
                <a:lnTo>
                  <a:pt x="331" y="357"/>
                </a:lnTo>
                <a:lnTo>
                  <a:pt x="337" y="366"/>
                </a:lnTo>
                <a:lnTo>
                  <a:pt x="365" y="364"/>
                </a:lnTo>
                <a:lnTo>
                  <a:pt x="388" y="331"/>
                </a:lnTo>
                <a:lnTo>
                  <a:pt x="406" y="315"/>
                </a:lnTo>
                <a:lnTo>
                  <a:pt x="416" y="304"/>
                </a:lnTo>
                <a:lnTo>
                  <a:pt x="428" y="291"/>
                </a:lnTo>
                <a:lnTo>
                  <a:pt x="439" y="274"/>
                </a:lnTo>
                <a:lnTo>
                  <a:pt x="449" y="280"/>
                </a:lnTo>
                <a:lnTo>
                  <a:pt x="449" y="269"/>
                </a:lnTo>
                <a:lnTo>
                  <a:pt x="455" y="263"/>
                </a:lnTo>
                <a:lnTo>
                  <a:pt x="473" y="267"/>
                </a:lnTo>
                <a:lnTo>
                  <a:pt x="503" y="296"/>
                </a:lnTo>
                <a:lnTo>
                  <a:pt x="497" y="216"/>
                </a:lnTo>
                <a:lnTo>
                  <a:pt x="471" y="252"/>
                </a:lnTo>
                <a:lnTo>
                  <a:pt x="451" y="249"/>
                </a:lnTo>
                <a:lnTo>
                  <a:pt x="445" y="227"/>
                </a:lnTo>
                <a:lnTo>
                  <a:pt x="445" y="216"/>
                </a:lnTo>
                <a:lnTo>
                  <a:pt x="439" y="210"/>
                </a:lnTo>
                <a:lnTo>
                  <a:pt x="455" y="192"/>
                </a:lnTo>
                <a:lnTo>
                  <a:pt x="465" y="179"/>
                </a:lnTo>
                <a:lnTo>
                  <a:pt x="475" y="174"/>
                </a:lnTo>
                <a:lnTo>
                  <a:pt x="483" y="172"/>
                </a:lnTo>
                <a:lnTo>
                  <a:pt x="489" y="161"/>
                </a:lnTo>
                <a:lnTo>
                  <a:pt x="497" y="159"/>
                </a:lnTo>
                <a:lnTo>
                  <a:pt x="506" y="159"/>
                </a:lnTo>
                <a:lnTo>
                  <a:pt x="489" y="139"/>
                </a:lnTo>
                <a:lnTo>
                  <a:pt x="471" y="143"/>
                </a:lnTo>
                <a:lnTo>
                  <a:pt x="459" y="143"/>
                </a:lnTo>
                <a:lnTo>
                  <a:pt x="449" y="137"/>
                </a:lnTo>
                <a:lnTo>
                  <a:pt x="449" y="150"/>
                </a:lnTo>
                <a:lnTo>
                  <a:pt x="439" y="163"/>
                </a:lnTo>
                <a:lnTo>
                  <a:pt x="426" y="185"/>
                </a:lnTo>
                <a:lnTo>
                  <a:pt x="412" y="194"/>
                </a:lnTo>
                <a:lnTo>
                  <a:pt x="402" y="194"/>
                </a:lnTo>
                <a:lnTo>
                  <a:pt x="398" y="210"/>
                </a:lnTo>
                <a:lnTo>
                  <a:pt x="398" y="216"/>
                </a:lnTo>
                <a:lnTo>
                  <a:pt x="390" y="223"/>
                </a:lnTo>
                <a:lnTo>
                  <a:pt x="400" y="249"/>
                </a:lnTo>
                <a:lnTo>
                  <a:pt x="406" y="263"/>
                </a:lnTo>
                <a:lnTo>
                  <a:pt x="394" y="282"/>
                </a:lnTo>
                <a:lnTo>
                  <a:pt x="380" y="296"/>
                </a:lnTo>
                <a:lnTo>
                  <a:pt x="376" y="315"/>
                </a:lnTo>
                <a:lnTo>
                  <a:pt x="369" y="331"/>
                </a:lnTo>
                <a:lnTo>
                  <a:pt x="361" y="331"/>
                </a:lnTo>
                <a:lnTo>
                  <a:pt x="349" y="333"/>
                </a:lnTo>
                <a:lnTo>
                  <a:pt x="337" y="340"/>
                </a:lnTo>
                <a:lnTo>
                  <a:pt x="333" y="338"/>
                </a:lnTo>
                <a:lnTo>
                  <a:pt x="333" y="327"/>
                </a:lnTo>
                <a:lnTo>
                  <a:pt x="331" y="309"/>
                </a:lnTo>
                <a:lnTo>
                  <a:pt x="321" y="309"/>
                </a:lnTo>
                <a:lnTo>
                  <a:pt x="315" y="298"/>
                </a:lnTo>
                <a:lnTo>
                  <a:pt x="317" y="282"/>
                </a:lnTo>
                <a:lnTo>
                  <a:pt x="319" y="274"/>
                </a:lnTo>
                <a:lnTo>
                  <a:pt x="317" y="269"/>
                </a:lnTo>
                <a:lnTo>
                  <a:pt x="309" y="274"/>
                </a:lnTo>
                <a:lnTo>
                  <a:pt x="305" y="274"/>
                </a:lnTo>
                <a:lnTo>
                  <a:pt x="300" y="271"/>
                </a:lnTo>
                <a:lnTo>
                  <a:pt x="296" y="269"/>
                </a:lnTo>
                <a:lnTo>
                  <a:pt x="286" y="278"/>
                </a:lnTo>
                <a:lnTo>
                  <a:pt x="276" y="289"/>
                </a:lnTo>
                <a:lnTo>
                  <a:pt x="266" y="300"/>
                </a:lnTo>
                <a:lnTo>
                  <a:pt x="244" y="298"/>
                </a:lnTo>
                <a:lnTo>
                  <a:pt x="231" y="296"/>
                </a:lnTo>
                <a:lnTo>
                  <a:pt x="221" y="285"/>
                </a:lnTo>
                <a:lnTo>
                  <a:pt x="221" y="278"/>
                </a:lnTo>
                <a:lnTo>
                  <a:pt x="227" y="269"/>
                </a:lnTo>
                <a:lnTo>
                  <a:pt x="235" y="263"/>
                </a:lnTo>
                <a:lnTo>
                  <a:pt x="240" y="254"/>
                </a:lnTo>
                <a:lnTo>
                  <a:pt x="227" y="258"/>
                </a:lnTo>
                <a:lnTo>
                  <a:pt x="221" y="247"/>
                </a:lnTo>
                <a:lnTo>
                  <a:pt x="221" y="240"/>
                </a:lnTo>
                <a:lnTo>
                  <a:pt x="240" y="238"/>
                </a:lnTo>
                <a:lnTo>
                  <a:pt x="258" y="236"/>
                </a:lnTo>
                <a:lnTo>
                  <a:pt x="246" y="229"/>
                </a:lnTo>
                <a:lnTo>
                  <a:pt x="229" y="232"/>
                </a:lnTo>
                <a:lnTo>
                  <a:pt x="229" y="218"/>
                </a:lnTo>
                <a:lnTo>
                  <a:pt x="236" y="210"/>
                </a:lnTo>
                <a:lnTo>
                  <a:pt x="254" y="201"/>
                </a:lnTo>
                <a:lnTo>
                  <a:pt x="260" y="192"/>
                </a:lnTo>
                <a:lnTo>
                  <a:pt x="266" y="188"/>
                </a:lnTo>
                <a:lnTo>
                  <a:pt x="280" y="185"/>
                </a:lnTo>
                <a:lnTo>
                  <a:pt x="292" y="188"/>
                </a:lnTo>
                <a:lnTo>
                  <a:pt x="298" y="192"/>
                </a:lnTo>
                <a:lnTo>
                  <a:pt x="307" y="185"/>
                </a:lnTo>
                <a:lnTo>
                  <a:pt x="298" y="183"/>
                </a:lnTo>
                <a:lnTo>
                  <a:pt x="298" y="165"/>
                </a:lnTo>
                <a:lnTo>
                  <a:pt x="323" y="146"/>
                </a:lnTo>
                <a:lnTo>
                  <a:pt x="337" y="132"/>
                </a:lnTo>
                <a:lnTo>
                  <a:pt x="345" y="130"/>
                </a:lnTo>
                <a:lnTo>
                  <a:pt x="343" y="124"/>
                </a:lnTo>
                <a:lnTo>
                  <a:pt x="355" y="108"/>
                </a:lnTo>
                <a:lnTo>
                  <a:pt x="369" y="88"/>
                </a:lnTo>
                <a:lnTo>
                  <a:pt x="384" y="79"/>
                </a:lnTo>
                <a:lnTo>
                  <a:pt x="372" y="71"/>
                </a:lnTo>
                <a:lnTo>
                  <a:pt x="404" y="51"/>
                </a:lnTo>
                <a:lnTo>
                  <a:pt x="418" y="53"/>
                </a:lnTo>
                <a:lnTo>
                  <a:pt x="416" y="42"/>
                </a:lnTo>
                <a:lnTo>
                  <a:pt x="443" y="40"/>
                </a:lnTo>
                <a:lnTo>
                  <a:pt x="495" y="4"/>
                </a:lnTo>
                <a:lnTo>
                  <a:pt x="503" y="0"/>
                </a:lnTo>
                <a:lnTo>
                  <a:pt x="493" y="26"/>
                </a:lnTo>
                <a:lnTo>
                  <a:pt x="505" y="13"/>
                </a:lnTo>
                <a:lnTo>
                  <a:pt x="518" y="9"/>
                </a:lnTo>
                <a:lnTo>
                  <a:pt x="516" y="20"/>
                </a:lnTo>
                <a:lnTo>
                  <a:pt x="556" y="7"/>
                </a:lnTo>
                <a:lnTo>
                  <a:pt x="575" y="18"/>
                </a:lnTo>
                <a:lnTo>
                  <a:pt x="548" y="29"/>
                </a:lnTo>
                <a:lnTo>
                  <a:pt x="558" y="42"/>
                </a:lnTo>
                <a:lnTo>
                  <a:pt x="597" y="40"/>
                </a:lnTo>
                <a:lnTo>
                  <a:pt x="654" y="60"/>
                </a:lnTo>
                <a:lnTo>
                  <a:pt x="650" y="82"/>
                </a:lnTo>
                <a:lnTo>
                  <a:pt x="627" y="101"/>
                </a:lnTo>
                <a:lnTo>
                  <a:pt x="591" y="113"/>
                </a:lnTo>
                <a:lnTo>
                  <a:pt x="585" y="137"/>
                </a:lnTo>
                <a:lnTo>
                  <a:pt x="587" y="159"/>
                </a:lnTo>
                <a:lnTo>
                  <a:pt x="597" y="163"/>
                </a:lnTo>
                <a:lnTo>
                  <a:pt x="599" y="174"/>
                </a:lnTo>
                <a:lnTo>
                  <a:pt x="603" y="179"/>
                </a:lnTo>
                <a:lnTo>
                  <a:pt x="611" y="183"/>
                </a:lnTo>
                <a:lnTo>
                  <a:pt x="613" y="196"/>
                </a:lnTo>
                <a:lnTo>
                  <a:pt x="625" y="212"/>
                </a:lnTo>
                <a:lnTo>
                  <a:pt x="625" y="218"/>
                </a:lnTo>
                <a:lnTo>
                  <a:pt x="637" y="218"/>
                </a:lnTo>
                <a:lnTo>
                  <a:pt x="641" y="223"/>
                </a:lnTo>
                <a:lnTo>
                  <a:pt x="650" y="227"/>
                </a:lnTo>
                <a:lnTo>
                  <a:pt x="656" y="221"/>
                </a:lnTo>
                <a:lnTo>
                  <a:pt x="662" y="210"/>
                </a:lnTo>
                <a:lnTo>
                  <a:pt x="666" y="203"/>
                </a:lnTo>
                <a:lnTo>
                  <a:pt x="676" y="207"/>
                </a:lnTo>
                <a:lnTo>
                  <a:pt x="688" y="192"/>
                </a:lnTo>
                <a:lnTo>
                  <a:pt x="688" y="181"/>
                </a:lnTo>
                <a:lnTo>
                  <a:pt x="692" y="172"/>
                </a:lnTo>
                <a:lnTo>
                  <a:pt x="694" y="165"/>
                </a:lnTo>
                <a:lnTo>
                  <a:pt x="717" y="159"/>
                </a:lnTo>
                <a:lnTo>
                  <a:pt x="737" y="152"/>
                </a:lnTo>
                <a:lnTo>
                  <a:pt x="763" y="143"/>
                </a:lnTo>
                <a:lnTo>
                  <a:pt x="792" y="150"/>
                </a:lnTo>
                <a:lnTo>
                  <a:pt x="822" y="150"/>
                </a:lnTo>
                <a:lnTo>
                  <a:pt x="871" y="150"/>
                </a:lnTo>
                <a:lnTo>
                  <a:pt x="879" y="95"/>
                </a:lnTo>
                <a:lnTo>
                  <a:pt x="907" y="97"/>
                </a:lnTo>
                <a:lnTo>
                  <a:pt x="926" y="139"/>
                </a:lnTo>
                <a:lnTo>
                  <a:pt x="930" y="104"/>
                </a:lnTo>
                <a:lnTo>
                  <a:pt x="1021" y="7"/>
                </a:lnTo>
                <a:lnTo>
                  <a:pt x="1056" y="7"/>
                </a:lnTo>
                <a:lnTo>
                  <a:pt x="1088" y="26"/>
                </a:lnTo>
                <a:lnTo>
                  <a:pt x="1129" y="24"/>
                </a:lnTo>
                <a:lnTo>
                  <a:pt x="1184" y="60"/>
                </a:lnTo>
                <a:lnTo>
                  <a:pt x="1248" y="79"/>
                </a:lnTo>
                <a:lnTo>
                  <a:pt x="1293" y="75"/>
                </a:lnTo>
                <a:lnTo>
                  <a:pt x="1352" y="97"/>
                </a:lnTo>
                <a:lnTo>
                  <a:pt x="1401" y="97"/>
                </a:lnTo>
                <a:lnTo>
                  <a:pt x="1425" y="82"/>
                </a:lnTo>
                <a:lnTo>
                  <a:pt x="1480" y="82"/>
                </a:lnTo>
                <a:lnTo>
                  <a:pt x="1510" y="99"/>
                </a:lnTo>
                <a:lnTo>
                  <a:pt x="1585" y="99"/>
                </a:lnTo>
                <a:lnTo>
                  <a:pt x="1648" y="130"/>
                </a:lnTo>
                <a:lnTo>
                  <a:pt x="1764" y="126"/>
                </a:lnTo>
                <a:lnTo>
                  <a:pt x="1947" y="139"/>
                </a:lnTo>
                <a:lnTo>
                  <a:pt x="2036" y="181"/>
                </a:lnTo>
                <a:lnTo>
                  <a:pt x="2111" y="207"/>
                </a:lnTo>
                <a:lnTo>
                  <a:pt x="2158" y="229"/>
                </a:lnTo>
                <a:lnTo>
                  <a:pt x="2144" y="236"/>
                </a:lnTo>
                <a:lnTo>
                  <a:pt x="2111" y="218"/>
                </a:lnTo>
                <a:lnTo>
                  <a:pt x="2034" y="212"/>
                </a:lnTo>
                <a:lnTo>
                  <a:pt x="2056" y="229"/>
                </a:lnTo>
                <a:lnTo>
                  <a:pt x="2089" y="238"/>
                </a:lnTo>
                <a:lnTo>
                  <a:pt x="2079" y="267"/>
                </a:lnTo>
                <a:lnTo>
                  <a:pt x="2044" y="285"/>
                </a:lnTo>
                <a:lnTo>
                  <a:pt x="2032" y="313"/>
                </a:lnTo>
                <a:lnTo>
                  <a:pt x="2079" y="340"/>
                </a:lnTo>
                <a:lnTo>
                  <a:pt x="2113" y="375"/>
                </a:lnTo>
                <a:lnTo>
                  <a:pt x="2130" y="426"/>
                </a:lnTo>
                <a:lnTo>
                  <a:pt x="2109" y="430"/>
                </a:lnTo>
                <a:lnTo>
                  <a:pt x="2061" y="415"/>
                </a:lnTo>
                <a:lnTo>
                  <a:pt x="2012" y="377"/>
                </a:lnTo>
                <a:lnTo>
                  <a:pt x="1992" y="357"/>
                </a:lnTo>
                <a:lnTo>
                  <a:pt x="1981" y="331"/>
                </a:lnTo>
                <a:lnTo>
                  <a:pt x="1969" y="291"/>
                </a:lnTo>
                <a:lnTo>
                  <a:pt x="1949" y="278"/>
                </a:lnTo>
                <a:lnTo>
                  <a:pt x="1931" y="276"/>
                </a:lnTo>
                <a:lnTo>
                  <a:pt x="1916" y="280"/>
                </a:lnTo>
                <a:lnTo>
                  <a:pt x="1933" y="311"/>
                </a:lnTo>
                <a:lnTo>
                  <a:pt x="1886" y="315"/>
                </a:lnTo>
                <a:lnTo>
                  <a:pt x="1864" y="300"/>
                </a:lnTo>
                <a:lnTo>
                  <a:pt x="1823" y="309"/>
                </a:lnTo>
                <a:lnTo>
                  <a:pt x="1791" y="333"/>
                </a:lnTo>
                <a:lnTo>
                  <a:pt x="1791" y="346"/>
                </a:lnTo>
                <a:lnTo>
                  <a:pt x="1803" y="368"/>
                </a:lnTo>
                <a:lnTo>
                  <a:pt x="1853" y="375"/>
                </a:lnTo>
                <a:lnTo>
                  <a:pt x="1892" y="402"/>
                </a:lnTo>
                <a:lnTo>
                  <a:pt x="1959" y="474"/>
                </a:lnTo>
                <a:lnTo>
                  <a:pt x="1987" y="523"/>
                </a:lnTo>
                <a:lnTo>
                  <a:pt x="1990" y="574"/>
                </a:lnTo>
                <a:lnTo>
                  <a:pt x="1985" y="616"/>
                </a:lnTo>
                <a:lnTo>
                  <a:pt x="1969" y="616"/>
                </a:lnTo>
                <a:lnTo>
                  <a:pt x="1951" y="600"/>
                </a:lnTo>
                <a:lnTo>
                  <a:pt x="1925" y="620"/>
                </a:lnTo>
                <a:lnTo>
                  <a:pt x="1900" y="638"/>
                </a:lnTo>
                <a:lnTo>
                  <a:pt x="1896" y="671"/>
                </a:lnTo>
                <a:lnTo>
                  <a:pt x="1923" y="706"/>
                </a:lnTo>
                <a:lnTo>
                  <a:pt x="1906" y="735"/>
                </a:lnTo>
                <a:lnTo>
                  <a:pt x="1900" y="783"/>
                </a:lnTo>
                <a:lnTo>
                  <a:pt x="1933" y="814"/>
                </a:lnTo>
                <a:lnTo>
                  <a:pt x="1971" y="823"/>
                </a:lnTo>
                <a:lnTo>
                  <a:pt x="2010" y="856"/>
                </a:lnTo>
                <a:lnTo>
                  <a:pt x="2044" y="900"/>
                </a:lnTo>
                <a:lnTo>
                  <a:pt x="2046" y="966"/>
                </a:lnTo>
                <a:lnTo>
                  <a:pt x="2034" y="997"/>
                </a:lnTo>
                <a:lnTo>
                  <a:pt x="1998" y="1024"/>
                </a:lnTo>
                <a:lnTo>
                  <a:pt x="1955" y="1037"/>
                </a:lnTo>
                <a:lnTo>
                  <a:pt x="1927" y="1057"/>
                </a:lnTo>
                <a:lnTo>
                  <a:pt x="1912" y="1046"/>
                </a:lnTo>
                <a:lnTo>
                  <a:pt x="1898" y="1057"/>
                </a:lnTo>
                <a:lnTo>
                  <a:pt x="1894" y="1105"/>
                </a:lnTo>
                <a:lnTo>
                  <a:pt x="1904" y="1134"/>
                </a:lnTo>
                <a:lnTo>
                  <a:pt x="1947" y="1167"/>
                </a:lnTo>
                <a:lnTo>
                  <a:pt x="1965" y="1200"/>
                </a:lnTo>
                <a:lnTo>
                  <a:pt x="1979" y="1220"/>
                </a:lnTo>
                <a:lnTo>
                  <a:pt x="1975" y="1255"/>
                </a:lnTo>
                <a:lnTo>
                  <a:pt x="1947" y="1284"/>
                </a:lnTo>
                <a:lnTo>
                  <a:pt x="1918" y="1284"/>
                </a:lnTo>
                <a:lnTo>
                  <a:pt x="1870" y="1242"/>
                </a:lnTo>
                <a:lnTo>
                  <a:pt x="1837" y="1227"/>
                </a:lnTo>
                <a:lnTo>
                  <a:pt x="1823" y="1218"/>
                </a:lnTo>
                <a:lnTo>
                  <a:pt x="1809" y="1240"/>
                </a:lnTo>
                <a:lnTo>
                  <a:pt x="1813" y="1271"/>
                </a:lnTo>
                <a:lnTo>
                  <a:pt x="1825" y="1295"/>
                </a:lnTo>
                <a:lnTo>
                  <a:pt x="1833" y="1333"/>
                </a:lnTo>
                <a:lnTo>
                  <a:pt x="1862" y="1346"/>
                </a:lnTo>
                <a:lnTo>
                  <a:pt x="1853" y="1366"/>
                </a:lnTo>
                <a:lnTo>
                  <a:pt x="1855" y="1394"/>
                </a:lnTo>
                <a:lnTo>
                  <a:pt x="1864" y="1423"/>
                </a:lnTo>
                <a:lnTo>
                  <a:pt x="1845" y="1421"/>
                </a:lnTo>
                <a:lnTo>
                  <a:pt x="1823" y="1388"/>
                </a:lnTo>
                <a:lnTo>
                  <a:pt x="1825" y="1352"/>
                </a:lnTo>
                <a:lnTo>
                  <a:pt x="1817" y="1341"/>
                </a:lnTo>
                <a:lnTo>
                  <a:pt x="1809" y="1302"/>
                </a:lnTo>
                <a:lnTo>
                  <a:pt x="1799" y="1291"/>
                </a:lnTo>
                <a:lnTo>
                  <a:pt x="1795" y="1235"/>
                </a:lnTo>
                <a:lnTo>
                  <a:pt x="1782" y="1200"/>
                </a:lnTo>
                <a:lnTo>
                  <a:pt x="1758" y="1169"/>
                </a:lnTo>
                <a:lnTo>
                  <a:pt x="1715" y="1152"/>
                </a:lnTo>
                <a:lnTo>
                  <a:pt x="1683" y="1123"/>
                </a:lnTo>
                <a:lnTo>
                  <a:pt x="1669" y="1101"/>
                </a:lnTo>
                <a:lnTo>
                  <a:pt x="1648" y="1077"/>
                </a:lnTo>
                <a:lnTo>
                  <a:pt x="1614" y="1021"/>
                </a:lnTo>
                <a:lnTo>
                  <a:pt x="1585" y="1026"/>
                </a:lnTo>
                <a:lnTo>
                  <a:pt x="1545" y="1052"/>
                </a:lnTo>
                <a:lnTo>
                  <a:pt x="1527" y="1074"/>
                </a:lnTo>
                <a:lnTo>
                  <a:pt x="1492" y="1116"/>
                </a:lnTo>
                <a:lnTo>
                  <a:pt x="1466" y="1160"/>
                </a:lnTo>
                <a:lnTo>
                  <a:pt x="1456" y="1176"/>
                </a:lnTo>
                <a:lnTo>
                  <a:pt x="1466" y="1229"/>
                </a:lnTo>
                <a:lnTo>
                  <a:pt x="1464" y="1280"/>
                </a:lnTo>
                <a:lnTo>
                  <a:pt x="1433" y="1315"/>
                </a:lnTo>
                <a:lnTo>
                  <a:pt x="1415" y="1317"/>
                </a:lnTo>
                <a:lnTo>
                  <a:pt x="1378" y="1244"/>
                </a:lnTo>
                <a:lnTo>
                  <a:pt x="1348" y="1191"/>
                </a:lnTo>
                <a:lnTo>
                  <a:pt x="1289" y="1094"/>
                </a:lnTo>
                <a:lnTo>
                  <a:pt x="1287" y="1057"/>
                </a:lnTo>
                <a:lnTo>
                  <a:pt x="1273" y="1039"/>
                </a:lnTo>
                <a:lnTo>
                  <a:pt x="1263" y="1063"/>
                </a:lnTo>
                <a:lnTo>
                  <a:pt x="1212" y="1008"/>
                </a:lnTo>
                <a:lnTo>
                  <a:pt x="1143" y="966"/>
                </a:lnTo>
                <a:lnTo>
                  <a:pt x="1100" y="975"/>
                </a:lnTo>
                <a:lnTo>
                  <a:pt x="1037" y="971"/>
                </a:lnTo>
                <a:lnTo>
                  <a:pt x="1007" y="940"/>
                </a:lnTo>
                <a:lnTo>
                  <a:pt x="974" y="944"/>
                </a:lnTo>
                <a:lnTo>
                  <a:pt x="926" y="931"/>
                </a:lnTo>
                <a:lnTo>
                  <a:pt x="828" y="827"/>
                </a:lnTo>
                <a:lnTo>
                  <a:pt x="834" y="869"/>
                </a:lnTo>
                <a:lnTo>
                  <a:pt x="863" y="929"/>
                </a:lnTo>
                <a:lnTo>
                  <a:pt x="897" y="971"/>
                </a:lnTo>
                <a:lnTo>
                  <a:pt x="932" y="993"/>
                </a:lnTo>
                <a:lnTo>
                  <a:pt x="972" y="975"/>
                </a:lnTo>
                <a:lnTo>
                  <a:pt x="1003" y="975"/>
                </a:lnTo>
                <a:lnTo>
                  <a:pt x="1045" y="1013"/>
                </a:lnTo>
                <a:lnTo>
                  <a:pt x="1068" y="1041"/>
                </a:lnTo>
                <a:lnTo>
                  <a:pt x="1064" y="1059"/>
                </a:lnTo>
                <a:lnTo>
                  <a:pt x="993" y="1141"/>
                </a:lnTo>
                <a:lnTo>
                  <a:pt x="946" y="1171"/>
                </a:lnTo>
                <a:lnTo>
                  <a:pt x="847" y="1213"/>
                </a:lnTo>
                <a:lnTo>
                  <a:pt x="818" y="1227"/>
                </a:lnTo>
                <a:lnTo>
                  <a:pt x="800" y="1213"/>
                </a:lnTo>
                <a:lnTo>
                  <a:pt x="794" y="1196"/>
                </a:lnTo>
                <a:lnTo>
                  <a:pt x="792" y="1171"/>
                </a:lnTo>
                <a:lnTo>
                  <a:pt x="784" y="1147"/>
                </a:lnTo>
                <a:lnTo>
                  <a:pt x="771" y="1127"/>
                </a:lnTo>
                <a:lnTo>
                  <a:pt x="759" y="1110"/>
                </a:lnTo>
                <a:lnTo>
                  <a:pt x="741" y="1085"/>
                </a:lnTo>
                <a:lnTo>
                  <a:pt x="731" y="1070"/>
                </a:lnTo>
                <a:lnTo>
                  <a:pt x="723" y="1050"/>
                </a:lnTo>
                <a:lnTo>
                  <a:pt x="709" y="1033"/>
                </a:lnTo>
                <a:lnTo>
                  <a:pt x="688" y="988"/>
                </a:lnTo>
                <a:lnTo>
                  <a:pt x="676" y="971"/>
                </a:lnTo>
                <a:lnTo>
                  <a:pt x="660" y="946"/>
                </a:lnTo>
                <a:lnTo>
                  <a:pt x="635" y="913"/>
                </a:lnTo>
                <a:lnTo>
                  <a:pt x="621" y="894"/>
                </a:lnTo>
                <a:lnTo>
                  <a:pt x="609" y="880"/>
                </a:lnTo>
                <a:lnTo>
                  <a:pt x="595" y="852"/>
                </a:lnTo>
                <a:lnTo>
                  <a:pt x="637" y="825"/>
                </a:lnTo>
                <a:lnTo>
                  <a:pt x="654" y="768"/>
                </a:lnTo>
                <a:lnTo>
                  <a:pt x="615" y="752"/>
                </a:lnTo>
                <a:lnTo>
                  <a:pt x="560" y="761"/>
                </a:lnTo>
                <a:lnTo>
                  <a:pt x="548" y="755"/>
                </a:lnTo>
                <a:lnTo>
                  <a:pt x="542" y="755"/>
                </a:lnTo>
                <a:lnTo>
                  <a:pt x="534" y="755"/>
                </a:lnTo>
                <a:lnTo>
                  <a:pt x="528" y="755"/>
                </a:lnTo>
                <a:lnTo>
                  <a:pt x="526" y="743"/>
                </a:lnTo>
                <a:lnTo>
                  <a:pt x="522" y="735"/>
                </a:lnTo>
                <a:lnTo>
                  <a:pt x="522" y="717"/>
                </a:lnTo>
                <a:lnTo>
                  <a:pt x="512" y="708"/>
                </a:lnTo>
                <a:lnTo>
                  <a:pt x="510" y="697"/>
                </a:lnTo>
                <a:lnTo>
                  <a:pt x="505" y="695"/>
                </a:lnTo>
                <a:lnTo>
                  <a:pt x="499" y="686"/>
                </a:lnTo>
                <a:lnTo>
                  <a:pt x="497" y="677"/>
                </a:lnTo>
                <a:lnTo>
                  <a:pt x="493" y="668"/>
                </a:lnTo>
                <a:lnTo>
                  <a:pt x="489" y="660"/>
                </a:lnTo>
                <a:lnTo>
                  <a:pt x="477" y="660"/>
                </a:lnTo>
                <a:lnTo>
                  <a:pt x="469" y="660"/>
                </a:lnTo>
                <a:lnTo>
                  <a:pt x="465" y="660"/>
                </a:lnTo>
                <a:lnTo>
                  <a:pt x="463" y="675"/>
                </a:lnTo>
                <a:lnTo>
                  <a:pt x="463" y="686"/>
                </a:lnTo>
                <a:lnTo>
                  <a:pt x="463" y="699"/>
                </a:lnTo>
                <a:lnTo>
                  <a:pt x="463" y="713"/>
                </a:lnTo>
                <a:lnTo>
                  <a:pt x="463" y="721"/>
                </a:lnTo>
                <a:lnTo>
                  <a:pt x="453" y="726"/>
                </a:lnTo>
                <a:lnTo>
                  <a:pt x="445" y="735"/>
                </a:lnTo>
                <a:lnTo>
                  <a:pt x="434" y="721"/>
                </a:lnTo>
                <a:lnTo>
                  <a:pt x="426" y="704"/>
                </a:lnTo>
                <a:lnTo>
                  <a:pt x="428" y="684"/>
                </a:lnTo>
                <a:lnTo>
                  <a:pt x="416" y="653"/>
                </a:lnTo>
                <a:lnTo>
                  <a:pt x="410" y="635"/>
                </a:lnTo>
                <a:lnTo>
                  <a:pt x="396" y="624"/>
                </a:lnTo>
                <a:lnTo>
                  <a:pt x="380" y="613"/>
                </a:lnTo>
                <a:lnTo>
                  <a:pt x="372" y="598"/>
                </a:lnTo>
                <a:lnTo>
                  <a:pt x="367" y="587"/>
                </a:lnTo>
                <a:lnTo>
                  <a:pt x="353" y="585"/>
                </a:lnTo>
                <a:lnTo>
                  <a:pt x="349" y="578"/>
                </a:lnTo>
                <a:lnTo>
                  <a:pt x="339" y="578"/>
                </a:lnTo>
                <a:lnTo>
                  <a:pt x="331" y="589"/>
                </a:lnTo>
                <a:lnTo>
                  <a:pt x="323" y="598"/>
                </a:lnTo>
                <a:lnTo>
                  <a:pt x="341" y="609"/>
                </a:lnTo>
                <a:lnTo>
                  <a:pt x="351" y="624"/>
                </a:lnTo>
                <a:lnTo>
                  <a:pt x="369" y="644"/>
                </a:lnTo>
                <a:lnTo>
                  <a:pt x="376" y="653"/>
                </a:lnTo>
                <a:lnTo>
                  <a:pt x="390" y="660"/>
                </a:lnTo>
                <a:lnTo>
                  <a:pt x="400" y="677"/>
                </a:lnTo>
                <a:lnTo>
                  <a:pt x="388" y="693"/>
                </a:lnTo>
                <a:lnTo>
                  <a:pt x="386" y="686"/>
                </a:lnTo>
                <a:lnTo>
                  <a:pt x="386" y="677"/>
                </a:lnTo>
                <a:lnTo>
                  <a:pt x="380" y="697"/>
                </a:lnTo>
                <a:lnTo>
                  <a:pt x="378" y="715"/>
                </a:lnTo>
                <a:lnTo>
                  <a:pt x="367" y="719"/>
                </a:lnTo>
                <a:lnTo>
                  <a:pt x="371" y="697"/>
                </a:lnTo>
                <a:lnTo>
                  <a:pt x="369" y="686"/>
                </a:lnTo>
                <a:lnTo>
                  <a:pt x="355" y="680"/>
                </a:lnTo>
                <a:lnTo>
                  <a:pt x="349" y="675"/>
                </a:lnTo>
                <a:lnTo>
                  <a:pt x="343" y="666"/>
                </a:lnTo>
                <a:lnTo>
                  <a:pt x="331" y="657"/>
                </a:lnTo>
                <a:lnTo>
                  <a:pt x="323" y="651"/>
                </a:lnTo>
                <a:lnTo>
                  <a:pt x="315" y="638"/>
                </a:lnTo>
                <a:lnTo>
                  <a:pt x="305" y="631"/>
                </a:lnTo>
                <a:lnTo>
                  <a:pt x="300" y="618"/>
                </a:lnTo>
                <a:lnTo>
                  <a:pt x="298" y="607"/>
                </a:lnTo>
                <a:lnTo>
                  <a:pt x="290" y="602"/>
                </a:lnTo>
                <a:lnTo>
                  <a:pt x="282" y="596"/>
                </a:lnTo>
                <a:lnTo>
                  <a:pt x="266" y="596"/>
                </a:lnTo>
                <a:lnTo>
                  <a:pt x="252" y="598"/>
                </a:lnTo>
                <a:lnTo>
                  <a:pt x="236" y="596"/>
                </a:lnTo>
                <a:lnTo>
                  <a:pt x="209" y="598"/>
                </a:lnTo>
                <a:lnTo>
                  <a:pt x="189" y="600"/>
                </a:lnTo>
                <a:lnTo>
                  <a:pt x="183" y="604"/>
                </a:lnTo>
                <a:lnTo>
                  <a:pt x="181" y="618"/>
                </a:lnTo>
                <a:lnTo>
                  <a:pt x="181" y="633"/>
                </a:lnTo>
                <a:lnTo>
                  <a:pt x="169" y="649"/>
                </a:lnTo>
                <a:lnTo>
                  <a:pt x="162" y="655"/>
                </a:lnTo>
                <a:lnTo>
                  <a:pt x="158" y="660"/>
                </a:lnTo>
                <a:lnTo>
                  <a:pt x="152" y="675"/>
                </a:lnTo>
                <a:lnTo>
                  <a:pt x="148" y="684"/>
                </a:lnTo>
                <a:lnTo>
                  <a:pt x="154" y="691"/>
                </a:lnTo>
                <a:lnTo>
                  <a:pt x="154" y="704"/>
                </a:lnTo>
                <a:lnTo>
                  <a:pt x="152" y="710"/>
                </a:lnTo>
                <a:lnTo>
                  <a:pt x="148" y="719"/>
                </a:lnTo>
                <a:lnTo>
                  <a:pt x="138" y="735"/>
                </a:lnTo>
                <a:lnTo>
                  <a:pt x="132" y="728"/>
                </a:lnTo>
                <a:lnTo>
                  <a:pt x="126" y="732"/>
                </a:lnTo>
                <a:lnTo>
                  <a:pt x="118" y="739"/>
                </a:lnTo>
                <a:lnTo>
                  <a:pt x="106" y="741"/>
                </a:lnTo>
                <a:lnTo>
                  <a:pt x="95" y="752"/>
                </a:lnTo>
                <a:lnTo>
                  <a:pt x="83" y="755"/>
                </a:lnTo>
                <a:lnTo>
                  <a:pt x="71" y="755"/>
                </a:lnTo>
                <a:lnTo>
                  <a:pt x="59" y="755"/>
                </a:lnTo>
                <a:lnTo>
                  <a:pt x="34" y="761"/>
                </a:lnTo>
                <a:lnTo>
                  <a:pt x="22" y="761"/>
                </a:lnTo>
                <a:lnTo>
                  <a:pt x="16" y="746"/>
                </a:lnTo>
                <a:lnTo>
                  <a:pt x="12" y="726"/>
                </a:lnTo>
                <a:lnTo>
                  <a:pt x="8" y="708"/>
                </a:lnTo>
                <a:lnTo>
                  <a:pt x="6" y="691"/>
                </a:lnTo>
                <a:lnTo>
                  <a:pt x="6" y="668"/>
                </a:lnTo>
                <a:lnTo>
                  <a:pt x="0" y="638"/>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Freeform 36"/>
          <p:cNvSpPr>
            <a:spLocks/>
          </p:cNvSpPr>
          <p:nvPr/>
        </p:nvSpPr>
        <p:spPr bwMode="auto">
          <a:xfrm>
            <a:off x="1370335" y="1807782"/>
            <a:ext cx="1582737" cy="1447800"/>
          </a:xfrm>
          <a:custGeom>
            <a:avLst/>
            <a:gdLst>
              <a:gd name="T0" fmla="*/ 2147483647 w 1286"/>
              <a:gd name="T1" fmla="*/ 2147483647 h 1239"/>
              <a:gd name="T2" fmla="*/ 2147483647 w 1286"/>
              <a:gd name="T3" fmla="*/ 2147483647 h 1239"/>
              <a:gd name="T4" fmla="*/ 2147483647 w 1286"/>
              <a:gd name="T5" fmla="*/ 2147483647 h 1239"/>
              <a:gd name="T6" fmla="*/ 2147483647 w 1286"/>
              <a:gd name="T7" fmla="*/ 2147483647 h 1239"/>
              <a:gd name="T8" fmla="*/ 2147483647 w 1286"/>
              <a:gd name="T9" fmla="*/ 2147483647 h 1239"/>
              <a:gd name="T10" fmla="*/ 2147483647 w 1286"/>
              <a:gd name="T11" fmla="*/ 2147483647 h 1239"/>
              <a:gd name="T12" fmla="*/ 2147483647 w 1286"/>
              <a:gd name="T13" fmla="*/ 2147483647 h 1239"/>
              <a:gd name="T14" fmla="*/ 2147483647 w 1286"/>
              <a:gd name="T15" fmla="*/ 2147483647 h 1239"/>
              <a:gd name="T16" fmla="*/ 2147483647 w 1286"/>
              <a:gd name="T17" fmla="*/ 2147483647 h 1239"/>
              <a:gd name="T18" fmla="*/ 2147483647 w 1286"/>
              <a:gd name="T19" fmla="*/ 0 h 1239"/>
              <a:gd name="T20" fmla="*/ 2147483647 w 1286"/>
              <a:gd name="T21" fmla="*/ 2147483647 h 1239"/>
              <a:gd name="T22" fmla="*/ 2147483647 w 1286"/>
              <a:gd name="T23" fmla="*/ 2147483647 h 1239"/>
              <a:gd name="T24" fmla="*/ 2147483647 w 1286"/>
              <a:gd name="T25" fmla="*/ 2147483647 h 1239"/>
              <a:gd name="T26" fmla="*/ 2147483647 w 1286"/>
              <a:gd name="T27" fmla="*/ 2147483647 h 1239"/>
              <a:gd name="T28" fmla="*/ 2147483647 w 1286"/>
              <a:gd name="T29" fmla="*/ 2147483647 h 1239"/>
              <a:gd name="T30" fmla="*/ 2147483647 w 1286"/>
              <a:gd name="T31" fmla="*/ 2147483647 h 1239"/>
              <a:gd name="T32" fmla="*/ 2147483647 w 1286"/>
              <a:gd name="T33" fmla="*/ 2147483647 h 1239"/>
              <a:gd name="T34" fmla="*/ 2147483647 w 1286"/>
              <a:gd name="T35" fmla="*/ 2147483647 h 1239"/>
              <a:gd name="T36" fmla="*/ 2147483647 w 1286"/>
              <a:gd name="T37" fmla="*/ 2147483647 h 1239"/>
              <a:gd name="T38" fmla="*/ 2147483647 w 1286"/>
              <a:gd name="T39" fmla="*/ 2147483647 h 1239"/>
              <a:gd name="T40" fmla="*/ 2147483647 w 1286"/>
              <a:gd name="T41" fmla="*/ 2147483647 h 1239"/>
              <a:gd name="T42" fmla="*/ 2147483647 w 1286"/>
              <a:gd name="T43" fmla="*/ 2147483647 h 1239"/>
              <a:gd name="T44" fmla="*/ 2147483647 w 1286"/>
              <a:gd name="T45" fmla="*/ 2147483647 h 1239"/>
              <a:gd name="T46" fmla="*/ 2147483647 w 1286"/>
              <a:gd name="T47" fmla="*/ 2147483647 h 1239"/>
              <a:gd name="T48" fmla="*/ 2147483647 w 1286"/>
              <a:gd name="T49" fmla="*/ 2147483647 h 1239"/>
              <a:gd name="T50" fmla="*/ 2147483647 w 1286"/>
              <a:gd name="T51" fmla="*/ 2147483647 h 1239"/>
              <a:gd name="T52" fmla="*/ 2147483647 w 1286"/>
              <a:gd name="T53" fmla="*/ 2147483647 h 1239"/>
              <a:gd name="T54" fmla="*/ 2147483647 w 1286"/>
              <a:gd name="T55" fmla="*/ 2147483647 h 1239"/>
              <a:gd name="T56" fmla="*/ 2147483647 w 1286"/>
              <a:gd name="T57" fmla="*/ 2147483647 h 1239"/>
              <a:gd name="T58" fmla="*/ 2147483647 w 1286"/>
              <a:gd name="T59" fmla="*/ 2147483647 h 1239"/>
              <a:gd name="T60" fmla="*/ 2147483647 w 1286"/>
              <a:gd name="T61" fmla="*/ 2147483647 h 1239"/>
              <a:gd name="T62" fmla="*/ 2147483647 w 1286"/>
              <a:gd name="T63" fmla="*/ 2147483647 h 1239"/>
              <a:gd name="T64" fmla="*/ 2147483647 w 1286"/>
              <a:gd name="T65" fmla="*/ 2147483647 h 1239"/>
              <a:gd name="T66" fmla="*/ 2147483647 w 1286"/>
              <a:gd name="T67" fmla="*/ 2147483647 h 1239"/>
              <a:gd name="T68" fmla="*/ 2147483647 w 1286"/>
              <a:gd name="T69" fmla="*/ 2147483647 h 1239"/>
              <a:gd name="T70" fmla="*/ 2147483647 w 1286"/>
              <a:gd name="T71" fmla="*/ 2147483647 h 1239"/>
              <a:gd name="T72" fmla="*/ 2147483647 w 1286"/>
              <a:gd name="T73" fmla="*/ 2147483647 h 1239"/>
              <a:gd name="T74" fmla="*/ 2147483647 w 1286"/>
              <a:gd name="T75" fmla="*/ 2147483647 h 1239"/>
              <a:gd name="T76" fmla="*/ 2147483647 w 1286"/>
              <a:gd name="T77" fmla="*/ 2147483647 h 1239"/>
              <a:gd name="T78" fmla="*/ 2147483647 w 1286"/>
              <a:gd name="T79" fmla="*/ 2147483647 h 1239"/>
              <a:gd name="T80" fmla="*/ 2147483647 w 1286"/>
              <a:gd name="T81" fmla="*/ 2147483647 h 1239"/>
              <a:gd name="T82" fmla="*/ 2147483647 w 1286"/>
              <a:gd name="T83" fmla="*/ 2147483647 h 1239"/>
              <a:gd name="T84" fmla="*/ 2147483647 w 1286"/>
              <a:gd name="T85" fmla="*/ 2147483647 h 1239"/>
              <a:gd name="T86" fmla="*/ 2147483647 w 1286"/>
              <a:gd name="T87" fmla="*/ 2147483647 h 1239"/>
              <a:gd name="T88" fmla="*/ 2147483647 w 1286"/>
              <a:gd name="T89" fmla="*/ 2147483647 h 1239"/>
              <a:gd name="T90" fmla="*/ 2147483647 w 1286"/>
              <a:gd name="T91" fmla="*/ 2147483647 h 1239"/>
              <a:gd name="T92" fmla="*/ 2147483647 w 1286"/>
              <a:gd name="T93" fmla="*/ 2147483647 h 1239"/>
              <a:gd name="T94" fmla="*/ 2147483647 w 1286"/>
              <a:gd name="T95" fmla="*/ 2147483647 h 1239"/>
              <a:gd name="T96" fmla="*/ 2147483647 w 1286"/>
              <a:gd name="T97" fmla="*/ 2147483647 h 1239"/>
              <a:gd name="T98" fmla="*/ 2147483647 w 1286"/>
              <a:gd name="T99" fmla="*/ 2147483647 h 1239"/>
              <a:gd name="T100" fmla="*/ 2147483647 w 1286"/>
              <a:gd name="T101" fmla="*/ 2147483647 h 1239"/>
              <a:gd name="T102" fmla="*/ 2147483647 w 1286"/>
              <a:gd name="T103" fmla="*/ 2147483647 h 1239"/>
              <a:gd name="T104" fmla="*/ 2147483647 w 1286"/>
              <a:gd name="T105" fmla="*/ 2147483647 h 1239"/>
              <a:gd name="T106" fmla="*/ 2147483647 w 1286"/>
              <a:gd name="T107" fmla="*/ 2147483647 h 1239"/>
              <a:gd name="T108" fmla="*/ 2147483647 w 1286"/>
              <a:gd name="T109" fmla="*/ 2147483647 h 1239"/>
              <a:gd name="T110" fmla="*/ 2147483647 w 1286"/>
              <a:gd name="T111" fmla="*/ 2147483647 h 1239"/>
              <a:gd name="T112" fmla="*/ 2147483647 w 1286"/>
              <a:gd name="T113" fmla="*/ 2147483647 h 1239"/>
              <a:gd name="T114" fmla="*/ 2147483647 w 1286"/>
              <a:gd name="T115" fmla="*/ 2147483647 h 1239"/>
              <a:gd name="T116" fmla="*/ 2147483647 w 1286"/>
              <a:gd name="T117" fmla="*/ 2147483647 h 1239"/>
              <a:gd name="T118" fmla="*/ 2147483647 w 1286"/>
              <a:gd name="T119" fmla="*/ 2147483647 h 1239"/>
              <a:gd name="T120" fmla="*/ 2147483647 w 1286"/>
              <a:gd name="T121" fmla="*/ 2147483647 h 1239"/>
              <a:gd name="T122" fmla="*/ 2147483647 w 1286"/>
              <a:gd name="T123" fmla="*/ 2147483647 h 1239"/>
              <a:gd name="T124" fmla="*/ 2147483647 w 1286"/>
              <a:gd name="T125" fmla="*/ 2147483647 h 12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6" h="1239">
                <a:moveTo>
                  <a:pt x="0" y="318"/>
                </a:moveTo>
                <a:lnTo>
                  <a:pt x="61" y="276"/>
                </a:lnTo>
                <a:lnTo>
                  <a:pt x="97" y="259"/>
                </a:lnTo>
                <a:lnTo>
                  <a:pt x="103" y="232"/>
                </a:lnTo>
                <a:lnTo>
                  <a:pt x="75" y="217"/>
                </a:lnTo>
                <a:lnTo>
                  <a:pt x="73" y="186"/>
                </a:lnTo>
                <a:lnTo>
                  <a:pt x="85" y="177"/>
                </a:lnTo>
                <a:lnTo>
                  <a:pt x="83" y="164"/>
                </a:lnTo>
                <a:lnTo>
                  <a:pt x="130" y="159"/>
                </a:lnTo>
                <a:lnTo>
                  <a:pt x="142" y="135"/>
                </a:lnTo>
                <a:lnTo>
                  <a:pt x="144" y="113"/>
                </a:lnTo>
                <a:lnTo>
                  <a:pt x="184" y="106"/>
                </a:lnTo>
                <a:lnTo>
                  <a:pt x="188" y="84"/>
                </a:lnTo>
                <a:lnTo>
                  <a:pt x="150" y="77"/>
                </a:lnTo>
                <a:lnTo>
                  <a:pt x="168" y="62"/>
                </a:lnTo>
                <a:lnTo>
                  <a:pt x="229" y="62"/>
                </a:lnTo>
                <a:lnTo>
                  <a:pt x="247" y="44"/>
                </a:lnTo>
                <a:lnTo>
                  <a:pt x="272" y="42"/>
                </a:lnTo>
                <a:lnTo>
                  <a:pt x="288" y="27"/>
                </a:lnTo>
                <a:lnTo>
                  <a:pt x="308" y="53"/>
                </a:lnTo>
                <a:lnTo>
                  <a:pt x="385" y="49"/>
                </a:lnTo>
                <a:lnTo>
                  <a:pt x="420" y="75"/>
                </a:lnTo>
                <a:lnTo>
                  <a:pt x="535" y="69"/>
                </a:lnTo>
                <a:lnTo>
                  <a:pt x="553" y="55"/>
                </a:lnTo>
                <a:lnTo>
                  <a:pt x="596" y="77"/>
                </a:lnTo>
                <a:lnTo>
                  <a:pt x="642" y="97"/>
                </a:lnTo>
                <a:lnTo>
                  <a:pt x="663" y="88"/>
                </a:lnTo>
                <a:lnTo>
                  <a:pt x="677" y="77"/>
                </a:lnTo>
                <a:lnTo>
                  <a:pt x="715" y="84"/>
                </a:lnTo>
                <a:lnTo>
                  <a:pt x="689" y="69"/>
                </a:lnTo>
                <a:lnTo>
                  <a:pt x="665" y="71"/>
                </a:lnTo>
                <a:lnTo>
                  <a:pt x="630" y="75"/>
                </a:lnTo>
                <a:lnTo>
                  <a:pt x="612" y="53"/>
                </a:lnTo>
                <a:lnTo>
                  <a:pt x="592" y="42"/>
                </a:lnTo>
                <a:lnTo>
                  <a:pt x="592" y="22"/>
                </a:lnTo>
                <a:lnTo>
                  <a:pt x="598" y="2"/>
                </a:lnTo>
                <a:lnTo>
                  <a:pt x="614" y="0"/>
                </a:lnTo>
                <a:lnTo>
                  <a:pt x="636" y="18"/>
                </a:lnTo>
                <a:lnTo>
                  <a:pt x="642" y="9"/>
                </a:lnTo>
                <a:lnTo>
                  <a:pt x="659" y="0"/>
                </a:lnTo>
                <a:lnTo>
                  <a:pt x="681" y="13"/>
                </a:lnTo>
                <a:lnTo>
                  <a:pt x="693" y="2"/>
                </a:lnTo>
                <a:lnTo>
                  <a:pt x="705" y="20"/>
                </a:lnTo>
                <a:lnTo>
                  <a:pt x="707" y="33"/>
                </a:lnTo>
                <a:lnTo>
                  <a:pt x="738" y="49"/>
                </a:lnTo>
                <a:lnTo>
                  <a:pt x="726" y="62"/>
                </a:lnTo>
                <a:lnTo>
                  <a:pt x="726" y="80"/>
                </a:lnTo>
                <a:lnTo>
                  <a:pt x="780" y="84"/>
                </a:lnTo>
                <a:lnTo>
                  <a:pt x="794" y="62"/>
                </a:lnTo>
                <a:lnTo>
                  <a:pt x="784" y="51"/>
                </a:lnTo>
                <a:lnTo>
                  <a:pt x="760" y="53"/>
                </a:lnTo>
                <a:lnTo>
                  <a:pt x="766" y="27"/>
                </a:lnTo>
                <a:lnTo>
                  <a:pt x="813" y="42"/>
                </a:lnTo>
                <a:lnTo>
                  <a:pt x="823" y="60"/>
                </a:lnTo>
                <a:lnTo>
                  <a:pt x="863" y="60"/>
                </a:lnTo>
                <a:lnTo>
                  <a:pt x="902" y="82"/>
                </a:lnTo>
                <a:lnTo>
                  <a:pt x="922" y="77"/>
                </a:lnTo>
                <a:lnTo>
                  <a:pt x="944" y="97"/>
                </a:lnTo>
                <a:lnTo>
                  <a:pt x="922" y="124"/>
                </a:lnTo>
                <a:lnTo>
                  <a:pt x="904" y="104"/>
                </a:lnTo>
                <a:lnTo>
                  <a:pt x="892" y="111"/>
                </a:lnTo>
                <a:lnTo>
                  <a:pt x="874" y="126"/>
                </a:lnTo>
                <a:lnTo>
                  <a:pt x="847" y="139"/>
                </a:lnTo>
                <a:lnTo>
                  <a:pt x="861" y="159"/>
                </a:lnTo>
                <a:lnTo>
                  <a:pt x="837" y="161"/>
                </a:lnTo>
                <a:lnTo>
                  <a:pt x="817" y="188"/>
                </a:lnTo>
                <a:lnTo>
                  <a:pt x="797" y="221"/>
                </a:lnTo>
                <a:lnTo>
                  <a:pt x="827" y="250"/>
                </a:lnTo>
                <a:lnTo>
                  <a:pt x="851" y="283"/>
                </a:lnTo>
                <a:lnTo>
                  <a:pt x="896" y="287"/>
                </a:lnTo>
                <a:lnTo>
                  <a:pt x="936" y="283"/>
                </a:lnTo>
                <a:lnTo>
                  <a:pt x="953" y="301"/>
                </a:lnTo>
                <a:lnTo>
                  <a:pt x="945" y="310"/>
                </a:lnTo>
                <a:lnTo>
                  <a:pt x="934" y="327"/>
                </a:lnTo>
                <a:lnTo>
                  <a:pt x="951" y="358"/>
                </a:lnTo>
                <a:lnTo>
                  <a:pt x="957" y="380"/>
                </a:lnTo>
                <a:lnTo>
                  <a:pt x="979" y="391"/>
                </a:lnTo>
                <a:lnTo>
                  <a:pt x="1009" y="371"/>
                </a:lnTo>
                <a:lnTo>
                  <a:pt x="1001" y="343"/>
                </a:lnTo>
                <a:lnTo>
                  <a:pt x="975" y="318"/>
                </a:lnTo>
                <a:lnTo>
                  <a:pt x="1005" y="290"/>
                </a:lnTo>
                <a:lnTo>
                  <a:pt x="979" y="241"/>
                </a:lnTo>
                <a:lnTo>
                  <a:pt x="955" y="221"/>
                </a:lnTo>
                <a:lnTo>
                  <a:pt x="975" y="203"/>
                </a:lnTo>
                <a:lnTo>
                  <a:pt x="971" y="177"/>
                </a:lnTo>
                <a:lnTo>
                  <a:pt x="985" y="161"/>
                </a:lnTo>
                <a:lnTo>
                  <a:pt x="1009" y="177"/>
                </a:lnTo>
                <a:lnTo>
                  <a:pt x="1064" y="234"/>
                </a:lnTo>
                <a:lnTo>
                  <a:pt x="1097" y="243"/>
                </a:lnTo>
                <a:lnTo>
                  <a:pt x="1107" y="228"/>
                </a:lnTo>
                <a:lnTo>
                  <a:pt x="1099" y="197"/>
                </a:lnTo>
                <a:lnTo>
                  <a:pt x="1119" y="201"/>
                </a:lnTo>
                <a:lnTo>
                  <a:pt x="1153" y="237"/>
                </a:lnTo>
                <a:lnTo>
                  <a:pt x="1159" y="256"/>
                </a:lnTo>
                <a:lnTo>
                  <a:pt x="1178" y="270"/>
                </a:lnTo>
                <a:lnTo>
                  <a:pt x="1218" y="285"/>
                </a:lnTo>
                <a:lnTo>
                  <a:pt x="1238" y="314"/>
                </a:lnTo>
                <a:lnTo>
                  <a:pt x="1267" y="334"/>
                </a:lnTo>
                <a:lnTo>
                  <a:pt x="1283" y="340"/>
                </a:lnTo>
                <a:lnTo>
                  <a:pt x="1285" y="358"/>
                </a:lnTo>
                <a:lnTo>
                  <a:pt x="1261" y="369"/>
                </a:lnTo>
                <a:lnTo>
                  <a:pt x="1247" y="356"/>
                </a:lnTo>
                <a:lnTo>
                  <a:pt x="1236" y="358"/>
                </a:lnTo>
                <a:lnTo>
                  <a:pt x="1232" y="387"/>
                </a:lnTo>
                <a:lnTo>
                  <a:pt x="1212" y="394"/>
                </a:lnTo>
                <a:lnTo>
                  <a:pt x="1190" y="378"/>
                </a:lnTo>
                <a:lnTo>
                  <a:pt x="1145" y="378"/>
                </a:lnTo>
                <a:lnTo>
                  <a:pt x="1139" y="411"/>
                </a:lnTo>
                <a:lnTo>
                  <a:pt x="1151" y="431"/>
                </a:lnTo>
                <a:lnTo>
                  <a:pt x="1169" y="420"/>
                </a:lnTo>
                <a:lnTo>
                  <a:pt x="1186" y="416"/>
                </a:lnTo>
                <a:lnTo>
                  <a:pt x="1204" y="427"/>
                </a:lnTo>
                <a:lnTo>
                  <a:pt x="1180" y="451"/>
                </a:lnTo>
                <a:lnTo>
                  <a:pt x="1204" y="473"/>
                </a:lnTo>
                <a:lnTo>
                  <a:pt x="1236" y="480"/>
                </a:lnTo>
                <a:lnTo>
                  <a:pt x="1232" y="493"/>
                </a:lnTo>
                <a:lnTo>
                  <a:pt x="1220" y="495"/>
                </a:lnTo>
                <a:lnTo>
                  <a:pt x="1190" y="570"/>
                </a:lnTo>
                <a:lnTo>
                  <a:pt x="1192" y="522"/>
                </a:lnTo>
                <a:lnTo>
                  <a:pt x="1206" y="497"/>
                </a:lnTo>
                <a:lnTo>
                  <a:pt x="1190" y="486"/>
                </a:lnTo>
                <a:lnTo>
                  <a:pt x="1172" y="502"/>
                </a:lnTo>
                <a:lnTo>
                  <a:pt x="1182" y="515"/>
                </a:lnTo>
                <a:lnTo>
                  <a:pt x="1169" y="524"/>
                </a:lnTo>
                <a:lnTo>
                  <a:pt x="1155" y="535"/>
                </a:lnTo>
                <a:lnTo>
                  <a:pt x="1157" y="568"/>
                </a:lnTo>
                <a:lnTo>
                  <a:pt x="1137" y="581"/>
                </a:lnTo>
                <a:lnTo>
                  <a:pt x="1109" y="586"/>
                </a:lnTo>
                <a:lnTo>
                  <a:pt x="1119" y="604"/>
                </a:lnTo>
                <a:lnTo>
                  <a:pt x="1109" y="623"/>
                </a:lnTo>
                <a:lnTo>
                  <a:pt x="1119" y="639"/>
                </a:lnTo>
                <a:lnTo>
                  <a:pt x="1103" y="672"/>
                </a:lnTo>
                <a:lnTo>
                  <a:pt x="1097" y="703"/>
                </a:lnTo>
                <a:lnTo>
                  <a:pt x="1074" y="721"/>
                </a:lnTo>
                <a:lnTo>
                  <a:pt x="1044" y="769"/>
                </a:lnTo>
                <a:lnTo>
                  <a:pt x="1040" y="802"/>
                </a:lnTo>
                <a:lnTo>
                  <a:pt x="1050" y="829"/>
                </a:lnTo>
                <a:lnTo>
                  <a:pt x="1064" y="862"/>
                </a:lnTo>
                <a:lnTo>
                  <a:pt x="1072" y="898"/>
                </a:lnTo>
                <a:lnTo>
                  <a:pt x="1058" y="913"/>
                </a:lnTo>
                <a:lnTo>
                  <a:pt x="1040" y="902"/>
                </a:lnTo>
                <a:lnTo>
                  <a:pt x="1044" y="884"/>
                </a:lnTo>
                <a:lnTo>
                  <a:pt x="1034" y="844"/>
                </a:lnTo>
                <a:lnTo>
                  <a:pt x="1022" y="838"/>
                </a:lnTo>
                <a:lnTo>
                  <a:pt x="1015" y="814"/>
                </a:lnTo>
                <a:lnTo>
                  <a:pt x="999" y="814"/>
                </a:lnTo>
                <a:lnTo>
                  <a:pt x="981" y="800"/>
                </a:lnTo>
                <a:lnTo>
                  <a:pt x="961" y="805"/>
                </a:lnTo>
                <a:lnTo>
                  <a:pt x="944" y="796"/>
                </a:lnTo>
                <a:lnTo>
                  <a:pt x="922" y="807"/>
                </a:lnTo>
                <a:lnTo>
                  <a:pt x="882" y="798"/>
                </a:lnTo>
                <a:lnTo>
                  <a:pt x="908" y="827"/>
                </a:lnTo>
                <a:lnTo>
                  <a:pt x="874" y="825"/>
                </a:lnTo>
                <a:lnTo>
                  <a:pt x="851" y="802"/>
                </a:lnTo>
                <a:lnTo>
                  <a:pt x="811" y="802"/>
                </a:lnTo>
                <a:lnTo>
                  <a:pt x="817" y="838"/>
                </a:lnTo>
                <a:lnTo>
                  <a:pt x="788" y="827"/>
                </a:lnTo>
                <a:lnTo>
                  <a:pt x="772" y="862"/>
                </a:lnTo>
                <a:lnTo>
                  <a:pt x="784" y="878"/>
                </a:lnTo>
                <a:lnTo>
                  <a:pt x="772" y="920"/>
                </a:lnTo>
                <a:lnTo>
                  <a:pt x="786" y="968"/>
                </a:lnTo>
                <a:lnTo>
                  <a:pt x="801" y="1001"/>
                </a:lnTo>
                <a:lnTo>
                  <a:pt x="819" y="1032"/>
                </a:lnTo>
                <a:lnTo>
                  <a:pt x="874" y="1030"/>
                </a:lnTo>
                <a:lnTo>
                  <a:pt x="898" y="1024"/>
                </a:lnTo>
                <a:lnTo>
                  <a:pt x="902" y="1001"/>
                </a:lnTo>
                <a:lnTo>
                  <a:pt x="890" y="984"/>
                </a:lnTo>
                <a:lnTo>
                  <a:pt x="892" y="968"/>
                </a:lnTo>
                <a:lnTo>
                  <a:pt x="926" y="973"/>
                </a:lnTo>
                <a:lnTo>
                  <a:pt x="959" y="964"/>
                </a:lnTo>
                <a:lnTo>
                  <a:pt x="959" y="984"/>
                </a:lnTo>
                <a:lnTo>
                  <a:pt x="949" y="1013"/>
                </a:lnTo>
                <a:lnTo>
                  <a:pt x="934" y="1035"/>
                </a:lnTo>
                <a:lnTo>
                  <a:pt x="930" y="1066"/>
                </a:lnTo>
                <a:lnTo>
                  <a:pt x="951" y="1079"/>
                </a:lnTo>
                <a:lnTo>
                  <a:pt x="981" y="1074"/>
                </a:lnTo>
                <a:lnTo>
                  <a:pt x="999" y="1085"/>
                </a:lnTo>
                <a:lnTo>
                  <a:pt x="1015" y="1081"/>
                </a:lnTo>
                <a:lnTo>
                  <a:pt x="1020" y="1101"/>
                </a:lnTo>
                <a:lnTo>
                  <a:pt x="1007" y="1132"/>
                </a:lnTo>
                <a:lnTo>
                  <a:pt x="1019" y="1150"/>
                </a:lnTo>
                <a:lnTo>
                  <a:pt x="1020" y="1185"/>
                </a:lnTo>
                <a:lnTo>
                  <a:pt x="1040" y="1209"/>
                </a:lnTo>
                <a:lnTo>
                  <a:pt x="1066" y="1216"/>
                </a:lnTo>
                <a:lnTo>
                  <a:pt x="1084" y="1209"/>
                </a:lnTo>
                <a:lnTo>
                  <a:pt x="1092" y="1211"/>
                </a:lnTo>
                <a:lnTo>
                  <a:pt x="1125" y="1211"/>
                </a:lnTo>
                <a:lnTo>
                  <a:pt x="1155" y="1214"/>
                </a:lnTo>
                <a:lnTo>
                  <a:pt x="1163" y="1198"/>
                </a:lnTo>
                <a:lnTo>
                  <a:pt x="1137" y="1225"/>
                </a:lnTo>
                <a:lnTo>
                  <a:pt x="1119" y="1223"/>
                </a:lnTo>
                <a:lnTo>
                  <a:pt x="1101" y="1225"/>
                </a:lnTo>
                <a:lnTo>
                  <a:pt x="1066" y="1238"/>
                </a:lnTo>
                <a:lnTo>
                  <a:pt x="1036" y="1220"/>
                </a:lnTo>
                <a:lnTo>
                  <a:pt x="1009" y="1209"/>
                </a:lnTo>
                <a:lnTo>
                  <a:pt x="997" y="1211"/>
                </a:lnTo>
                <a:lnTo>
                  <a:pt x="999" y="1196"/>
                </a:lnTo>
                <a:lnTo>
                  <a:pt x="997" y="1172"/>
                </a:lnTo>
                <a:lnTo>
                  <a:pt x="973" y="1150"/>
                </a:lnTo>
                <a:lnTo>
                  <a:pt x="924" y="1136"/>
                </a:lnTo>
                <a:lnTo>
                  <a:pt x="916" y="1125"/>
                </a:lnTo>
                <a:lnTo>
                  <a:pt x="902" y="1127"/>
                </a:lnTo>
                <a:lnTo>
                  <a:pt x="888" y="1116"/>
                </a:lnTo>
                <a:lnTo>
                  <a:pt x="867" y="1105"/>
                </a:lnTo>
                <a:lnTo>
                  <a:pt x="843" y="1074"/>
                </a:lnTo>
                <a:lnTo>
                  <a:pt x="815" y="1066"/>
                </a:lnTo>
                <a:lnTo>
                  <a:pt x="799" y="1085"/>
                </a:lnTo>
                <a:lnTo>
                  <a:pt x="782" y="1070"/>
                </a:lnTo>
                <a:lnTo>
                  <a:pt x="760" y="1070"/>
                </a:lnTo>
                <a:lnTo>
                  <a:pt x="717" y="1059"/>
                </a:lnTo>
                <a:lnTo>
                  <a:pt x="638" y="1006"/>
                </a:lnTo>
                <a:lnTo>
                  <a:pt x="632" y="951"/>
                </a:lnTo>
                <a:lnTo>
                  <a:pt x="624" y="929"/>
                </a:lnTo>
                <a:lnTo>
                  <a:pt x="610" y="913"/>
                </a:lnTo>
                <a:lnTo>
                  <a:pt x="592" y="882"/>
                </a:lnTo>
                <a:lnTo>
                  <a:pt x="509" y="776"/>
                </a:lnTo>
                <a:lnTo>
                  <a:pt x="509" y="816"/>
                </a:lnTo>
                <a:lnTo>
                  <a:pt x="561" y="886"/>
                </a:lnTo>
                <a:lnTo>
                  <a:pt x="582" y="946"/>
                </a:lnTo>
                <a:lnTo>
                  <a:pt x="551" y="933"/>
                </a:lnTo>
                <a:lnTo>
                  <a:pt x="545" y="898"/>
                </a:lnTo>
                <a:lnTo>
                  <a:pt x="503" y="875"/>
                </a:lnTo>
                <a:lnTo>
                  <a:pt x="527" y="862"/>
                </a:lnTo>
                <a:lnTo>
                  <a:pt x="472" y="825"/>
                </a:lnTo>
                <a:lnTo>
                  <a:pt x="493" y="802"/>
                </a:lnTo>
                <a:lnTo>
                  <a:pt x="474" y="758"/>
                </a:lnTo>
                <a:lnTo>
                  <a:pt x="407" y="665"/>
                </a:lnTo>
                <a:lnTo>
                  <a:pt x="399" y="612"/>
                </a:lnTo>
                <a:lnTo>
                  <a:pt x="403" y="568"/>
                </a:lnTo>
                <a:lnTo>
                  <a:pt x="420" y="524"/>
                </a:lnTo>
                <a:lnTo>
                  <a:pt x="420" y="480"/>
                </a:lnTo>
                <a:lnTo>
                  <a:pt x="407" y="453"/>
                </a:lnTo>
                <a:lnTo>
                  <a:pt x="444" y="444"/>
                </a:lnTo>
                <a:lnTo>
                  <a:pt x="399" y="391"/>
                </a:lnTo>
                <a:lnTo>
                  <a:pt x="401" y="367"/>
                </a:lnTo>
                <a:lnTo>
                  <a:pt x="381" y="334"/>
                </a:lnTo>
                <a:lnTo>
                  <a:pt x="389" y="314"/>
                </a:lnTo>
                <a:lnTo>
                  <a:pt x="375" y="303"/>
                </a:lnTo>
                <a:lnTo>
                  <a:pt x="373" y="281"/>
                </a:lnTo>
                <a:lnTo>
                  <a:pt x="359" y="263"/>
                </a:lnTo>
                <a:lnTo>
                  <a:pt x="375" y="248"/>
                </a:lnTo>
                <a:lnTo>
                  <a:pt x="353" y="237"/>
                </a:lnTo>
                <a:lnTo>
                  <a:pt x="336" y="252"/>
                </a:lnTo>
                <a:lnTo>
                  <a:pt x="310" y="221"/>
                </a:lnTo>
                <a:lnTo>
                  <a:pt x="282" y="212"/>
                </a:lnTo>
                <a:lnTo>
                  <a:pt x="243" y="212"/>
                </a:lnTo>
                <a:lnTo>
                  <a:pt x="217" y="241"/>
                </a:lnTo>
                <a:lnTo>
                  <a:pt x="205" y="232"/>
                </a:lnTo>
                <a:lnTo>
                  <a:pt x="227" y="195"/>
                </a:lnTo>
                <a:lnTo>
                  <a:pt x="207" y="201"/>
                </a:lnTo>
                <a:lnTo>
                  <a:pt x="168" y="241"/>
                </a:lnTo>
                <a:lnTo>
                  <a:pt x="126" y="276"/>
                </a:lnTo>
                <a:lnTo>
                  <a:pt x="89" y="285"/>
                </a:lnTo>
                <a:lnTo>
                  <a:pt x="26" y="321"/>
                </a:lnTo>
                <a:lnTo>
                  <a:pt x="0" y="318"/>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8" name="Freeform 37"/>
          <p:cNvSpPr>
            <a:spLocks/>
          </p:cNvSpPr>
          <p:nvPr/>
        </p:nvSpPr>
        <p:spPr bwMode="auto">
          <a:xfrm>
            <a:off x="2499047" y="1671257"/>
            <a:ext cx="542925" cy="381000"/>
          </a:xfrm>
          <a:custGeom>
            <a:avLst/>
            <a:gdLst>
              <a:gd name="T0" fmla="*/ 0 w 440"/>
              <a:gd name="T1" fmla="*/ 2147483647 h 326"/>
              <a:gd name="T2" fmla="*/ 2147483647 w 440"/>
              <a:gd name="T3" fmla="*/ 2147483647 h 326"/>
              <a:gd name="T4" fmla="*/ 2147483647 w 440"/>
              <a:gd name="T5" fmla="*/ 2147483647 h 326"/>
              <a:gd name="T6" fmla="*/ 2147483647 w 440"/>
              <a:gd name="T7" fmla="*/ 0 h 326"/>
              <a:gd name="T8" fmla="*/ 2147483647 w 440"/>
              <a:gd name="T9" fmla="*/ 2147483647 h 326"/>
              <a:gd name="T10" fmla="*/ 2147483647 w 440"/>
              <a:gd name="T11" fmla="*/ 2147483647 h 326"/>
              <a:gd name="T12" fmla="*/ 2147483647 w 440"/>
              <a:gd name="T13" fmla="*/ 2147483647 h 326"/>
              <a:gd name="T14" fmla="*/ 2147483647 w 440"/>
              <a:gd name="T15" fmla="*/ 2147483647 h 326"/>
              <a:gd name="T16" fmla="*/ 2147483647 w 440"/>
              <a:gd name="T17" fmla="*/ 2147483647 h 326"/>
              <a:gd name="T18" fmla="*/ 2147483647 w 440"/>
              <a:gd name="T19" fmla="*/ 2147483647 h 326"/>
              <a:gd name="T20" fmla="*/ 2147483647 w 440"/>
              <a:gd name="T21" fmla="*/ 2147483647 h 326"/>
              <a:gd name="T22" fmla="*/ 2147483647 w 440"/>
              <a:gd name="T23" fmla="*/ 2147483647 h 326"/>
              <a:gd name="T24" fmla="*/ 2147483647 w 440"/>
              <a:gd name="T25" fmla="*/ 2147483647 h 326"/>
              <a:gd name="T26" fmla="*/ 2147483647 w 440"/>
              <a:gd name="T27" fmla="*/ 2147483647 h 326"/>
              <a:gd name="T28" fmla="*/ 2147483647 w 440"/>
              <a:gd name="T29" fmla="*/ 2147483647 h 326"/>
              <a:gd name="T30" fmla="*/ 2147483647 w 440"/>
              <a:gd name="T31" fmla="*/ 2147483647 h 326"/>
              <a:gd name="T32" fmla="*/ 2147483647 w 440"/>
              <a:gd name="T33" fmla="*/ 2147483647 h 326"/>
              <a:gd name="T34" fmla="*/ 2147483647 w 440"/>
              <a:gd name="T35" fmla="*/ 2147483647 h 326"/>
              <a:gd name="T36" fmla="*/ 2147483647 w 440"/>
              <a:gd name="T37" fmla="*/ 2147483647 h 326"/>
              <a:gd name="T38" fmla="*/ 2147483647 w 440"/>
              <a:gd name="T39" fmla="*/ 2147483647 h 326"/>
              <a:gd name="T40" fmla="*/ 2147483647 w 440"/>
              <a:gd name="T41" fmla="*/ 2147483647 h 326"/>
              <a:gd name="T42" fmla="*/ 2147483647 w 440"/>
              <a:gd name="T43" fmla="*/ 2147483647 h 326"/>
              <a:gd name="T44" fmla="*/ 2147483647 w 440"/>
              <a:gd name="T45" fmla="*/ 2147483647 h 326"/>
              <a:gd name="T46" fmla="*/ 2147483647 w 440"/>
              <a:gd name="T47" fmla="*/ 2147483647 h 326"/>
              <a:gd name="T48" fmla="*/ 2147483647 w 440"/>
              <a:gd name="T49" fmla="*/ 2147483647 h 326"/>
              <a:gd name="T50" fmla="*/ 2147483647 w 440"/>
              <a:gd name="T51" fmla="*/ 2147483647 h 326"/>
              <a:gd name="T52" fmla="*/ 2147483647 w 440"/>
              <a:gd name="T53" fmla="*/ 2147483647 h 326"/>
              <a:gd name="T54" fmla="*/ 2147483647 w 440"/>
              <a:gd name="T55" fmla="*/ 2147483647 h 326"/>
              <a:gd name="T56" fmla="*/ 2147483647 w 440"/>
              <a:gd name="T57" fmla="*/ 2147483647 h 326"/>
              <a:gd name="T58" fmla="*/ 2147483647 w 440"/>
              <a:gd name="T59" fmla="*/ 2147483647 h 326"/>
              <a:gd name="T60" fmla="*/ 2147483647 w 440"/>
              <a:gd name="T61" fmla="*/ 2147483647 h 326"/>
              <a:gd name="T62" fmla="*/ 2147483647 w 440"/>
              <a:gd name="T63" fmla="*/ 2147483647 h 326"/>
              <a:gd name="T64" fmla="*/ 2147483647 w 440"/>
              <a:gd name="T65" fmla="*/ 2147483647 h 326"/>
              <a:gd name="T66" fmla="*/ 2147483647 w 440"/>
              <a:gd name="T67" fmla="*/ 2147483647 h 326"/>
              <a:gd name="T68" fmla="*/ 2147483647 w 440"/>
              <a:gd name="T69" fmla="*/ 2147483647 h 326"/>
              <a:gd name="T70" fmla="*/ 2147483647 w 440"/>
              <a:gd name="T71" fmla="*/ 2147483647 h 326"/>
              <a:gd name="T72" fmla="*/ 2147483647 w 440"/>
              <a:gd name="T73" fmla="*/ 2147483647 h 326"/>
              <a:gd name="T74" fmla="*/ 2147483647 w 440"/>
              <a:gd name="T75" fmla="*/ 2147483647 h 326"/>
              <a:gd name="T76" fmla="*/ 2147483647 w 440"/>
              <a:gd name="T77" fmla="*/ 2147483647 h 326"/>
              <a:gd name="T78" fmla="*/ 2147483647 w 440"/>
              <a:gd name="T79" fmla="*/ 2147483647 h 326"/>
              <a:gd name="T80" fmla="*/ 2147483647 w 440"/>
              <a:gd name="T81" fmla="*/ 2147483647 h 326"/>
              <a:gd name="T82" fmla="*/ 2147483647 w 440"/>
              <a:gd name="T83" fmla="*/ 2147483647 h 326"/>
              <a:gd name="T84" fmla="*/ 2147483647 w 440"/>
              <a:gd name="T85" fmla="*/ 2147483647 h 326"/>
              <a:gd name="T86" fmla="*/ 2147483647 w 440"/>
              <a:gd name="T87" fmla="*/ 2147483647 h 326"/>
              <a:gd name="T88" fmla="*/ 2147483647 w 440"/>
              <a:gd name="T89" fmla="*/ 2147483647 h 326"/>
              <a:gd name="T90" fmla="*/ 2147483647 w 440"/>
              <a:gd name="T91" fmla="*/ 2147483647 h 326"/>
              <a:gd name="T92" fmla="*/ 2147483647 w 440"/>
              <a:gd name="T93" fmla="*/ 2147483647 h 326"/>
              <a:gd name="T94" fmla="*/ 2147483647 w 440"/>
              <a:gd name="T95" fmla="*/ 2147483647 h 326"/>
              <a:gd name="T96" fmla="*/ 0 w 440"/>
              <a:gd name="T97" fmla="*/ 2147483647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0" h="326">
                <a:moveTo>
                  <a:pt x="0" y="66"/>
                </a:moveTo>
                <a:lnTo>
                  <a:pt x="10" y="42"/>
                </a:lnTo>
                <a:lnTo>
                  <a:pt x="10" y="24"/>
                </a:lnTo>
                <a:lnTo>
                  <a:pt x="26" y="0"/>
                </a:lnTo>
                <a:lnTo>
                  <a:pt x="105" y="15"/>
                </a:lnTo>
                <a:lnTo>
                  <a:pt x="242" y="44"/>
                </a:lnTo>
                <a:lnTo>
                  <a:pt x="296" y="69"/>
                </a:lnTo>
                <a:lnTo>
                  <a:pt x="367" y="91"/>
                </a:lnTo>
                <a:lnTo>
                  <a:pt x="403" y="133"/>
                </a:lnTo>
                <a:lnTo>
                  <a:pt x="439" y="155"/>
                </a:lnTo>
                <a:lnTo>
                  <a:pt x="425" y="170"/>
                </a:lnTo>
                <a:lnTo>
                  <a:pt x="425" y="190"/>
                </a:lnTo>
                <a:lnTo>
                  <a:pt x="411" y="195"/>
                </a:lnTo>
                <a:lnTo>
                  <a:pt x="399" y="212"/>
                </a:lnTo>
                <a:lnTo>
                  <a:pt x="411" y="230"/>
                </a:lnTo>
                <a:lnTo>
                  <a:pt x="409" y="243"/>
                </a:lnTo>
                <a:lnTo>
                  <a:pt x="395" y="261"/>
                </a:lnTo>
                <a:lnTo>
                  <a:pt x="397" y="279"/>
                </a:lnTo>
                <a:lnTo>
                  <a:pt x="421" y="296"/>
                </a:lnTo>
                <a:lnTo>
                  <a:pt x="423" y="314"/>
                </a:lnTo>
                <a:lnTo>
                  <a:pt x="417" y="323"/>
                </a:lnTo>
                <a:lnTo>
                  <a:pt x="393" y="325"/>
                </a:lnTo>
                <a:lnTo>
                  <a:pt x="375" y="316"/>
                </a:lnTo>
                <a:lnTo>
                  <a:pt x="356" y="294"/>
                </a:lnTo>
                <a:lnTo>
                  <a:pt x="348" y="294"/>
                </a:lnTo>
                <a:lnTo>
                  <a:pt x="338" y="285"/>
                </a:lnTo>
                <a:lnTo>
                  <a:pt x="328" y="259"/>
                </a:lnTo>
                <a:lnTo>
                  <a:pt x="316" y="250"/>
                </a:lnTo>
                <a:lnTo>
                  <a:pt x="290" y="237"/>
                </a:lnTo>
                <a:lnTo>
                  <a:pt x="268" y="228"/>
                </a:lnTo>
                <a:lnTo>
                  <a:pt x="236" y="203"/>
                </a:lnTo>
                <a:lnTo>
                  <a:pt x="222" y="186"/>
                </a:lnTo>
                <a:lnTo>
                  <a:pt x="224" y="172"/>
                </a:lnTo>
                <a:lnTo>
                  <a:pt x="238" y="161"/>
                </a:lnTo>
                <a:lnTo>
                  <a:pt x="226" y="146"/>
                </a:lnTo>
                <a:lnTo>
                  <a:pt x="215" y="155"/>
                </a:lnTo>
                <a:lnTo>
                  <a:pt x="195" y="133"/>
                </a:lnTo>
                <a:lnTo>
                  <a:pt x="191" y="144"/>
                </a:lnTo>
                <a:lnTo>
                  <a:pt x="173" y="144"/>
                </a:lnTo>
                <a:lnTo>
                  <a:pt x="169" y="135"/>
                </a:lnTo>
                <a:lnTo>
                  <a:pt x="169" y="119"/>
                </a:lnTo>
                <a:lnTo>
                  <a:pt x="161" y="111"/>
                </a:lnTo>
                <a:lnTo>
                  <a:pt x="149" y="113"/>
                </a:lnTo>
                <a:lnTo>
                  <a:pt x="133" y="88"/>
                </a:lnTo>
                <a:lnTo>
                  <a:pt x="121" y="86"/>
                </a:lnTo>
                <a:lnTo>
                  <a:pt x="103" y="75"/>
                </a:lnTo>
                <a:lnTo>
                  <a:pt x="66" y="77"/>
                </a:lnTo>
                <a:lnTo>
                  <a:pt x="28" y="75"/>
                </a:lnTo>
                <a:lnTo>
                  <a:pt x="0" y="66"/>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 name="Freeform 38"/>
          <p:cNvSpPr>
            <a:spLocks/>
          </p:cNvSpPr>
          <p:nvPr/>
        </p:nvSpPr>
        <p:spPr bwMode="auto">
          <a:xfrm>
            <a:off x="2389510" y="1804607"/>
            <a:ext cx="347662" cy="198438"/>
          </a:xfrm>
          <a:custGeom>
            <a:avLst/>
            <a:gdLst>
              <a:gd name="T0" fmla="*/ 2147483647 w 284"/>
              <a:gd name="T1" fmla="*/ 0 h 170"/>
              <a:gd name="T2" fmla="*/ 0 w 284"/>
              <a:gd name="T3" fmla="*/ 2147483647 h 170"/>
              <a:gd name="T4" fmla="*/ 0 w 284"/>
              <a:gd name="T5" fmla="*/ 2147483647 h 170"/>
              <a:gd name="T6" fmla="*/ 2147483647 w 284"/>
              <a:gd name="T7" fmla="*/ 2147483647 h 170"/>
              <a:gd name="T8" fmla="*/ 2147483647 w 284"/>
              <a:gd name="T9" fmla="*/ 2147483647 h 170"/>
              <a:gd name="T10" fmla="*/ 2147483647 w 284"/>
              <a:gd name="T11" fmla="*/ 2147483647 h 170"/>
              <a:gd name="T12" fmla="*/ 2147483647 w 284"/>
              <a:gd name="T13" fmla="*/ 2147483647 h 170"/>
              <a:gd name="T14" fmla="*/ 2147483647 w 284"/>
              <a:gd name="T15" fmla="*/ 2147483647 h 170"/>
              <a:gd name="T16" fmla="*/ 2147483647 w 284"/>
              <a:gd name="T17" fmla="*/ 2147483647 h 170"/>
              <a:gd name="T18" fmla="*/ 2147483647 w 284"/>
              <a:gd name="T19" fmla="*/ 2147483647 h 170"/>
              <a:gd name="T20" fmla="*/ 2147483647 w 284"/>
              <a:gd name="T21" fmla="*/ 2147483647 h 170"/>
              <a:gd name="T22" fmla="*/ 2147483647 w 284"/>
              <a:gd name="T23" fmla="*/ 2147483647 h 170"/>
              <a:gd name="T24" fmla="*/ 2147483647 w 284"/>
              <a:gd name="T25" fmla="*/ 2147483647 h 170"/>
              <a:gd name="T26" fmla="*/ 2147483647 w 284"/>
              <a:gd name="T27" fmla="*/ 2147483647 h 170"/>
              <a:gd name="T28" fmla="*/ 2147483647 w 284"/>
              <a:gd name="T29" fmla="*/ 2147483647 h 170"/>
              <a:gd name="T30" fmla="*/ 2147483647 w 284"/>
              <a:gd name="T31" fmla="*/ 2147483647 h 170"/>
              <a:gd name="T32" fmla="*/ 2147483647 w 284"/>
              <a:gd name="T33" fmla="*/ 2147483647 h 170"/>
              <a:gd name="T34" fmla="*/ 2147483647 w 284"/>
              <a:gd name="T35" fmla="*/ 2147483647 h 170"/>
              <a:gd name="T36" fmla="*/ 2147483647 w 284"/>
              <a:gd name="T37" fmla="*/ 2147483647 h 170"/>
              <a:gd name="T38" fmla="*/ 2147483647 w 284"/>
              <a:gd name="T39" fmla="*/ 2147483647 h 170"/>
              <a:gd name="T40" fmla="*/ 2147483647 w 284"/>
              <a:gd name="T41" fmla="*/ 2147483647 h 170"/>
              <a:gd name="T42" fmla="*/ 2147483647 w 284"/>
              <a:gd name="T43" fmla="*/ 2147483647 h 170"/>
              <a:gd name="T44" fmla="*/ 2147483647 w 284"/>
              <a:gd name="T45" fmla="*/ 2147483647 h 170"/>
              <a:gd name="T46" fmla="*/ 2147483647 w 284"/>
              <a:gd name="T47" fmla="*/ 2147483647 h 170"/>
              <a:gd name="T48" fmla="*/ 2147483647 w 284"/>
              <a:gd name="T49" fmla="*/ 2147483647 h 170"/>
              <a:gd name="T50" fmla="*/ 2147483647 w 284"/>
              <a:gd name="T51" fmla="*/ 2147483647 h 170"/>
              <a:gd name="T52" fmla="*/ 2147483647 w 284"/>
              <a:gd name="T53" fmla="*/ 2147483647 h 170"/>
              <a:gd name="T54" fmla="*/ 2147483647 w 284"/>
              <a:gd name="T55" fmla="*/ 2147483647 h 170"/>
              <a:gd name="T56" fmla="*/ 2147483647 w 284"/>
              <a:gd name="T57" fmla="*/ 2147483647 h 170"/>
              <a:gd name="T58" fmla="*/ 2147483647 w 284"/>
              <a:gd name="T59" fmla="*/ 2147483647 h 170"/>
              <a:gd name="T60" fmla="*/ 2147483647 w 284"/>
              <a:gd name="T61" fmla="*/ 2147483647 h 170"/>
              <a:gd name="T62" fmla="*/ 2147483647 w 284"/>
              <a:gd name="T63" fmla="*/ 2147483647 h 170"/>
              <a:gd name="T64" fmla="*/ 2147483647 w 284"/>
              <a:gd name="T65" fmla="*/ 2147483647 h 170"/>
              <a:gd name="T66" fmla="*/ 2147483647 w 284"/>
              <a:gd name="T67" fmla="*/ 2147483647 h 170"/>
              <a:gd name="T68" fmla="*/ 2147483647 w 284"/>
              <a:gd name="T69" fmla="*/ 2147483647 h 170"/>
              <a:gd name="T70" fmla="*/ 2147483647 w 284"/>
              <a:gd name="T71" fmla="*/ 2147483647 h 170"/>
              <a:gd name="T72" fmla="*/ 2147483647 w 284"/>
              <a:gd name="T73" fmla="*/ 2147483647 h 170"/>
              <a:gd name="T74" fmla="*/ 2147483647 w 284"/>
              <a:gd name="T75" fmla="*/ 2147483647 h 170"/>
              <a:gd name="T76" fmla="*/ 2147483647 w 284"/>
              <a:gd name="T77" fmla="*/ 2147483647 h 170"/>
              <a:gd name="T78" fmla="*/ 2147483647 w 284"/>
              <a:gd name="T79" fmla="*/ 2147483647 h 170"/>
              <a:gd name="T80" fmla="*/ 2147483647 w 284"/>
              <a:gd name="T81" fmla="*/ 2147483647 h 170"/>
              <a:gd name="T82" fmla="*/ 2147483647 w 284"/>
              <a:gd name="T83" fmla="*/ 2147483647 h 170"/>
              <a:gd name="T84" fmla="*/ 2147483647 w 284"/>
              <a:gd name="T85" fmla="*/ 2147483647 h 170"/>
              <a:gd name="T86" fmla="*/ 2147483647 w 284"/>
              <a:gd name="T87" fmla="*/ 2147483647 h 170"/>
              <a:gd name="T88" fmla="*/ 2147483647 w 284"/>
              <a:gd name="T89" fmla="*/ 2147483647 h 170"/>
              <a:gd name="T90" fmla="*/ 2147483647 w 284"/>
              <a:gd name="T91" fmla="*/ 2147483647 h 170"/>
              <a:gd name="T92" fmla="*/ 2147483647 w 284"/>
              <a:gd name="T93" fmla="*/ 2147483647 h 170"/>
              <a:gd name="T94" fmla="*/ 2147483647 w 284"/>
              <a:gd name="T95" fmla="*/ 2147483647 h 170"/>
              <a:gd name="T96" fmla="*/ 2147483647 w 284"/>
              <a:gd name="T97" fmla="*/ 2147483647 h 170"/>
              <a:gd name="T98" fmla="*/ 2147483647 w 284"/>
              <a:gd name="T99" fmla="*/ 2147483647 h 170"/>
              <a:gd name="T100" fmla="*/ 2147483647 w 284"/>
              <a:gd name="T101" fmla="*/ 2147483647 h 170"/>
              <a:gd name="T102" fmla="*/ 2147483647 w 284"/>
              <a:gd name="T103" fmla="*/ 2147483647 h 170"/>
              <a:gd name="T104" fmla="*/ 2147483647 w 284"/>
              <a:gd name="T105" fmla="*/ 2147483647 h 170"/>
              <a:gd name="T106" fmla="*/ 2147483647 w 284"/>
              <a:gd name="T107" fmla="*/ 2147483647 h 170"/>
              <a:gd name="T108" fmla="*/ 2147483647 w 284"/>
              <a:gd name="T109" fmla="*/ 2147483647 h 170"/>
              <a:gd name="T110" fmla="*/ 2147483647 w 284"/>
              <a:gd name="T111" fmla="*/ 2147483647 h 170"/>
              <a:gd name="T112" fmla="*/ 2147483647 w 284"/>
              <a:gd name="T113" fmla="*/ 2147483647 h 170"/>
              <a:gd name="T114" fmla="*/ 2147483647 w 284"/>
              <a:gd name="T115" fmla="*/ 2147483647 h 170"/>
              <a:gd name="T116" fmla="*/ 2147483647 w 284"/>
              <a:gd name="T117" fmla="*/ 2147483647 h 170"/>
              <a:gd name="T118" fmla="*/ 2147483647 w 284"/>
              <a:gd name="T119" fmla="*/ 0 h 170"/>
              <a:gd name="T120" fmla="*/ 2147483647 w 284"/>
              <a:gd name="T121" fmla="*/ 2147483647 h 170"/>
              <a:gd name="T122" fmla="*/ 2147483647 w 284"/>
              <a:gd name="T123" fmla="*/ 0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170">
                <a:moveTo>
                  <a:pt x="10" y="0"/>
                </a:moveTo>
                <a:lnTo>
                  <a:pt x="0" y="13"/>
                </a:lnTo>
                <a:lnTo>
                  <a:pt x="0" y="29"/>
                </a:lnTo>
                <a:lnTo>
                  <a:pt x="20" y="47"/>
                </a:lnTo>
                <a:lnTo>
                  <a:pt x="31" y="42"/>
                </a:lnTo>
                <a:lnTo>
                  <a:pt x="35" y="49"/>
                </a:lnTo>
                <a:lnTo>
                  <a:pt x="51" y="51"/>
                </a:lnTo>
                <a:lnTo>
                  <a:pt x="59" y="40"/>
                </a:lnTo>
                <a:lnTo>
                  <a:pt x="86" y="42"/>
                </a:lnTo>
                <a:lnTo>
                  <a:pt x="90" y="53"/>
                </a:lnTo>
                <a:lnTo>
                  <a:pt x="100" y="58"/>
                </a:lnTo>
                <a:lnTo>
                  <a:pt x="124" y="56"/>
                </a:lnTo>
                <a:lnTo>
                  <a:pt x="132" y="62"/>
                </a:lnTo>
                <a:lnTo>
                  <a:pt x="143" y="69"/>
                </a:lnTo>
                <a:lnTo>
                  <a:pt x="153" y="82"/>
                </a:lnTo>
                <a:lnTo>
                  <a:pt x="153" y="100"/>
                </a:lnTo>
                <a:lnTo>
                  <a:pt x="145" y="105"/>
                </a:lnTo>
                <a:lnTo>
                  <a:pt x="149" y="111"/>
                </a:lnTo>
                <a:lnTo>
                  <a:pt x="138" y="122"/>
                </a:lnTo>
                <a:lnTo>
                  <a:pt x="138" y="138"/>
                </a:lnTo>
                <a:lnTo>
                  <a:pt x="155" y="140"/>
                </a:lnTo>
                <a:lnTo>
                  <a:pt x="165" y="136"/>
                </a:lnTo>
                <a:lnTo>
                  <a:pt x="169" y="129"/>
                </a:lnTo>
                <a:lnTo>
                  <a:pt x="175" y="136"/>
                </a:lnTo>
                <a:lnTo>
                  <a:pt x="185" y="131"/>
                </a:lnTo>
                <a:lnTo>
                  <a:pt x="206" y="140"/>
                </a:lnTo>
                <a:lnTo>
                  <a:pt x="220" y="156"/>
                </a:lnTo>
                <a:lnTo>
                  <a:pt x="224" y="156"/>
                </a:lnTo>
                <a:lnTo>
                  <a:pt x="226" y="165"/>
                </a:lnTo>
                <a:lnTo>
                  <a:pt x="240" y="169"/>
                </a:lnTo>
                <a:lnTo>
                  <a:pt x="255" y="169"/>
                </a:lnTo>
                <a:lnTo>
                  <a:pt x="246" y="160"/>
                </a:lnTo>
                <a:lnTo>
                  <a:pt x="250" y="151"/>
                </a:lnTo>
                <a:lnTo>
                  <a:pt x="261" y="160"/>
                </a:lnTo>
                <a:lnTo>
                  <a:pt x="275" y="162"/>
                </a:lnTo>
                <a:lnTo>
                  <a:pt x="277" y="149"/>
                </a:lnTo>
                <a:lnTo>
                  <a:pt x="263" y="138"/>
                </a:lnTo>
                <a:lnTo>
                  <a:pt x="254" y="138"/>
                </a:lnTo>
                <a:lnTo>
                  <a:pt x="240" y="127"/>
                </a:lnTo>
                <a:lnTo>
                  <a:pt x="254" y="127"/>
                </a:lnTo>
                <a:lnTo>
                  <a:pt x="263" y="133"/>
                </a:lnTo>
                <a:lnTo>
                  <a:pt x="283" y="133"/>
                </a:lnTo>
                <a:lnTo>
                  <a:pt x="279" y="120"/>
                </a:lnTo>
                <a:lnTo>
                  <a:pt x="261" y="107"/>
                </a:lnTo>
                <a:lnTo>
                  <a:pt x="250" y="105"/>
                </a:lnTo>
                <a:lnTo>
                  <a:pt x="232" y="89"/>
                </a:lnTo>
                <a:lnTo>
                  <a:pt x="210" y="85"/>
                </a:lnTo>
                <a:lnTo>
                  <a:pt x="193" y="78"/>
                </a:lnTo>
                <a:lnTo>
                  <a:pt x="179" y="58"/>
                </a:lnTo>
                <a:lnTo>
                  <a:pt x="169" y="31"/>
                </a:lnTo>
                <a:lnTo>
                  <a:pt x="155" y="31"/>
                </a:lnTo>
                <a:lnTo>
                  <a:pt x="151" y="24"/>
                </a:lnTo>
                <a:lnTo>
                  <a:pt x="143" y="27"/>
                </a:lnTo>
                <a:lnTo>
                  <a:pt x="130" y="16"/>
                </a:lnTo>
                <a:lnTo>
                  <a:pt x="106" y="11"/>
                </a:lnTo>
                <a:lnTo>
                  <a:pt x="96" y="18"/>
                </a:lnTo>
                <a:lnTo>
                  <a:pt x="75" y="11"/>
                </a:lnTo>
                <a:lnTo>
                  <a:pt x="61" y="11"/>
                </a:lnTo>
                <a:lnTo>
                  <a:pt x="55" y="2"/>
                </a:lnTo>
                <a:lnTo>
                  <a:pt x="47" y="0"/>
                </a:lnTo>
                <a:lnTo>
                  <a:pt x="35" y="2"/>
                </a:lnTo>
                <a:lnTo>
                  <a:pt x="10" y="0"/>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0" name="Freeform 39"/>
          <p:cNvSpPr>
            <a:spLocks/>
          </p:cNvSpPr>
          <p:nvPr/>
        </p:nvSpPr>
        <p:spPr bwMode="auto">
          <a:xfrm>
            <a:off x="2581597" y="2896807"/>
            <a:ext cx="247650" cy="85725"/>
          </a:xfrm>
          <a:custGeom>
            <a:avLst/>
            <a:gdLst>
              <a:gd name="T0" fmla="*/ 0 w 201"/>
              <a:gd name="T1" fmla="*/ 2147483647 h 75"/>
              <a:gd name="T2" fmla="*/ 2147483647 w 201"/>
              <a:gd name="T3" fmla="*/ 2147483647 h 75"/>
              <a:gd name="T4" fmla="*/ 2147483647 w 201"/>
              <a:gd name="T5" fmla="*/ 2147483647 h 75"/>
              <a:gd name="T6" fmla="*/ 2147483647 w 201"/>
              <a:gd name="T7" fmla="*/ 2147483647 h 75"/>
              <a:gd name="T8" fmla="*/ 2147483647 w 201"/>
              <a:gd name="T9" fmla="*/ 2147483647 h 75"/>
              <a:gd name="T10" fmla="*/ 2147483647 w 201"/>
              <a:gd name="T11" fmla="*/ 2147483647 h 75"/>
              <a:gd name="T12" fmla="*/ 2147483647 w 201"/>
              <a:gd name="T13" fmla="*/ 0 h 75"/>
              <a:gd name="T14" fmla="*/ 2147483647 w 201"/>
              <a:gd name="T15" fmla="*/ 2147483647 h 75"/>
              <a:gd name="T16" fmla="*/ 2147483647 w 201"/>
              <a:gd name="T17" fmla="*/ 2147483647 h 75"/>
              <a:gd name="T18" fmla="*/ 2147483647 w 201"/>
              <a:gd name="T19" fmla="*/ 2147483647 h 75"/>
              <a:gd name="T20" fmla="*/ 2147483647 w 201"/>
              <a:gd name="T21" fmla="*/ 2147483647 h 75"/>
              <a:gd name="T22" fmla="*/ 2147483647 w 201"/>
              <a:gd name="T23" fmla="*/ 2147483647 h 75"/>
              <a:gd name="T24" fmla="*/ 2147483647 w 201"/>
              <a:gd name="T25" fmla="*/ 2147483647 h 75"/>
              <a:gd name="T26" fmla="*/ 2147483647 w 201"/>
              <a:gd name="T27" fmla="*/ 2147483647 h 75"/>
              <a:gd name="T28" fmla="*/ 2147483647 w 201"/>
              <a:gd name="T29" fmla="*/ 2147483647 h 75"/>
              <a:gd name="T30" fmla="*/ 2147483647 w 201"/>
              <a:gd name="T31" fmla="*/ 2147483647 h 75"/>
              <a:gd name="T32" fmla="*/ 2147483647 w 201"/>
              <a:gd name="T33" fmla="*/ 2147483647 h 75"/>
              <a:gd name="T34" fmla="*/ 2147483647 w 201"/>
              <a:gd name="T35" fmla="*/ 2147483647 h 75"/>
              <a:gd name="T36" fmla="*/ 2147483647 w 201"/>
              <a:gd name="T37" fmla="*/ 2147483647 h 75"/>
              <a:gd name="T38" fmla="*/ 2147483647 w 201"/>
              <a:gd name="T39" fmla="*/ 2147483647 h 75"/>
              <a:gd name="T40" fmla="*/ 2147483647 w 201"/>
              <a:gd name="T41" fmla="*/ 2147483647 h 75"/>
              <a:gd name="T42" fmla="*/ 2147483647 w 201"/>
              <a:gd name="T43" fmla="*/ 2147483647 h 75"/>
              <a:gd name="T44" fmla="*/ 2147483647 w 201"/>
              <a:gd name="T45" fmla="*/ 2147483647 h 75"/>
              <a:gd name="T46" fmla="*/ 2147483647 w 201"/>
              <a:gd name="T47" fmla="*/ 2147483647 h 75"/>
              <a:gd name="T48" fmla="*/ 2147483647 w 201"/>
              <a:gd name="T49" fmla="*/ 2147483647 h 75"/>
              <a:gd name="T50" fmla="*/ 2147483647 w 201"/>
              <a:gd name="T51" fmla="*/ 2147483647 h 75"/>
              <a:gd name="T52" fmla="*/ 2147483647 w 201"/>
              <a:gd name="T53" fmla="*/ 2147483647 h 75"/>
              <a:gd name="T54" fmla="*/ 2147483647 w 201"/>
              <a:gd name="T55" fmla="*/ 2147483647 h 75"/>
              <a:gd name="T56" fmla="*/ 2147483647 w 201"/>
              <a:gd name="T57" fmla="*/ 2147483647 h 75"/>
              <a:gd name="T58" fmla="*/ 2147483647 w 201"/>
              <a:gd name="T59" fmla="*/ 2147483647 h 75"/>
              <a:gd name="T60" fmla="*/ 2147483647 w 201"/>
              <a:gd name="T61" fmla="*/ 2147483647 h 75"/>
              <a:gd name="T62" fmla="*/ 2147483647 w 201"/>
              <a:gd name="T63" fmla="*/ 2147483647 h 75"/>
              <a:gd name="T64" fmla="*/ 2147483647 w 201"/>
              <a:gd name="T65" fmla="*/ 2147483647 h 75"/>
              <a:gd name="T66" fmla="*/ 2147483647 w 201"/>
              <a:gd name="T67" fmla="*/ 2147483647 h 75"/>
              <a:gd name="T68" fmla="*/ 2147483647 w 201"/>
              <a:gd name="T69" fmla="*/ 2147483647 h 75"/>
              <a:gd name="T70" fmla="*/ 2147483647 w 201"/>
              <a:gd name="T71" fmla="*/ 2147483647 h 75"/>
              <a:gd name="T72" fmla="*/ 2147483647 w 201"/>
              <a:gd name="T73" fmla="*/ 2147483647 h 75"/>
              <a:gd name="T74" fmla="*/ 2147483647 w 201"/>
              <a:gd name="T75" fmla="*/ 2147483647 h 75"/>
              <a:gd name="T76" fmla="*/ 2147483647 w 201"/>
              <a:gd name="T77" fmla="*/ 2147483647 h 75"/>
              <a:gd name="T78" fmla="*/ 2147483647 w 201"/>
              <a:gd name="T79" fmla="*/ 2147483647 h 75"/>
              <a:gd name="T80" fmla="*/ 0 w 201"/>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1" h="75">
                <a:moveTo>
                  <a:pt x="0" y="37"/>
                </a:moveTo>
                <a:lnTo>
                  <a:pt x="18" y="15"/>
                </a:lnTo>
                <a:lnTo>
                  <a:pt x="26" y="15"/>
                </a:lnTo>
                <a:lnTo>
                  <a:pt x="40" y="4"/>
                </a:lnTo>
                <a:lnTo>
                  <a:pt x="55" y="4"/>
                </a:lnTo>
                <a:lnTo>
                  <a:pt x="59" y="2"/>
                </a:lnTo>
                <a:lnTo>
                  <a:pt x="65" y="0"/>
                </a:lnTo>
                <a:lnTo>
                  <a:pt x="85" y="13"/>
                </a:lnTo>
                <a:lnTo>
                  <a:pt x="91" y="22"/>
                </a:lnTo>
                <a:lnTo>
                  <a:pt x="95" y="17"/>
                </a:lnTo>
                <a:lnTo>
                  <a:pt x="111" y="26"/>
                </a:lnTo>
                <a:lnTo>
                  <a:pt x="121" y="26"/>
                </a:lnTo>
                <a:lnTo>
                  <a:pt x="129" y="33"/>
                </a:lnTo>
                <a:lnTo>
                  <a:pt x="143" y="37"/>
                </a:lnTo>
                <a:lnTo>
                  <a:pt x="143" y="48"/>
                </a:lnTo>
                <a:lnTo>
                  <a:pt x="168" y="48"/>
                </a:lnTo>
                <a:lnTo>
                  <a:pt x="174" y="59"/>
                </a:lnTo>
                <a:lnTo>
                  <a:pt x="190" y="59"/>
                </a:lnTo>
                <a:lnTo>
                  <a:pt x="200" y="72"/>
                </a:lnTo>
                <a:lnTo>
                  <a:pt x="194" y="74"/>
                </a:lnTo>
                <a:lnTo>
                  <a:pt x="190" y="70"/>
                </a:lnTo>
                <a:lnTo>
                  <a:pt x="188" y="67"/>
                </a:lnTo>
                <a:lnTo>
                  <a:pt x="174" y="70"/>
                </a:lnTo>
                <a:lnTo>
                  <a:pt x="170" y="72"/>
                </a:lnTo>
                <a:lnTo>
                  <a:pt x="158" y="74"/>
                </a:lnTo>
                <a:lnTo>
                  <a:pt x="141" y="74"/>
                </a:lnTo>
                <a:lnTo>
                  <a:pt x="129" y="74"/>
                </a:lnTo>
                <a:lnTo>
                  <a:pt x="129" y="67"/>
                </a:lnTo>
                <a:lnTo>
                  <a:pt x="111" y="50"/>
                </a:lnTo>
                <a:lnTo>
                  <a:pt x="111" y="39"/>
                </a:lnTo>
                <a:lnTo>
                  <a:pt x="91" y="39"/>
                </a:lnTo>
                <a:lnTo>
                  <a:pt x="83" y="33"/>
                </a:lnTo>
                <a:lnTo>
                  <a:pt x="77" y="39"/>
                </a:lnTo>
                <a:lnTo>
                  <a:pt x="71" y="30"/>
                </a:lnTo>
                <a:lnTo>
                  <a:pt x="65" y="30"/>
                </a:lnTo>
                <a:lnTo>
                  <a:pt x="65" y="20"/>
                </a:lnTo>
                <a:lnTo>
                  <a:pt x="59" y="15"/>
                </a:lnTo>
                <a:lnTo>
                  <a:pt x="42" y="17"/>
                </a:lnTo>
                <a:lnTo>
                  <a:pt x="30" y="30"/>
                </a:lnTo>
                <a:lnTo>
                  <a:pt x="16" y="33"/>
                </a:lnTo>
                <a:lnTo>
                  <a:pt x="0" y="3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1" name="Freeform 40"/>
          <p:cNvSpPr>
            <a:spLocks/>
          </p:cNvSpPr>
          <p:nvPr/>
        </p:nvSpPr>
        <p:spPr bwMode="auto">
          <a:xfrm>
            <a:off x="2802260" y="2960307"/>
            <a:ext cx="155575" cy="76200"/>
          </a:xfrm>
          <a:custGeom>
            <a:avLst/>
            <a:gdLst>
              <a:gd name="T0" fmla="*/ 0 w 126"/>
              <a:gd name="T1" fmla="*/ 2147483647 h 63"/>
              <a:gd name="T2" fmla="*/ 2147483647 w 126"/>
              <a:gd name="T3" fmla="*/ 2147483647 h 63"/>
              <a:gd name="T4" fmla="*/ 2147483647 w 126"/>
              <a:gd name="T5" fmla="*/ 2147483647 h 63"/>
              <a:gd name="T6" fmla="*/ 2147483647 w 126"/>
              <a:gd name="T7" fmla="*/ 2147483647 h 63"/>
              <a:gd name="T8" fmla="*/ 2147483647 w 126"/>
              <a:gd name="T9" fmla="*/ 2147483647 h 63"/>
              <a:gd name="T10" fmla="*/ 2147483647 w 126"/>
              <a:gd name="T11" fmla="*/ 2147483647 h 63"/>
              <a:gd name="T12" fmla="*/ 2147483647 w 126"/>
              <a:gd name="T13" fmla="*/ 2147483647 h 63"/>
              <a:gd name="T14" fmla="*/ 2147483647 w 126"/>
              <a:gd name="T15" fmla="*/ 2147483647 h 63"/>
              <a:gd name="T16" fmla="*/ 2147483647 w 126"/>
              <a:gd name="T17" fmla="*/ 2147483647 h 63"/>
              <a:gd name="T18" fmla="*/ 2147483647 w 126"/>
              <a:gd name="T19" fmla="*/ 2147483647 h 63"/>
              <a:gd name="T20" fmla="*/ 2147483647 w 126"/>
              <a:gd name="T21" fmla="*/ 2147483647 h 63"/>
              <a:gd name="T22" fmla="*/ 2147483647 w 126"/>
              <a:gd name="T23" fmla="*/ 2147483647 h 63"/>
              <a:gd name="T24" fmla="*/ 2147483647 w 126"/>
              <a:gd name="T25" fmla="*/ 2147483647 h 63"/>
              <a:gd name="T26" fmla="*/ 2147483647 w 126"/>
              <a:gd name="T27" fmla="*/ 2147483647 h 63"/>
              <a:gd name="T28" fmla="*/ 2147483647 w 126"/>
              <a:gd name="T29" fmla="*/ 2147483647 h 63"/>
              <a:gd name="T30" fmla="*/ 2147483647 w 126"/>
              <a:gd name="T31" fmla="*/ 2147483647 h 63"/>
              <a:gd name="T32" fmla="*/ 2147483647 w 126"/>
              <a:gd name="T33" fmla="*/ 2147483647 h 63"/>
              <a:gd name="T34" fmla="*/ 2147483647 w 126"/>
              <a:gd name="T35" fmla="*/ 2147483647 h 63"/>
              <a:gd name="T36" fmla="*/ 2147483647 w 126"/>
              <a:gd name="T37" fmla="*/ 2147483647 h 63"/>
              <a:gd name="T38" fmla="*/ 2147483647 w 126"/>
              <a:gd name="T39" fmla="*/ 2147483647 h 63"/>
              <a:gd name="T40" fmla="*/ 2147483647 w 126"/>
              <a:gd name="T41" fmla="*/ 0 h 63"/>
              <a:gd name="T42" fmla="*/ 2147483647 w 126"/>
              <a:gd name="T43" fmla="*/ 2147483647 h 63"/>
              <a:gd name="T44" fmla="*/ 2147483647 w 126"/>
              <a:gd name="T45" fmla="*/ 2147483647 h 63"/>
              <a:gd name="T46" fmla="*/ 2147483647 w 126"/>
              <a:gd name="T47" fmla="*/ 2147483647 h 63"/>
              <a:gd name="T48" fmla="*/ 2147483647 w 126"/>
              <a:gd name="T49" fmla="*/ 2147483647 h 63"/>
              <a:gd name="T50" fmla="*/ 2147483647 w 126"/>
              <a:gd name="T51" fmla="*/ 2147483647 h 63"/>
              <a:gd name="T52" fmla="*/ 0 w 126"/>
              <a:gd name="T53" fmla="*/ 21474836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 h="63">
                <a:moveTo>
                  <a:pt x="0" y="47"/>
                </a:moveTo>
                <a:lnTo>
                  <a:pt x="12" y="49"/>
                </a:lnTo>
                <a:lnTo>
                  <a:pt x="39" y="47"/>
                </a:lnTo>
                <a:lnTo>
                  <a:pt x="51" y="60"/>
                </a:lnTo>
                <a:lnTo>
                  <a:pt x="66" y="62"/>
                </a:lnTo>
                <a:lnTo>
                  <a:pt x="74" y="47"/>
                </a:lnTo>
                <a:lnTo>
                  <a:pt x="70" y="43"/>
                </a:lnTo>
                <a:lnTo>
                  <a:pt x="78" y="36"/>
                </a:lnTo>
                <a:lnTo>
                  <a:pt x="94" y="47"/>
                </a:lnTo>
                <a:lnTo>
                  <a:pt x="105" y="47"/>
                </a:lnTo>
                <a:lnTo>
                  <a:pt x="105" y="41"/>
                </a:lnTo>
                <a:lnTo>
                  <a:pt x="113" y="41"/>
                </a:lnTo>
                <a:lnTo>
                  <a:pt x="125" y="30"/>
                </a:lnTo>
                <a:lnTo>
                  <a:pt x="117" y="28"/>
                </a:lnTo>
                <a:lnTo>
                  <a:pt x="117" y="17"/>
                </a:lnTo>
                <a:lnTo>
                  <a:pt x="117" y="9"/>
                </a:lnTo>
                <a:lnTo>
                  <a:pt x="100" y="6"/>
                </a:lnTo>
                <a:lnTo>
                  <a:pt x="86" y="9"/>
                </a:lnTo>
                <a:lnTo>
                  <a:pt x="74" y="9"/>
                </a:lnTo>
                <a:lnTo>
                  <a:pt x="57" y="6"/>
                </a:lnTo>
                <a:lnTo>
                  <a:pt x="43" y="0"/>
                </a:lnTo>
                <a:lnTo>
                  <a:pt x="39" y="6"/>
                </a:lnTo>
                <a:lnTo>
                  <a:pt x="37" y="19"/>
                </a:lnTo>
                <a:lnTo>
                  <a:pt x="23" y="19"/>
                </a:lnTo>
                <a:lnTo>
                  <a:pt x="20" y="30"/>
                </a:lnTo>
                <a:lnTo>
                  <a:pt x="12" y="34"/>
                </a:lnTo>
                <a:lnTo>
                  <a:pt x="0" y="47"/>
                </a:lnTo>
              </a:path>
            </a:pathLst>
          </a:custGeom>
          <a:solidFill>
            <a:srgbClr val="525765">
              <a:alpha val="59999"/>
            </a:srgbClr>
          </a:solidFill>
          <a:ln>
            <a:noFill/>
          </a:ln>
          <a:effectLst/>
          <a:extLst>
            <a:ext uri="{91240B29-F687-4F45-9708-019B960494DF}">
              <a14:hiddenLine xmlns:a14="http://schemas.microsoft.com/office/drawing/2010/main" w="12700" cap="rnd" cmpd="sng">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42"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163" y="1314070"/>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Line 43"/>
          <p:cNvSpPr>
            <a:spLocks noChangeShapeType="1"/>
          </p:cNvSpPr>
          <p:nvPr/>
        </p:nvSpPr>
        <p:spPr bwMode="auto">
          <a:xfrm flipH="1">
            <a:off x="4607250" y="1437895"/>
            <a:ext cx="371475" cy="790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Text Box 44"/>
          <p:cNvSpPr txBox="1">
            <a:spLocks noChangeArrowheads="1"/>
          </p:cNvSpPr>
          <p:nvPr/>
        </p:nvSpPr>
        <p:spPr bwMode="auto">
          <a:xfrm>
            <a:off x="5002835" y="1058936"/>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12</a:t>
            </a:r>
            <a:endParaRPr lang="en-US" altLang="de-DE" sz="1400" dirty="0">
              <a:solidFill>
                <a:srgbClr val="0064AD"/>
              </a:solidFill>
              <a:latin typeface="+mn-lt"/>
              <a:ea typeface="ＭＳ Ｐゴシック" pitchFamily="34" charset="-128"/>
            </a:endParaRPr>
          </a:p>
        </p:txBody>
      </p:sp>
      <p:pic>
        <p:nvPicPr>
          <p:cNvPr id="145"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863" y="1533145"/>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Line 47"/>
          <p:cNvSpPr>
            <a:spLocks noChangeShapeType="1"/>
          </p:cNvSpPr>
          <p:nvPr/>
        </p:nvSpPr>
        <p:spPr bwMode="auto">
          <a:xfrm flipH="1">
            <a:off x="4588200" y="1647445"/>
            <a:ext cx="62865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 name="Text Box 48"/>
          <p:cNvSpPr txBox="1">
            <a:spLocks noChangeArrowheads="1"/>
          </p:cNvSpPr>
          <p:nvPr/>
        </p:nvSpPr>
        <p:spPr bwMode="auto">
          <a:xfrm>
            <a:off x="5315574" y="1401382"/>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13</a:t>
            </a:r>
            <a:endParaRPr lang="en-US" altLang="de-DE" sz="1400" dirty="0">
              <a:solidFill>
                <a:srgbClr val="0064AD"/>
              </a:solidFill>
              <a:latin typeface="+mn-lt"/>
              <a:ea typeface="ＭＳ Ｐゴシック" pitchFamily="34" charset="-128"/>
            </a:endParaRPr>
          </a:p>
        </p:txBody>
      </p:sp>
      <p:pic>
        <p:nvPicPr>
          <p:cNvPr id="213"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663" y="1518857"/>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Line 51"/>
          <p:cNvSpPr>
            <a:spLocks noChangeShapeType="1"/>
          </p:cNvSpPr>
          <p:nvPr/>
        </p:nvSpPr>
        <p:spPr bwMode="auto">
          <a:xfrm>
            <a:off x="6455101" y="1666495"/>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5" name="Text Box 52"/>
          <p:cNvSpPr txBox="1">
            <a:spLocks noChangeArrowheads="1"/>
          </p:cNvSpPr>
          <p:nvPr/>
        </p:nvSpPr>
        <p:spPr bwMode="auto">
          <a:xfrm>
            <a:off x="6244314" y="1252157"/>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14</a:t>
            </a:r>
            <a:endParaRPr lang="en-US" altLang="de-DE" sz="1400" dirty="0">
              <a:solidFill>
                <a:srgbClr val="0064AD"/>
              </a:solidFill>
              <a:latin typeface="+mn-lt"/>
              <a:ea typeface="ＭＳ Ｐゴシック" pitchFamily="34" charset="-128"/>
            </a:endParaRPr>
          </a:p>
        </p:txBody>
      </p:sp>
      <p:pic>
        <p:nvPicPr>
          <p:cNvPr id="216" name="Picture 104"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814" y="2314195"/>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Line 55"/>
          <p:cNvSpPr>
            <a:spLocks noChangeShapeType="1"/>
          </p:cNvSpPr>
          <p:nvPr/>
        </p:nvSpPr>
        <p:spPr bwMode="auto">
          <a:xfrm flipH="1">
            <a:off x="6940876" y="2428495"/>
            <a:ext cx="161925" cy="161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8" name="Text Box 56"/>
          <p:cNvSpPr txBox="1">
            <a:spLocks noChangeArrowheads="1"/>
          </p:cNvSpPr>
          <p:nvPr/>
        </p:nvSpPr>
        <p:spPr bwMode="auto">
          <a:xfrm>
            <a:off x="7080575" y="2057815"/>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8</a:t>
            </a:r>
            <a:endParaRPr lang="en-US" altLang="de-DE" sz="1400" dirty="0">
              <a:solidFill>
                <a:srgbClr val="0064AD"/>
              </a:solidFill>
              <a:latin typeface="+mn-lt"/>
              <a:ea typeface="ＭＳ Ｐゴシック" pitchFamily="34" charset="-128"/>
            </a:endParaRPr>
          </a:p>
        </p:txBody>
      </p:sp>
      <p:pic>
        <p:nvPicPr>
          <p:cNvPr id="219"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599" y="1514095"/>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Text Box 59"/>
          <p:cNvSpPr txBox="1">
            <a:spLocks noChangeArrowheads="1"/>
          </p:cNvSpPr>
          <p:nvPr/>
        </p:nvSpPr>
        <p:spPr bwMode="auto">
          <a:xfrm>
            <a:off x="3156232" y="1363282"/>
            <a:ext cx="7575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r" eaLnBrk="1" hangingPunct="1">
              <a:lnSpc>
                <a:spcPct val="100000"/>
              </a:lnSpc>
              <a:buFontTx/>
              <a:buNone/>
            </a:pPr>
            <a:r>
              <a:rPr lang="de-DE" altLang="de-DE" sz="1400" dirty="0">
                <a:solidFill>
                  <a:srgbClr val="0064AD"/>
                </a:solidFill>
                <a:latin typeface="+mn-lt"/>
                <a:ea typeface="ＭＳ Ｐゴシック" pitchFamily="34" charset="-128"/>
              </a:rPr>
              <a:t>FSCP 18</a:t>
            </a:r>
            <a:endParaRPr lang="en-US" altLang="de-DE" sz="1400" dirty="0">
              <a:solidFill>
                <a:srgbClr val="0064AD"/>
              </a:solidFill>
              <a:latin typeface="+mn-lt"/>
              <a:ea typeface="ＭＳ Ｐゴシック" pitchFamily="34" charset="-128"/>
            </a:endParaRPr>
          </a:p>
        </p:txBody>
      </p:sp>
      <p:sp>
        <p:nvSpPr>
          <p:cNvPr id="221" name="Line 60"/>
          <p:cNvSpPr>
            <a:spLocks noChangeShapeType="1"/>
          </p:cNvSpPr>
          <p:nvPr/>
        </p:nvSpPr>
        <p:spPr bwMode="auto">
          <a:xfrm>
            <a:off x="3964312" y="1623632"/>
            <a:ext cx="542925" cy="666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22"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560" y="2212595"/>
            <a:ext cx="147637"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Line 63"/>
          <p:cNvSpPr>
            <a:spLocks noChangeShapeType="1"/>
          </p:cNvSpPr>
          <p:nvPr/>
        </p:nvSpPr>
        <p:spPr bwMode="auto">
          <a:xfrm>
            <a:off x="3940497" y="2276095"/>
            <a:ext cx="542925" cy="19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4" name="Text Box 64"/>
          <p:cNvSpPr txBox="1">
            <a:spLocks noChangeArrowheads="1"/>
          </p:cNvSpPr>
          <p:nvPr/>
        </p:nvSpPr>
        <p:spPr bwMode="auto">
          <a:xfrm>
            <a:off x="3045868" y="2029139"/>
            <a:ext cx="770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rPr>
              <a:t>Non-IEC</a:t>
            </a:r>
          </a:p>
          <a:p>
            <a:pPr algn="ctr" eaLnBrk="1" hangingPunct="1">
              <a:lnSpc>
                <a:spcPct val="100000"/>
              </a:lnSpc>
              <a:buFontTx/>
              <a:buNone/>
            </a:pPr>
            <a:r>
              <a:rPr lang="de-DE" altLang="de-DE" sz="1400" dirty="0">
                <a:solidFill>
                  <a:srgbClr val="0064AD"/>
                </a:solidFill>
                <a:latin typeface="+mn-lt"/>
              </a:rPr>
              <a:t>"C"</a:t>
            </a:r>
            <a:endParaRPr lang="en-US" altLang="de-DE" sz="1400" dirty="0">
              <a:solidFill>
                <a:srgbClr val="0064AD"/>
              </a:solidFill>
              <a:latin typeface="+mn-lt"/>
            </a:endParaRPr>
          </a:p>
        </p:txBody>
      </p:sp>
      <p:pic>
        <p:nvPicPr>
          <p:cNvPr id="225"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160" y="1795083"/>
            <a:ext cx="147637"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Line 67"/>
          <p:cNvSpPr>
            <a:spLocks noChangeShapeType="1"/>
          </p:cNvSpPr>
          <p:nvPr/>
        </p:nvSpPr>
        <p:spPr bwMode="auto">
          <a:xfrm>
            <a:off x="3911922" y="1890333"/>
            <a:ext cx="600075" cy="404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7" name="Text Box 68"/>
          <p:cNvSpPr txBox="1">
            <a:spLocks noChangeArrowheads="1"/>
          </p:cNvSpPr>
          <p:nvPr/>
        </p:nvSpPr>
        <p:spPr bwMode="auto">
          <a:xfrm>
            <a:off x="3032374" y="1579637"/>
            <a:ext cx="770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ea typeface="ＭＳ Ｐゴシック" pitchFamily="34" charset="-128"/>
              </a:rPr>
              <a:t>Non-IEC</a:t>
            </a:r>
            <a:br>
              <a:rPr lang="de-DE" altLang="de-DE" sz="1400" dirty="0">
                <a:solidFill>
                  <a:srgbClr val="0064AD"/>
                </a:solidFill>
                <a:latin typeface="+mn-lt"/>
                <a:ea typeface="ＭＳ Ｐゴシック" pitchFamily="34" charset="-128"/>
              </a:rPr>
            </a:br>
            <a:r>
              <a:rPr lang="de-DE" altLang="de-DE" sz="1400" dirty="0">
                <a:solidFill>
                  <a:srgbClr val="0064AD"/>
                </a:solidFill>
                <a:latin typeface="+mn-lt"/>
                <a:ea typeface="ＭＳ Ｐゴシック" pitchFamily="34" charset="-128"/>
              </a:rPr>
              <a:t>"A"</a:t>
            </a:r>
          </a:p>
        </p:txBody>
      </p:sp>
      <p:pic>
        <p:nvPicPr>
          <p:cNvPr id="228" name="Picture 103"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388" y="1333121"/>
            <a:ext cx="147638" cy="141288"/>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Line 74"/>
          <p:cNvSpPr>
            <a:spLocks noChangeShapeType="1"/>
          </p:cNvSpPr>
          <p:nvPr/>
        </p:nvSpPr>
        <p:spPr bwMode="auto">
          <a:xfrm>
            <a:off x="4150051" y="1466471"/>
            <a:ext cx="352425"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0" name="Text Box 75"/>
          <p:cNvSpPr txBox="1">
            <a:spLocks noChangeArrowheads="1"/>
          </p:cNvSpPr>
          <p:nvPr/>
        </p:nvSpPr>
        <p:spPr bwMode="auto">
          <a:xfrm>
            <a:off x="3574625" y="1082410"/>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r" eaLnBrk="1" hangingPunct="1">
              <a:lnSpc>
                <a:spcPct val="100000"/>
              </a:lnSpc>
              <a:buFontTx/>
              <a:buNone/>
            </a:pPr>
            <a:r>
              <a:rPr lang="de-DE" altLang="de-DE" sz="1400" dirty="0">
                <a:solidFill>
                  <a:srgbClr val="0064AD"/>
                </a:solidFill>
                <a:latin typeface="+mn-lt"/>
                <a:ea typeface="ＭＳ Ｐゴシック" pitchFamily="34" charset="-128"/>
              </a:rPr>
              <a:t>FSCP 6</a:t>
            </a:r>
            <a:endParaRPr lang="en-US" altLang="de-DE" sz="1400" dirty="0">
              <a:solidFill>
                <a:srgbClr val="0064AD"/>
              </a:solidFill>
              <a:latin typeface="+mn-lt"/>
              <a:ea typeface="ＭＳ Ｐゴシック" pitchFamily="34" charset="-128"/>
            </a:endParaRPr>
          </a:p>
        </p:txBody>
      </p:sp>
      <p:pic>
        <p:nvPicPr>
          <p:cNvPr id="231"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587" y="1455358"/>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Line 78"/>
          <p:cNvSpPr>
            <a:spLocks noChangeShapeType="1"/>
          </p:cNvSpPr>
          <p:nvPr/>
        </p:nvSpPr>
        <p:spPr bwMode="auto">
          <a:xfrm flipH="1">
            <a:off x="2468887" y="1590296"/>
            <a:ext cx="88900" cy="900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3" name="Text Box 79"/>
          <p:cNvSpPr txBox="1">
            <a:spLocks noChangeArrowheads="1"/>
          </p:cNvSpPr>
          <p:nvPr/>
        </p:nvSpPr>
        <p:spPr bwMode="auto">
          <a:xfrm>
            <a:off x="2272607" y="1191493"/>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ea typeface="ＭＳ Ｐゴシック" pitchFamily="34" charset="-128"/>
              </a:rPr>
              <a:t>FSCP 2</a:t>
            </a:r>
            <a:endParaRPr lang="en-US" altLang="de-DE" sz="1400" dirty="0">
              <a:solidFill>
                <a:srgbClr val="0064AD"/>
              </a:solidFill>
              <a:latin typeface="+mn-lt"/>
              <a:ea typeface="ＭＳ Ｐゴシック" pitchFamily="34" charset="-128"/>
            </a:endParaRPr>
          </a:p>
        </p:txBody>
      </p:sp>
      <p:pic>
        <p:nvPicPr>
          <p:cNvPr id="234"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611" y="1455358"/>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Line 82"/>
          <p:cNvSpPr>
            <a:spLocks noChangeShapeType="1"/>
          </p:cNvSpPr>
          <p:nvPr/>
        </p:nvSpPr>
        <p:spPr bwMode="auto">
          <a:xfrm>
            <a:off x="1883099" y="1590296"/>
            <a:ext cx="514350" cy="1085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6" name="Text Box 83"/>
          <p:cNvSpPr txBox="1">
            <a:spLocks noChangeArrowheads="1"/>
          </p:cNvSpPr>
          <p:nvPr/>
        </p:nvSpPr>
        <p:spPr bwMode="auto">
          <a:xfrm>
            <a:off x="1520131" y="1191493"/>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400" dirty="0">
                <a:solidFill>
                  <a:srgbClr val="0064AD"/>
                </a:solidFill>
                <a:latin typeface="+mn-lt"/>
                <a:ea typeface="ＭＳ Ｐゴシック" pitchFamily="34" charset="-128"/>
              </a:rPr>
              <a:t>FSCP 1</a:t>
            </a:r>
            <a:endParaRPr lang="en-US" altLang="de-DE" sz="1400" dirty="0">
              <a:solidFill>
                <a:srgbClr val="0064AD"/>
              </a:solidFill>
              <a:latin typeface="+mn-lt"/>
              <a:ea typeface="ＭＳ Ｐゴシック" pitchFamily="34" charset="-128"/>
            </a:endParaRPr>
          </a:p>
        </p:txBody>
      </p:sp>
      <p:sp>
        <p:nvSpPr>
          <p:cNvPr id="237" name="Line 85"/>
          <p:cNvSpPr>
            <a:spLocks noChangeShapeType="1"/>
          </p:cNvSpPr>
          <p:nvPr/>
        </p:nvSpPr>
        <p:spPr bwMode="auto">
          <a:xfrm>
            <a:off x="4538989" y="1263270"/>
            <a:ext cx="0" cy="1012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38" name="Picture 102"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76" y="1137858"/>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Text Box 87"/>
          <p:cNvSpPr txBox="1">
            <a:spLocks noChangeArrowheads="1"/>
          </p:cNvSpPr>
          <p:nvPr/>
        </p:nvSpPr>
        <p:spPr bwMode="auto">
          <a:xfrm>
            <a:off x="4235774" y="865799"/>
            <a:ext cx="6662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3</a:t>
            </a:r>
            <a:endParaRPr lang="en-US" altLang="de-DE" sz="1400" dirty="0">
              <a:solidFill>
                <a:srgbClr val="0064AD"/>
              </a:solidFill>
              <a:latin typeface="+mn-lt"/>
              <a:ea typeface="ＭＳ Ｐゴシック" pitchFamily="34" charset="-128"/>
            </a:endParaRPr>
          </a:p>
        </p:txBody>
      </p:sp>
      <p:pic>
        <p:nvPicPr>
          <p:cNvPr id="240" name="Picture 104" descr="Kugel"/>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937" y="1904622"/>
            <a:ext cx="147638" cy="142875"/>
          </a:xfrm>
          <a:prstGeom prst="rect">
            <a:avLst/>
          </a:prstGeom>
          <a:noFill/>
          <a:ln>
            <a:noFill/>
          </a:ln>
          <a:extLst>
            <a:ext uri="{909E8E84-426E-40DD-AFC4-6F175D3DCCD1}">
              <a14:hiddenFill xmlns:a14="http://schemas.microsoft.com/office/drawing/2010/main">
                <a:solidFill>
                  <a:srgbClr val="525765">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 name="Line 91"/>
          <p:cNvSpPr>
            <a:spLocks noChangeShapeType="1"/>
          </p:cNvSpPr>
          <p:nvPr/>
        </p:nvSpPr>
        <p:spPr bwMode="auto">
          <a:xfrm flipH="1">
            <a:off x="6626549" y="2018922"/>
            <a:ext cx="333375"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2" name="Text Box 92"/>
          <p:cNvSpPr txBox="1">
            <a:spLocks noChangeArrowheads="1"/>
          </p:cNvSpPr>
          <p:nvPr/>
        </p:nvSpPr>
        <p:spPr bwMode="auto">
          <a:xfrm>
            <a:off x="6889163" y="1640755"/>
            <a:ext cx="757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pPr>
            <a:r>
              <a:rPr lang="de-DE" altLang="de-DE" sz="1400" dirty="0">
                <a:solidFill>
                  <a:srgbClr val="0064AD"/>
                </a:solidFill>
                <a:latin typeface="+mn-lt"/>
                <a:ea typeface="ＭＳ Ｐゴシック" pitchFamily="34" charset="-128"/>
              </a:rPr>
              <a:t>FSCP 17</a:t>
            </a:r>
            <a:endParaRPr lang="en-US" altLang="de-DE" sz="1400" dirty="0">
              <a:solidFill>
                <a:srgbClr val="0064AD"/>
              </a:solidFill>
              <a:latin typeface="+mn-lt"/>
              <a:ea typeface="ＭＳ Ｐゴシック" pitchFamily="34" charset="-128"/>
            </a:endParaRPr>
          </a:p>
        </p:txBody>
      </p:sp>
      <p:sp>
        <p:nvSpPr>
          <p:cNvPr id="243" name="TextBox 242"/>
          <p:cNvSpPr txBox="1"/>
          <p:nvPr/>
        </p:nvSpPr>
        <p:spPr>
          <a:xfrm>
            <a:off x="1195466" y="4152106"/>
            <a:ext cx="1367875" cy="461665"/>
          </a:xfrm>
          <a:prstGeom prst="rect">
            <a:avLst/>
          </a:prstGeom>
          <a:noFill/>
        </p:spPr>
        <p:txBody>
          <a:bodyPr wrap="none" rtlCol="0">
            <a:spAutoFit/>
          </a:bodyPr>
          <a:lstStyle/>
          <a:p>
            <a:r>
              <a:rPr lang="de-DE" sz="1200" dirty="0"/>
              <a:t>IEC 61784-3-x:</a:t>
            </a:r>
            <a:br>
              <a:rPr lang="de-DE" sz="1200" dirty="0"/>
            </a:br>
            <a:r>
              <a:rPr lang="de-DE" sz="1200" dirty="0"/>
              <a:t>Collection </a:t>
            </a:r>
            <a:r>
              <a:rPr lang="de-DE" sz="1200" dirty="0" err="1"/>
              <a:t>of</a:t>
            </a:r>
            <a:r>
              <a:rPr lang="de-DE" sz="1200" dirty="0"/>
              <a:t> FSCPs</a:t>
            </a:r>
          </a:p>
        </p:txBody>
      </p:sp>
    </p:spTree>
    <p:extLst>
      <p:ext uri="{BB962C8B-B14F-4D97-AF65-F5344CB8AC3E}">
        <p14:creationId xmlns:p14="http://schemas.microsoft.com/office/powerpoint/2010/main" val="75759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1F83-58CB-4104-B65A-CD88472D920C}"/>
              </a:ext>
            </a:extLst>
          </p:cNvPr>
          <p:cNvSpPr>
            <a:spLocks noGrp="1"/>
          </p:cNvSpPr>
          <p:nvPr>
            <p:ph type="title"/>
          </p:nvPr>
        </p:nvSpPr>
        <p:spPr/>
        <p:txBody>
          <a:bodyPr/>
          <a:lstStyle/>
          <a:p>
            <a:r>
              <a:rPr lang="en-US" dirty="0"/>
              <a:t>"Black Channel" Architecture of FSCPs</a:t>
            </a:r>
          </a:p>
        </p:txBody>
      </p:sp>
      <p:sp>
        <p:nvSpPr>
          <p:cNvPr id="3" name="Slide Number Placeholder 2">
            <a:extLst>
              <a:ext uri="{FF2B5EF4-FFF2-40B4-BE49-F238E27FC236}">
                <a16:creationId xmlns:a16="http://schemas.microsoft.com/office/drawing/2014/main" id="{706D0D5A-B3B7-4CFA-A926-95F846374417}"/>
              </a:ext>
            </a:extLst>
          </p:cNvPr>
          <p:cNvSpPr>
            <a:spLocks noGrp="1"/>
          </p:cNvSpPr>
          <p:nvPr>
            <p:ph type="sldNum" sz="quarter" idx="12"/>
          </p:nvPr>
        </p:nvSpPr>
        <p:spPr/>
        <p:txBody>
          <a:bodyPr/>
          <a:lstStyle/>
          <a:p>
            <a:fld id="{892E6F36-0CB9-4B54-9134-62052D3A0080}" type="slidenum">
              <a:rPr lang="de-DE" smtClean="0"/>
              <a:pPr/>
              <a:t>15</a:t>
            </a:fld>
            <a:endParaRPr lang="de-DE" dirty="0"/>
          </a:p>
        </p:txBody>
      </p:sp>
      <p:sp>
        <p:nvSpPr>
          <p:cNvPr id="4" name="Rectangle 3">
            <a:extLst>
              <a:ext uri="{FF2B5EF4-FFF2-40B4-BE49-F238E27FC236}">
                <a16:creationId xmlns:a16="http://schemas.microsoft.com/office/drawing/2014/main" id="{D96A7362-14DA-447C-AB3E-1283C342512F}"/>
              </a:ext>
            </a:extLst>
          </p:cNvPr>
          <p:cNvSpPr/>
          <p:nvPr/>
        </p:nvSpPr>
        <p:spPr>
          <a:xfrm>
            <a:off x="1432559" y="2730538"/>
            <a:ext cx="5181601" cy="145811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627A4CD-3FD7-4406-B005-BFC745CDA833}"/>
              </a:ext>
            </a:extLst>
          </p:cNvPr>
          <p:cNvCxnSpPr/>
          <p:nvPr/>
        </p:nvCxnSpPr>
        <p:spPr>
          <a:xfrm>
            <a:off x="1227672" y="2511463"/>
            <a:ext cx="54715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B50473-1531-4B55-8D2A-84DC9DEAE090}"/>
              </a:ext>
            </a:extLst>
          </p:cNvPr>
          <p:cNvCxnSpPr/>
          <p:nvPr/>
        </p:nvCxnSpPr>
        <p:spPr>
          <a:xfrm>
            <a:off x="1241702" y="2292901"/>
            <a:ext cx="54715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Line 271">
            <a:extLst>
              <a:ext uri="{FF2B5EF4-FFF2-40B4-BE49-F238E27FC236}">
                <a16:creationId xmlns:a16="http://schemas.microsoft.com/office/drawing/2014/main" id="{8B0E7A5C-4382-4721-B8B8-01306B6EA11E}"/>
              </a:ext>
            </a:extLst>
          </p:cNvPr>
          <p:cNvSpPr>
            <a:spLocks noChangeShapeType="1"/>
          </p:cNvSpPr>
          <p:nvPr/>
        </p:nvSpPr>
        <p:spPr bwMode="auto">
          <a:xfrm flipH="1">
            <a:off x="1633234" y="3628898"/>
            <a:ext cx="4802320" cy="0"/>
          </a:xfrm>
          <a:prstGeom prst="line">
            <a:avLst/>
          </a:prstGeom>
          <a:noFill/>
          <a:ln w="38100">
            <a:solidFill>
              <a:srgbClr val="78787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n-lt"/>
            </a:endParaRPr>
          </a:p>
        </p:txBody>
      </p:sp>
      <p:grpSp>
        <p:nvGrpSpPr>
          <p:cNvPr id="8" name="Group 7">
            <a:extLst>
              <a:ext uri="{FF2B5EF4-FFF2-40B4-BE49-F238E27FC236}">
                <a16:creationId xmlns:a16="http://schemas.microsoft.com/office/drawing/2014/main" id="{20A09C2B-F1A9-431B-9D3A-F30BCAD08BE7}"/>
              </a:ext>
            </a:extLst>
          </p:cNvPr>
          <p:cNvGrpSpPr/>
          <p:nvPr/>
        </p:nvGrpSpPr>
        <p:grpSpPr>
          <a:xfrm>
            <a:off x="3288149" y="1683760"/>
            <a:ext cx="190500" cy="185653"/>
            <a:chOff x="4253050" y="5179521"/>
            <a:chExt cx="190500" cy="185653"/>
          </a:xfrm>
        </p:grpSpPr>
        <p:sp>
          <p:nvSpPr>
            <p:cNvPr id="9" name="Rectangle 306">
              <a:extLst>
                <a:ext uri="{FF2B5EF4-FFF2-40B4-BE49-F238E27FC236}">
                  <a16:creationId xmlns:a16="http://schemas.microsoft.com/office/drawing/2014/main" id="{B3E7759D-E877-4A70-A2C8-5A07AA81FBF6}"/>
                </a:ext>
              </a:extLst>
            </p:cNvPr>
            <p:cNvSpPr>
              <a:spLocks noChangeArrowheads="1"/>
            </p:cNvSpPr>
            <p:nvPr/>
          </p:nvSpPr>
          <p:spPr bwMode="auto">
            <a:xfrm>
              <a:off x="4253050" y="5179521"/>
              <a:ext cx="190500" cy="185653"/>
            </a:xfrm>
            <a:prstGeom prst="rect">
              <a:avLst/>
            </a:prstGeom>
            <a:solidFill>
              <a:srgbClr val="FFFF00"/>
            </a:solidFill>
            <a:ln w="12700">
              <a:solidFill>
                <a:srgbClr val="000000"/>
              </a:solidFill>
              <a:miter lim="800000"/>
              <a:headEnd/>
              <a:tailEnd/>
            </a:ln>
            <a:effectLst>
              <a:outerShdw blurRad="50800" dist="38100" dir="2700000" algn="tl" rotWithShape="0">
                <a:prstClr val="black">
                  <a:alpha val="40000"/>
                </a:prstClr>
              </a:outerShdw>
            </a:effectLst>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0" name="Oval 307">
              <a:extLst>
                <a:ext uri="{FF2B5EF4-FFF2-40B4-BE49-F238E27FC236}">
                  <a16:creationId xmlns:a16="http://schemas.microsoft.com/office/drawing/2014/main" id="{424C25BB-EDA3-4614-BA99-4751F5C2E16F}"/>
                </a:ext>
              </a:extLst>
            </p:cNvPr>
            <p:cNvSpPr>
              <a:spLocks noChangeArrowheads="1"/>
            </p:cNvSpPr>
            <p:nvPr/>
          </p:nvSpPr>
          <p:spPr bwMode="auto">
            <a:xfrm>
              <a:off x="4295748" y="5223629"/>
              <a:ext cx="105760" cy="97436"/>
            </a:xfrm>
            <a:prstGeom prst="ellipse">
              <a:avLst/>
            </a:prstGeom>
            <a:solidFill>
              <a:srgbClr val="FF3517"/>
            </a:solidFill>
            <a:ln w="9525">
              <a:solidFill>
                <a:schemeClr val="tx1"/>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grpSp>
        <p:nvGrpSpPr>
          <p:cNvPr id="11" name="Group 10">
            <a:extLst>
              <a:ext uri="{FF2B5EF4-FFF2-40B4-BE49-F238E27FC236}">
                <a16:creationId xmlns:a16="http://schemas.microsoft.com/office/drawing/2014/main" id="{7D2A1034-7287-4348-ACE6-474435DB59D6}"/>
              </a:ext>
            </a:extLst>
          </p:cNvPr>
          <p:cNvGrpSpPr>
            <a:grpSpLocks noChangeAspect="1"/>
          </p:cNvGrpSpPr>
          <p:nvPr/>
        </p:nvGrpSpPr>
        <p:grpSpPr>
          <a:xfrm>
            <a:off x="5775948" y="1353658"/>
            <a:ext cx="437198" cy="517207"/>
            <a:chOff x="5962819" y="4329113"/>
            <a:chExt cx="728663" cy="862012"/>
          </a:xfrm>
          <a:effectLst>
            <a:outerShdw blurRad="50800" dist="38100" dir="2700000" algn="tl" rotWithShape="0">
              <a:prstClr val="black">
                <a:alpha val="40000"/>
              </a:prstClr>
            </a:outerShdw>
          </a:effectLst>
        </p:grpSpPr>
        <p:sp>
          <p:nvSpPr>
            <p:cNvPr id="12" name="Freeform 265">
              <a:extLst>
                <a:ext uri="{FF2B5EF4-FFF2-40B4-BE49-F238E27FC236}">
                  <a16:creationId xmlns:a16="http://schemas.microsoft.com/office/drawing/2014/main" id="{B9A72B99-3F7D-4325-A32B-6B9725E9B6F9}"/>
                </a:ext>
              </a:extLst>
            </p:cNvPr>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chemeClr val="bg1">
                <a:lumMod val="75000"/>
              </a:schemeClr>
            </a:solidFill>
            <a:ln w="9525">
              <a:solidFill>
                <a:schemeClr val="tx1"/>
              </a:solidFill>
              <a:round/>
              <a:headEnd/>
              <a:tailEnd/>
            </a:ln>
            <a:effectLst/>
          </p:spPr>
          <p:txBody>
            <a:bodyPr/>
            <a:lstStyle/>
            <a:p>
              <a:endParaRPr lang="de-DE">
                <a:latin typeface="+mn-lt"/>
              </a:endParaRPr>
            </a:p>
          </p:txBody>
        </p:sp>
        <p:sp>
          <p:nvSpPr>
            <p:cNvPr id="13" name="Rectangle 267">
              <a:extLst>
                <a:ext uri="{FF2B5EF4-FFF2-40B4-BE49-F238E27FC236}">
                  <a16:creationId xmlns:a16="http://schemas.microsoft.com/office/drawing/2014/main" id="{050975C1-F397-4766-9AC5-80B989250A4C}"/>
                </a:ext>
              </a:extLst>
            </p:cNvPr>
            <p:cNvSpPr>
              <a:spLocks noChangeArrowheads="1"/>
            </p:cNvSpPr>
            <p:nvPr/>
          </p:nvSpPr>
          <p:spPr bwMode="auto">
            <a:xfrm>
              <a:off x="6162844" y="4329113"/>
              <a:ext cx="280988" cy="147637"/>
            </a:xfrm>
            <a:prstGeom prst="rect">
              <a:avLst/>
            </a:prstGeom>
            <a:solidFill>
              <a:srgbClr val="FFFF99"/>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4" name="Oval 503">
              <a:extLst>
                <a:ext uri="{FF2B5EF4-FFF2-40B4-BE49-F238E27FC236}">
                  <a16:creationId xmlns:a16="http://schemas.microsoft.com/office/drawing/2014/main" id="{32481759-B82C-4A92-8221-EABB3920882B}"/>
                </a:ext>
              </a:extLst>
            </p:cNvPr>
            <p:cNvSpPr>
              <a:spLocks noChangeArrowheads="1"/>
            </p:cNvSpPr>
            <p:nvPr/>
          </p:nvSpPr>
          <p:spPr bwMode="auto">
            <a:xfrm>
              <a:off x="5972344" y="4395788"/>
              <a:ext cx="695325" cy="695325"/>
            </a:xfrm>
            <a:prstGeom prst="ellipse">
              <a:avLst/>
            </a:prstGeom>
            <a:gradFill rotWithShape="1">
              <a:gsLst>
                <a:gs pos="0">
                  <a:schemeClr val="bg1">
                    <a:lumMod val="85000"/>
                  </a:schemeClr>
                </a:gs>
                <a:gs pos="100000">
                  <a:srgbClr val="26415C"/>
                </a:gs>
              </a:gsLst>
              <a:lin ang="2700000" scaled="1"/>
            </a:gra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5" name="Oval 504">
              <a:extLst>
                <a:ext uri="{FF2B5EF4-FFF2-40B4-BE49-F238E27FC236}">
                  <a16:creationId xmlns:a16="http://schemas.microsoft.com/office/drawing/2014/main" id="{6AF051DD-35E6-4A0B-88DA-CA91B26FDDED}"/>
                </a:ext>
              </a:extLst>
            </p:cNvPr>
            <p:cNvSpPr>
              <a:spLocks noChangeArrowheads="1"/>
            </p:cNvSpPr>
            <p:nvPr/>
          </p:nvSpPr>
          <p:spPr bwMode="auto">
            <a:xfrm>
              <a:off x="6199357" y="4622800"/>
              <a:ext cx="241300" cy="241300"/>
            </a:xfrm>
            <a:prstGeom prst="ellipse">
              <a:avLst/>
            </a:prstGeom>
            <a:solidFill>
              <a:srgbClr val="FFFF99"/>
            </a:soli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6" name="Oval 505">
              <a:extLst>
                <a:ext uri="{FF2B5EF4-FFF2-40B4-BE49-F238E27FC236}">
                  <a16:creationId xmlns:a16="http://schemas.microsoft.com/office/drawing/2014/main" id="{763E84C1-69C0-42A0-A7F8-245748EE21CE}"/>
                </a:ext>
              </a:extLst>
            </p:cNvPr>
            <p:cNvSpPr>
              <a:spLocks noChangeArrowheads="1"/>
            </p:cNvSpPr>
            <p:nvPr/>
          </p:nvSpPr>
          <p:spPr bwMode="auto">
            <a:xfrm>
              <a:off x="6281907" y="4705350"/>
              <a:ext cx="77787" cy="777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7" name="Rectangle 506">
              <a:extLst>
                <a:ext uri="{FF2B5EF4-FFF2-40B4-BE49-F238E27FC236}">
                  <a16:creationId xmlns:a16="http://schemas.microsoft.com/office/drawing/2014/main" id="{FF786BEB-66B0-467C-BBA6-1BB40389C791}"/>
                </a:ext>
              </a:extLst>
            </p:cNvPr>
            <p:cNvSpPr>
              <a:spLocks noChangeArrowheads="1"/>
            </p:cNvSpPr>
            <p:nvPr/>
          </p:nvSpPr>
          <p:spPr bwMode="auto">
            <a:xfrm>
              <a:off x="6448594"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8" name="Rectangle 507">
              <a:extLst>
                <a:ext uri="{FF2B5EF4-FFF2-40B4-BE49-F238E27FC236}">
                  <a16:creationId xmlns:a16="http://schemas.microsoft.com/office/drawing/2014/main" id="{99D81000-60F6-425C-AFFD-F50EB84CB08D}"/>
                </a:ext>
              </a:extLst>
            </p:cNvPr>
            <p:cNvSpPr>
              <a:spLocks noChangeArrowheads="1"/>
            </p:cNvSpPr>
            <p:nvPr/>
          </p:nvSpPr>
          <p:spPr bwMode="auto">
            <a:xfrm>
              <a:off x="5962819"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sp>
        <p:nvSpPr>
          <p:cNvPr id="19" name="AutoShape 9">
            <a:extLst>
              <a:ext uri="{FF2B5EF4-FFF2-40B4-BE49-F238E27FC236}">
                <a16:creationId xmlns:a16="http://schemas.microsoft.com/office/drawing/2014/main" id="{41EBBCB7-ED91-4FD8-B7AD-4F1D02232F90}"/>
              </a:ext>
            </a:extLst>
          </p:cNvPr>
          <p:cNvSpPr>
            <a:spLocks noChangeAspect="1" noChangeArrowheads="1" noTextEdit="1"/>
          </p:cNvSpPr>
          <p:nvPr/>
        </p:nvSpPr>
        <p:spPr bwMode="auto">
          <a:xfrm>
            <a:off x="1894517" y="1327940"/>
            <a:ext cx="396238"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1">
            <a:extLst>
              <a:ext uri="{FF2B5EF4-FFF2-40B4-BE49-F238E27FC236}">
                <a16:creationId xmlns:a16="http://schemas.microsoft.com/office/drawing/2014/main" id="{E33F59C5-2431-42B9-8057-B9271C22E761}"/>
              </a:ext>
            </a:extLst>
          </p:cNvPr>
          <p:cNvSpPr>
            <a:spLocks noChangeArrowheads="1"/>
          </p:cNvSpPr>
          <p:nvPr/>
        </p:nvSpPr>
        <p:spPr bwMode="auto">
          <a:xfrm>
            <a:off x="1905947" y="1346038"/>
            <a:ext cx="54293"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 name="Rectangle 12">
            <a:extLst>
              <a:ext uri="{FF2B5EF4-FFF2-40B4-BE49-F238E27FC236}">
                <a16:creationId xmlns:a16="http://schemas.microsoft.com/office/drawing/2014/main" id="{B6A50D88-2835-4EAC-A7C4-F635F8628A81}"/>
              </a:ext>
            </a:extLst>
          </p:cNvPr>
          <p:cNvSpPr>
            <a:spLocks noChangeArrowheads="1"/>
          </p:cNvSpPr>
          <p:nvPr/>
        </p:nvSpPr>
        <p:spPr bwMode="auto">
          <a:xfrm>
            <a:off x="2223128" y="1346038"/>
            <a:ext cx="57150"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22" name="Group 21">
            <a:extLst>
              <a:ext uri="{FF2B5EF4-FFF2-40B4-BE49-F238E27FC236}">
                <a16:creationId xmlns:a16="http://schemas.microsoft.com/office/drawing/2014/main" id="{10E7C4BE-B6A1-406C-84A5-2853992EBC9A}"/>
              </a:ext>
            </a:extLst>
          </p:cNvPr>
          <p:cNvGrpSpPr/>
          <p:nvPr/>
        </p:nvGrpSpPr>
        <p:grpSpPr>
          <a:xfrm>
            <a:off x="1967859" y="1442240"/>
            <a:ext cx="244762" cy="384810"/>
            <a:chOff x="3394076" y="4479925"/>
            <a:chExt cx="333375" cy="641350"/>
          </a:xfrm>
        </p:grpSpPr>
        <p:sp>
          <p:nvSpPr>
            <p:cNvPr id="23" name="Line 13">
              <a:extLst>
                <a:ext uri="{FF2B5EF4-FFF2-40B4-BE49-F238E27FC236}">
                  <a16:creationId xmlns:a16="http://schemas.microsoft.com/office/drawing/2014/main" id="{C15DD3BB-58F5-42D1-BEBE-DF7F688155FC}"/>
                </a:ext>
              </a:extLst>
            </p:cNvPr>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Line 16">
              <a:extLst>
                <a:ext uri="{FF2B5EF4-FFF2-40B4-BE49-F238E27FC236}">
                  <a16:creationId xmlns:a16="http://schemas.microsoft.com/office/drawing/2014/main" id="{EBD4F84C-80F1-4C88-94AC-A5DACF53735C}"/>
                </a:ext>
              </a:extLst>
            </p:cNvPr>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Line 19">
              <a:extLst>
                <a:ext uri="{FF2B5EF4-FFF2-40B4-BE49-F238E27FC236}">
                  <a16:creationId xmlns:a16="http://schemas.microsoft.com/office/drawing/2014/main" id="{401FC90D-B710-4091-87AD-9C3CF58EE7B4}"/>
                </a:ext>
              </a:extLst>
            </p:cNvPr>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Line 22">
              <a:extLst>
                <a:ext uri="{FF2B5EF4-FFF2-40B4-BE49-F238E27FC236}">
                  <a16:creationId xmlns:a16="http://schemas.microsoft.com/office/drawing/2014/main" id="{A2616929-A3EC-4EC3-BDB4-F322070A4562}"/>
                </a:ext>
              </a:extLst>
            </p:cNvPr>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Line 25">
              <a:extLst>
                <a:ext uri="{FF2B5EF4-FFF2-40B4-BE49-F238E27FC236}">
                  <a16:creationId xmlns:a16="http://schemas.microsoft.com/office/drawing/2014/main" id="{91780CB0-D858-4FE8-88E5-B03144305FB5}"/>
                </a:ext>
              </a:extLst>
            </p:cNvPr>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8" name="Rectangle 27">
            <a:extLst>
              <a:ext uri="{FF2B5EF4-FFF2-40B4-BE49-F238E27FC236}">
                <a16:creationId xmlns:a16="http://schemas.microsoft.com/office/drawing/2014/main" id="{F09B080A-9AE3-4D7A-8BDD-F9D4AE6E15C8}"/>
              </a:ext>
            </a:extLst>
          </p:cNvPr>
          <p:cNvSpPr>
            <a:spLocks noChangeArrowheads="1"/>
          </p:cNvSpPr>
          <p:nvPr/>
        </p:nvSpPr>
        <p:spPr bwMode="auto">
          <a:xfrm>
            <a:off x="3224619" y="358254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29" name="Line 313">
            <a:extLst>
              <a:ext uri="{FF2B5EF4-FFF2-40B4-BE49-F238E27FC236}">
                <a16:creationId xmlns:a16="http://schemas.microsoft.com/office/drawing/2014/main" id="{24EB51D5-4909-494A-B7B8-62126A5E6A8D}"/>
              </a:ext>
            </a:extLst>
          </p:cNvPr>
          <p:cNvSpPr>
            <a:spLocks noChangeShapeType="1"/>
          </p:cNvSpPr>
          <p:nvPr/>
        </p:nvSpPr>
        <p:spPr bwMode="auto">
          <a:xfrm>
            <a:off x="3269069" y="3175038"/>
            <a:ext cx="0" cy="4075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0" name="Line 313">
            <a:extLst>
              <a:ext uri="{FF2B5EF4-FFF2-40B4-BE49-F238E27FC236}">
                <a16:creationId xmlns:a16="http://schemas.microsoft.com/office/drawing/2014/main" id="{3E9D9DDD-B389-4D64-89DD-C9A41F1B88F5}"/>
              </a:ext>
            </a:extLst>
          </p:cNvPr>
          <p:cNvSpPr>
            <a:spLocks noChangeShapeType="1"/>
          </p:cNvSpPr>
          <p:nvPr/>
        </p:nvSpPr>
        <p:spPr bwMode="auto">
          <a:xfrm>
            <a:off x="3356362" y="1888964"/>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1" name="Rectangle 30">
            <a:extLst>
              <a:ext uri="{FF2B5EF4-FFF2-40B4-BE49-F238E27FC236}">
                <a16:creationId xmlns:a16="http://schemas.microsoft.com/office/drawing/2014/main" id="{2A79F6E2-206B-4DB4-BB59-C650CFB16456}"/>
              </a:ext>
            </a:extLst>
          </p:cNvPr>
          <p:cNvSpPr/>
          <p:nvPr/>
        </p:nvSpPr>
        <p:spPr>
          <a:xfrm>
            <a:off x="2895819" y="2946438"/>
            <a:ext cx="988515"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32" name="Rectangle 31">
            <a:extLst>
              <a:ext uri="{FF2B5EF4-FFF2-40B4-BE49-F238E27FC236}">
                <a16:creationId xmlns:a16="http://schemas.microsoft.com/office/drawing/2014/main" id="{0FC594D4-D42B-4E89-BFFF-74568284A936}"/>
              </a:ext>
            </a:extLst>
          </p:cNvPr>
          <p:cNvSpPr/>
          <p:nvPr/>
        </p:nvSpPr>
        <p:spPr>
          <a:xfrm>
            <a:off x="2895819" y="2506662"/>
            <a:ext cx="988515"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33" name="Rectangle 32">
            <a:extLst>
              <a:ext uri="{FF2B5EF4-FFF2-40B4-BE49-F238E27FC236}">
                <a16:creationId xmlns:a16="http://schemas.microsoft.com/office/drawing/2014/main" id="{470415C1-F4E7-40D0-9EDF-B7379F84F76E}"/>
              </a:ext>
            </a:extLst>
          </p:cNvPr>
          <p:cNvSpPr/>
          <p:nvPr/>
        </p:nvSpPr>
        <p:spPr>
          <a:xfrm>
            <a:off x="2895820" y="2285958"/>
            <a:ext cx="988514"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34" name="Rectangle 33">
            <a:extLst>
              <a:ext uri="{FF2B5EF4-FFF2-40B4-BE49-F238E27FC236}">
                <a16:creationId xmlns:a16="http://schemas.microsoft.com/office/drawing/2014/main" id="{BE2276B7-4B7D-4FAF-B059-E028BF330C65}"/>
              </a:ext>
            </a:extLst>
          </p:cNvPr>
          <p:cNvSpPr>
            <a:spLocks noChangeArrowheads="1"/>
          </p:cNvSpPr>
          <p:nvPr/>
        </p:nvSpPr>
        <p:spPr bwMode="auto">
          <a:xfrm>
            <a:off x="1962033" y="3577828"/>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35" name="Line 313">
            <a:extLst>
              <a:ext uri="{FF2B5EF4-FFF2-40B4-BE49-F238E27FC236}">
                <a16:creationId xmlns:a16="http://schemas.microsoft.com/office/drawing/2014/main" id="{ED1F6A3B-DA06-4A6C-9F5C-5413F4B48832}"/>
              </a:ext>
            </a:extLst>
          </p:cNvPr>
          <p:cNvSpPr>
            <a:spLocks noChangeShapeType="1"/>
          </p:cNvSpPr>
          <p:nvPr/>
        </p:nvSpPr>
        <p:spPr bwMode="auto">
          <a:xfrm>
            <a:off x="2006483" y="2951242"/>
            <a:ext cx="0" cy="62658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6" name="Rectangle 35">
            <a:extLst>
              <a:ext uri="{FF2B5EF4-FFF2-40B4-BE49-F238E27FC236}">
                <a16:creationId xmlns:a16="http://schemas.microsoft.com/office/drawing/2014/main" id="{A5D20A21-DCCF-44F1-99A1-EAB2E5FE9765}"/>
              </a:ext>
            </a:extLst>
          </p:cNvPr>
          <p:cNvSpPr/>
          <p:nvPr/>
        </p:nvSpPr>
        <p:spPr>
          <a:xfrm>
            <a:off x="1633234" y="2730538"/>
            <a:ext cx="894130"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37" name="Rectangle 36">
            <a:extLst>
              <a:ext uri="{FF2B5EF4-FFF2-40B4-BE49-F238E27FC236}">
                <a16:creationId xmlns:a16="http://schemas.microsoft.com/office/drawing/2014/main" id="{632D01EC-6C56-4712-87FB-FEE4AE96D7AA}"/>
              </a:ext>
            </a:extLst>
          </p:cNvPr>
          <p:cNvSpPr/>
          <p:nvPr/>
        </p:nvSpPr>
        <p:spPr>
          <a:xfrm>
            <a:off x="1633233" y="2511463"/>
            <a:ext cx="894131"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38" name="Rectangle 37">
            <a:extLst>
              <a:ext uri="{FF2B5EF4-FFF2-40B4-BE49-F238E27FC236}">
                <a16:creationId xmlns:a16="http://schemas.microsoft.com/office/drawing/2014/main" id="{2D76EDAD-E0BB-4801-8017-328BEEAD58B0}"/>
              </a:ext>
            </a:extLst>
          </p:cNvPr>
          <p:cNvSpPr/>
          <p:nvPr/>
        </p:nvSpPr>
        <p:spPr>
          <a:xfrm>
            <a:off x="1633234" y="2290759"/>
            <a:ext cx="894130"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39" name="Rectangle 38">
            <a:extLst>
              <a:ext uri="{FF2B5EF4-FFF2-40B4-BE49-F238E27FC236}">
                <a16:creationId xmlns:a16="http://schemas.microsoft.com/office/drawing/2014/main" id="{74A5188E-3478-4396-864C-F9F1CEFE0BD2}"/>
              </a:ext>
            </a:extLst>
          </p:cNvPr>
          <p:cNvSpPr/>
          <p:nvPr/>
        </p:nvSpPr>
        <p:spPr>
          <a:xfrm>
            <a:off x="2895819" y="2725734"/>
            <a:ext cx="988515"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RIO-Gateway</a:t>
            </a:r>
            <a:endParaRPr lang="en-US" sz="1200" dirty="0">
              <a:solidFill>
                <a:schemeClr val="tx1"/>
              </a:solidFill>
            </a:endParaRPr>
          </a:p>
        </p:txBody>
      </p:sp>
      <p:sp>
        <p:nvSpPr>
          <p:cNvPr id="40" name="Rectangle 39">
            <a:extLst>
              <a:ext uri="{FF2B5EF4-FFF2-40B4-BE49-F238E27FC236}">
                <a16:creationId xmlns:a16="http://schemas.microsoft.com/office/drawing/2014/main" id="{F8CB3A4B-1B2F-46F4-9826-935275DFF86C}"/>
              </a:ext>
            </a:extLst>
          </p:cNvPr>
          <p:cNvSpPr>
            <a:spLocks noChangeArrowheads="1"/>
          </p:cNvSpPr>
          <p:nvPr/>
        </p:nvSpPr>
        <p:spPr bwMode="auto">
          <a:xfrm>
            <a:off x="4607755" y="3587311"/>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1" name="Line 313">
            <a:extLst>
              <a:ext uri="{FF2B5EF4-FFF2-40B4-BE49-F238E27FC236}">
                <a16:creationId xmlns:a16="http://schemas.microsoft.com/office/drawing/2014/main" id="{08FC13A3-9DB6-4965-90D6-0B0576A78D84}"/>
              </a:ext>
            </a:extLst>
          </p:cNvPr>
          <p:cNvSpPr>
            <a:spLocks noChangeShapeType="1"/>
          </p:cNvSpPr>
          <p:nvPr/>
        </p:nvSpPr>
        <p:spPr bwMode="auto">
          <a:xfrm>
            <a:off x="4652205" y="2960724"/>
            <a:ext cx="0" cy="61710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42" name="Rectangle 41">
            <a:extLst>
              <a:ext uri="{FF2B5EF4-FFF2-40B4-BE49-F238E27FC236}">
                <a16:creationId xmlns:a16="http://schemas.microsoft.com/office/drawing/2014/main" id="{BB4856C1-CC05-4BC2-85DC-ACBBB392C659}"/>
              </a:ext>
            </a:extLst>
          </p:cNvPr>
          <p:cNvSpPr/>
          <p:nvPr/>
        </p:nvSpPr>
        <p:spPr>
          <a:xfrm>
            <a:off x="4278956" y="2730496"/>
            <a:ext cx="894130"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43" name="Rectangle 42">
            <a:extLst>
              <a:ext uri="{FF2B5EF4-FFF2-40B4-BE49-F238E27FC236}">
                <a16:creationId xmlns:a16="http://schemas.microsoft.com/office/drawing/2014/main" id="{B7A5464B-42CD-4F9E-AF7F-BE5FDA1538AD}"/>
              </a:ext>
            </a:extLst>
          </p:cNvPr>
          <p:cNvSpPr/>
          <p:nvPr/>
        </p:nvSpPr>
        <p:spPr>
          <a:xfrm>
            <a:off x="4278955" y="2511421"/>
            <a:ext cx="894131"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44" name="Rectangle 43">
            <a:extLst>
              <a:ext uri="{FF2B5EF4-FFF2-40B4-BE49-F238E27FC236}">
                <a16:creationId xmlns:a16="http://schemas.microsoft.com/office/drawing/2014/main" id="{06136F73-469F-4E0C-B2F1-C00A8C9DBE9E}"/>
              </a:ext>
            </a:extLst>
          </p:cNvPr>
          <p:cNvSpPr/>
          <p:nvPr/>
        </p:nvSpPr>
        <p:spPr>
          <a:xfrm>
            <a:off x="4278956" y="2290717"/>
            <a:ext cx="894130"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45" name="Rectangle 44">
            <a:extLst>
              <a:ext uri="{FF2B5EF4-FFF2-40B4-BE49-F238E27FC236}">
                <a16:creationId xmlns:a16="http://schemas.microsoft.com/office/drawing/2014/main" id="{2867A330-C66A-4DF8-BFC9-684FA93103A1}"/>
              </a:ext>
            </a:extLst>
          </p:cNvPr>
          <p:cNvSpPr>
            <a:spLocks noChangeArrowheads="1"/>
          </p:cNvSpPr>
          <p:nvPr/>
        </p:nvSpPr>
        <p:spPr bwMode="auto">
          <a:xfrm>
            <a:off x="5870223" y="3577828"/>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6" name="Line 313">
            <a:extLst>
              <a:ext uri="{FF2B5EF4-FFF2-40B4-BE49-F238E27FC236}">
                <a16:creationId xmlns:a16="http://schemas.microsoft.com/office/drawing/2014/main" id="{0802E04B-3B96-433C-94BF-F3A2E999D00F}"/>
              </a:ext>
            </a:extLst>
          </p:cNvPr>
          <p:cNvSpPr>
            <a:spLocks noChangeShapeType="1"/>
          </p:cNvSpPr>
          <p:nvPr/>
        </p:nvSpPr>
        <p:spPr bwMode="auto">
          <a:xfrm>
            <a:off x="5914673" y="2951241"/>
            <a:ext cx="0" cy="62658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47" name="Rectangle 46">
            <a:extLst>
              <a:ext uri="{FF2B5EF4-FFF2-40B4-BE49-F238E27FC236}">
                <a16:creationId xmlns:a16="http://schemas.microsoft.com/office/drawing/2014/main" id="{3292E673-0D23-484F-8988-DE7845EABAA7}"/>
              </a:ext>
            </a:extLst>
          </p:cNvPr>
          <p:cNvSpPr/>
          <p:nvPr/>
        </p:nvSpPr>
        <p:spPr>
          <a:xfrm>
            <a:off x="5541424" y="2730538"/>
            <a:ext cx="894130" cy="22070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Fieldbus</a:t>
            </a:r>
            <a:endParaRPr lang="en-US" sz="1200" dirty="0">
              <a:solidFill>
                <a:schemeClr val="tx1"/>
              </a:solidFill>
            </a:endParaRPr>
          </a:p>
        </p:txBody>
      </p:sp>
      <p:sp>
        <p:nvSpPr>
          <p:cNvPr id="48" name="Rectangle 47">
            <a:extLst>
              <a:ext uri="{FF2B5EF4-FFF2-40B4-BE49-F238E27FC236}">
                <a16:creationId xmlns:a16="http://schemas.microsoft.com/office/drawing/2014/main" id="{7020957D-9EC3-4224-9C14-BD365CBE2352}"/>
              </a:ext>
            </a:extLst>
          </p:cNvPr>
          <p:cNvSpPr/>
          <p:nvPr/>
        </p:nvSpPr>
        <p:spPr>
          <a:xfrm>
            <a:off x="5541423" y="2511463"/>
            <a:ext cx="894131" cy="21907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a:solidFill>
                  <a:schemeClr val="tx1"/>
                </a:solidFill>
              </a:rPr>
              <a:t>FSCP</a:t>
            </a:r>
            <a:endParaRPr lang="en-US" sz="1200" dirty="0">
              <a:solidFill>
                <a:schemeClr val="tx1"/>
              </a:solidFill>
            </a:endParaRPr>
          </a:p>
        </p:txBody>
      </p:sp>
      <p:sp>
        <p:nvSpPr>
          <p:cNvPr id="49" name="Rectangle 48">
            <a:extLst>
              <a:ext uri="{FF2B5EF4-FFF2-40B4-BE49-F238E27FC236}">
                <a16:creationId xmlns:a16="http://schemas.microsoft.com/office/drawing/2014/main" id="{0D0E9D91-D39F-4A6E-864F-B4CA24E7F030}"/>
              </a:ext>
            </a:extLst>
          </p:cNvPr>
          <p:cNvSpPr/>
          <p:nvPr/>
        </p:nvSpPr>
        <p:spPr>
          <a:xfrm>
            <a:off x="5541424" y="2290759"/>
            <a:ext cx="894130" cy="22070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dirty="0" err="1">
                <a:solidFill>
                  <a:schemeClr val="tx1"/>
                </a:solidFill>
              </a:rPr>
              <a:t>Application</a:t>
            </a:r>
            <a:endParaRPr lang="en-US" sz="1200" dirty="0">
              <a:solidFill>
                <a:schemeClr val="tx1"/>
              </a:solidFill>
            </a:endParaRPr>
          </a:p>
        </p:txBody>
      </p:sp>
      <p:sp>
        <p:nvSpPr>
          <p:cNvPr id="50" name="Line 313">
            <a:extLst>
              <a:ext uri="{FF2B5EF4-FFF2-40B4-BE49-F238E27FC236}">
                <a16:creationId xmlns:a16="http://schemas.microsoft.com/office/drawing/2014/main" id="{53D7B8F8-3E52-4424-B013-458E737BF7CC}"/>
              </a:ext>
            </a:extLst>
          </p:cNvPr>
          <p:cNvSpPr>
            <a:spLocks noChangeShapeType="1"/>
          </p:cNvSpPr>
          <p:nvPr/>
        </p:nvSpPr>
        <p:spPr bwMode="auto">
          <a:xfrm>
            <a:off x="3414373" y="1888964"/>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51" name="Cube 50">
            <a:extLst>
              <a:ext uri="{FF2B5EF4-FFF2-40B4-BE49-F238E27FC236}">
                <a16:creationId xmlns:a16="http://schemas.microsoft.com/office/drawing/2014/main" id="{D0637FB8-FDF2-4DBA-B029-AD59F3F2D650}"/>
              </a:ext>
            </a:extLst>
          </p:cNvPr>
          <p:cNvSpPr/>
          <p:nvPr/>
        </p:nvSpPr>
        <p:spPr>
          <a:xfrm>
            <a:off x="4345178" y="1105737"/>
            <a:ext cx="760224" cy="766013"/>
          </a:xfrm>
          <a:prstGeom prst="cube">
            <a:avLst/>
          </a:prstGeom>
          <a:solidFill>
            <a:schemeClr val="bg1">
              <a:lumMod val="75000"/>
            </a:schemeClr>
          </a:solidFill>
          <a:ln w="9525" cap="rnd" cmpd="sng">
            <a:solidFill>
              <a:schemeClr val="bg2"/>
            </a:solidFill>
            <a:round/>
            <a:headEnd/>
            <a:tailEnd/>
          </a:ln>
          <a:effectLst>
            <a:outerShdw blurRad="50800" dist="38100" dir="2700000" algn="tl" rotWithShape="0">
              <a:prstClr val="black">
                <a:alpha val="40000"/>
              </a:prstClr>
            </a:outerShdw>
          </a:effectLst>
        </p:spPr>
        <p:txBody>
          <a:bodyPr/>
          <a:lstStyle/>
          <a:p>
            <a:endParaRPr lang="en-US">
              <a:solidFill>
                <a:schemeClr val="tx1"/>
              </a:solidFill>
              <a:latin typeface="+mn-lt"/>
              <a:ea typeface="ＭＳ Ｐゴシック" pitchFamily="34" charset="-128"/>
            </a:endParaRPr>
          </a:p>
        </p:txBody>
      </p:sp>
      <p:sp>
        <p:nvSpPr>
          <p:cNvPr id="52" name="Rectangle 51">
            <a:extLst>
              <a:ext uri="{FF2B5EF4-FFF2-40B4-BE49-F238E27FC236}">
                <a16:creationId xmlns:a16="http://schemas.microsoft.com/office/drawing/2014/main" id="{42B09C07-7337-4BA9-828D-CF11E5628384}"/>
              </a:ext>
            </a:extLst>
          </p:cNvPr>
          <p:cNvSpPr/>
          <p:nvPr/>
        </p:nvSpPr>
        <p:spPr>
          <a:xfrm>
            <a:off x="4409861" y="1729849"/>
            <a:ext cx="58978" cy="58977"/>
          </a:xfrm>
          <a:prstGeom prst="rect">
            <a:avLst/>
          </a:prstGeom>
          <a:solidFill>
            <a:schemeClr val="bg1">
              <a:lumMod val="8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AFD1AB1-CADA-4A32-B7DB-46CA441080D9}"/>
              </a:ext>
            </a:extLst>
          </p:cNvPr>
          <p:cNvSpPr/>
          <p:nvPr/>
        </p:nvSpPr>
        <p:spPr>
          <a:xfrm>
            <a:off x="4409861" y="1683760"/>
            <a:ext cx="58978" cy="5897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7EA3C13-4681-4A46-A6C8-3B0D3549F442}"/>
              </a:ext>
            </a:extLst>
          </p:cNvPr>
          <p:cNvSpPr/>
          <p:nvPr/>
        </p:nvSpPr>
        <p:spPr>
          <a:xfrm>
            <a:off x="4398103" y="1342911"/>
            <a:ext cx="309246" cy="219499"/>
          </a:xfrm>
          <a:prstGeom prst="rect">
            <a:avLst/>
          </a:prstGeom>
          <a:gradFill>
            <a:gsLst>
              <a:gs pos="0">
                <a:schemeClr val="bg2"/>
              </a:gs>
              <a:gs pos="50000">
                <a:schemeClr val="bg1">
                  <a:lumMod val="85000"/>
                </a:schemeClr>
              </a:gs>
              <a:gs pos="100000">
                <a:schemeClr val="bg2"/>
              </a:gs>
            </a:gsLst>
            <a:lin ang="8100000" scaled="0"/>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ne 144">
            <a:extLst>
              <a:ext uri="{FF2B5EF4-FFF2-40B4-BE49-F238E27FC236}">
                <a16:creationId xmlns:a16="http://schemas.microsoft.com/office/drawing/2014/main" id="{D20E8B20-62DD-4A2E-873A-FF5CDBEB5645}"/>
              </a:ext>
            </a:extLst>
          </p:cNvPr>
          <p:cNvSpPr>
            <a:spLocks noChangeShapeType="1"/>
          </p:cNvSpPr>
          <p:nvPr/>
        </p:nvSpPr>
        <p:spPr bwMode="auto">
          <a:xfrm>
            <a:off x="4777382" y="1779395"/>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56" name="Group 55">
            <a:extLst>
              <a:ext uri="{FF2B5EF4-FFF2-40B4-BE49-F238E27FC236}">
                <a16:creationId xmlns:a16="http://schemas.microsoft.com/office/drawing/2014/main" id="{4B0DE6BD-FF7F-4225-A696-E50A5738D9E3}"/>
              </a:ext>
            </a:extLst>
          </p:cNvPr>
          <p:cNvGrpSpPr/>
          <p:nvPr/>
        </p:nvGrpSpPr>
        <p:grpSpPr>
          <a:xfrm>
            <a:off x="4785925" y="1340571"/>
            <a:ext cx="70832" cy="483274"/>
            <a:chOff x="3101959" y="2873203"/>
            <a:chExt cx="70832" cy="483274"/>
          </a:xfrm>
        </p:grpSpPr>
        <p:sp>
          <p:nvSpPr>
            <p:cNvPr id="57" name="Rectangle 141">
              <a:extLst>
                <a:ext uri="{FF2B5EF4-FFF2-40B4-BE49-F238E27FC236}">
                  <a16:creationId xmlns:a16="http://schemas.microsoft.com/office/drawing/2014/main" id="{B0B86E3B-E2E0-4C6D-BBD4-B2C09FC9936D}"/>
                </a:ext>
              </a:extLst>
            </p:cNvPr>
            <p:cNvSpPr>
              <a:spLocks noChangeArrowheads="1"/>
            </p:cNvSpPr>
            <p:nvPr/>
          </p:nvSpPr>
          <p:spPr bwMode="auto">
            <a:xfrm>
              <a:off x="3109291" y="3289128"/>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58" name="Line 146">
              <a:extLst>
                <a:ext uri="{FF2B5EF4-FFF2-40B4-BE49-F238E27FC236}">
                  <a16:creationId xmlns:a16="http://schemas.microsoft.com/office/drawing/2014/main" id="{A00C1EBD-A8BF-43FE-985C-146FD233B333}"/>
                </a:ext>
              </a:extLst>
            </p:cNvPr>
            <p:cNvSpPr>
              <a:spLocks noChangeShapeType="1"/>
            </p:cNvSpPr>
            <p:nvPr/>
          </p:nvSpPr>
          <p:spPr bwMode="auto">
            <a:xfrm>
              <a:off x="3133541" y="2982451"/>
              <a:ext cx="0" cy="17683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9" name="Rectangle 141">
              <a:extLst>
                <a:ext uri="{FF2B5EF4-FFF2-40B4-BE49-F238E27FC236}">
                  <a16:creationId xmlns:a16="http://schemas.microsoft.com/office/drawing/2014/main" id="{B7DBA8B8-1833-405E-8333-1161234F1B8C}"/>
                </a:ext>
              </a:extLst>
            </p:cNvPr>
            <p:cNvSpPr>
              <a:spLocks noChangeArrowheads="1"/>
            </p:cNvSpPr>
            <p:nvPr/>
          </p:nvSpPr>
          <p:spPr bwMode="auto">
            <a:xfrm>
              <a:off x="3106018" y="3188487"/>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60" name="Rectangle 141">
              <a:extLst>
                <a:ext uri="{FF2B5EF4-FFF2-40B4-BE49-F238E27FC236}">
                  <a16:creationId xmlns:a16="http://schemas.microsoft.com/office/drawing/2014/main" id="{9F568920-94E6-4D1F-AF90-FAED83DC3935}"/>
                </a:ext>
              </a:extLst>
            </p:cNvPr>
            <p:cNvSpPr>
              <a:spLocks noChangeArrowheads="1"/>
            </p:cNvSpPr>
            <p:nvPr/>
          </p:nvSpPr>
          <p:spPr bwMode="auto">
            <a:xfrm>
              <a:off x="3101959" y="2873203"/>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grpSp>
      <p:sp>
        <p:nvSpPr>
          <p:cNvPr id="61" name="Line 313">
            <a:extLst>
              <a:ext uri="{FF2B5EF4-FFF2-40B4-BE49-F238E27FC236}">
                <a16:creationId xmlns:a16="http://schemas.microsoft.com/office/drawing/2014/main" id="{CC06842D-7553-4A74-AC51-776F1C315137}"/>
              </a:ext>
            </a:extLst>
          </p:cNvPr>
          <p:cNvSpPr>
            <a:spLocks noChangeShapeType="1"/>
          </p:cNvSpPr>
          <p:nvPr/>
        </p:nvSpPr>
        <p:spPr bwMode="auto">
          <a:xfrm>
            <a:off x="2251703" y="1905156"/>
            <a:ext cx="0" cy="3856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2" name="Line 313">
            <a:extLst>
              <a:ext uri="{FF2B5EF4-FFF2-40B4-BE49-F238E27FC236}">
                <a16:creationId xmlns:a16="http://schemas.microsoft.com/office/drawing/2014/main" id="{1B9AC0AF-03F0-4FD3-B1CC-DEE99230CEAB}"/>
              </a:ext>
            </a:extLst>
          </p:cNvPr>
          <p:cNvSpPr>
            <a:spLocks noChangeShapeType="1"/>
          </p:cNvSpPr>
          <p:nvPr/>
        </p:nvSpPr>
        <p:spPr bwMode="auto">
          <a:xfrm>
            <a:off x="4691986" y="1914638"/>
            <a:ext cx="0" cy="3856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3" name="Line 313">
            <a:extLst>
              <a:ext uri="{FF2B5EF4-FFF2-40B4-BE49-F238E27FC236}">
                <a16:creationId xmlns:a16="http://schemas.microsoft.com/office/drawing/2014/main" id="{47EE0FF4-A6D0-4204-8E86-93E1FC1EF53E}"/>
              </a:ext>
            </a:extLst>
          </p:cNvPr>
          <p:cNvSpPr>
            <a:spLocks noChangeShapeType="1"/>
          </p:cNvSpPr>
          <p:nvPr/>
        </p:nvSpPr>
        <p:spPr bwMode="auto">
          <a:xfrm>
            <a:off x="6011287" y="1870865"/>
            <a:ext cx="0" cy="42937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4" name="TextBox 63">
            <a:extLst>
              <a:ext uri="{FF2B5EF4-FFF2-40B4-BE49-F238E27FC236}">
                <a16:creationId xmlns:a16="http://schemas.microsoft.com/office/drawing/2014/main" id="{44A91BED-EB06-40A9-BC4E-80BBB37D2A92}"/>
              </a:ext>
            </a:extLst>
          </p:cNvPr>
          <p:cNvSpPr txBox="1"/>
          <p:nvPr/>
        </p:nvSpPr>
        <p:spPr>
          <a:xfrm>
            <a:off x="3299027" y="3880879"/>
            <a:ext cx="1426994" cy="307777"/>
          </a:xfrm>
          <a:prstGeom prst="rect">
            <a:avLst/>
          </a:prstGeom>
          <a:noFill/>
        </p:spPr>
        <p:txBody>
          <a:bodyPr wrap="none" rtlCol="0">
            <a:spAutoFit/>
          </a:bodyPr>
          <a:lstStyle/>
          <a:p>
            <a:r>
              <a:rPr lang="de-DE" sz="1400" dirty="0">
                <a:latin typeface="+mn-lt"/>
              </a:rPr>
              <a:t>"Black Channel"</a:t>
            </a:r>
            <a:endParaRPr lang="en-US" sz="1400" dirty="0">
              <a:latin typeface="+mn-lt"/>
            </a:endParaRPr>
          </a:p>
        </p:txBody>
      </p:sp>
      <p:sp>
        <p:nvSpPr>
          <p:cNvPr id="65" name="Right Brace 64">
            <a:extLst>
              <a:ext uri="{FF2B5EF4-FFF2-40B4-BE49-F238E27FC236}">
                <a16:creationId xmlns:a16="http://schemas.microsoft.com/office/drawing/2014/main" id="{A7454F5F-CCFD-4C14-AD4F-86999A46B031}"/>
              </a:ext>
            </a:extLst>
          </p:cNvPr>
          <p:cNvSpPr/>
          <p:nvPr/>
        </p:nvSpPr>
        <p:spPr>
          <a:xfrm>
            <a:off x="6690360" y="2506662"/>
            <a:ext cx="45719" cy="223876"/>
          </a:xfrm>
          <a:prstGeom prst="rightBrace">
            <a:avLst>
              <a:gd name="adj1" fmla="val 27381"/>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a:extLst>
              <a:ext uri="{FF2B5EF4-FFF2-40B4-BE49-F238E27FC236}">
                <a16:creationId xmlns:a16="http://schemas.microsoft.com/office/drawing/2014/main" id="{38B41320-C6C8-4082-9608-728D960E63CB}"/>
              </a:ext>
            </a:extLst>
          </p:cNvPr>
          <p:cNvSpPr txBox="1"/>
          <p:nvPr/>
        </p:nvSpPr>
        <p:spPr>
          <a:xfrm>
            <a:off x="6736079" y="2462310"/>
            <a:ext cx="1300356" cy="307777"/>
          </a:xfrm>
          <a:prstGeom prst="rect">
            <a:avLst/>
          </a:prstGeom>
          <a:noFill/>
        </p:spPr>
        <p:txBody>
          <a:bodyPr wrap="none" rtlCol="0">
            <a:spAutoFit/>
          </a:bodyPr>
          <a:lstStyle/>
          <a:p>
            <a:r>
              <a:rPr lang="de-DE" sz="1400" dirty="0">
                <a:latin typeface="+mn-lt"/>
              </a:rPr>
              <a:t>"</a:t>
            </a:r>
            <a:r>
              <a:rPr lang="de-DE" sz="1400" dirty="0" err="1">
                <a:latin typeface="+mn-lt"/>
              </a:rPr>
              <a:t>Safety</a:t>
            </a:r>
            <a:r>
              <a:rPr lang="de-DE" sz="1400" dirty="0">
                <a:latin typeface="+mn-lt"/>
              </a:rPr>
              <a:t> Layer"</a:t>
            </a:r>
            <a:endParaRPr lang="en-US" sz="1400" dirty="0">
              <a:latin typeface="+mn-lt"/>
            </a:endParaRPr>
          </a:p>
        </p:txBody>
      </p:sp>
      <p:sp>
        <p:nvSpPr>
          <p:cNvPr id="67" name="Right Brace 66">
            <a:extLst>
              <a:ext uri="{FF2B5EF4-FFF2-40B4-BE49-F238E27FC236}">
                <a16:creationId xmlns:a16="http://schemas.microsoft.com/office/drawing/2014/main" id="{2AD36E5A-47AD-4B4E-83D8-812D08FE05DE}"/>
              </a:ext>
            </a:extLst>
          </p:cNvPr>
          <p:cNvSpPr/>
          <p:nvPr/>
        </p:nvSpPr>
        <p:spPr>
          <a:xfrm>
            <a:off x="6690360" y="2274172"/>
            <a:ext cx="45719" cy="223876"/>
          </a:xfrm>
          <a:prstGeom prst="rightBrace">
            <a:avLst>
              <a:gd name="adj1" fmla="val 27381"/>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B63C882-9008-45D4-BB98-CE6F5F73E8F2}"/>
              </a:ext>
            </a:extLst>
          </p:cNvPr>
          <p:cNvSpPr txBox="1"/>
          <p:nvPr/>
        </p:nvSpPr>
        <p:spPr>
          <a:xfrm>
            <a:off x="6736079" y="2242421"/>
            <a:ext cx="1741182" cy="307777"/>
          </a:xfrm>
          <a:prstGeom prst="rect">
            <a:avLst/>
          </a:prstGeom>
          <a:noFill/>
        </p:spPr>
        <p:txBody>
          <a:bodyPr wrap="none" rtlCol="0">
            <a:spAutoFit/>
          </a:bodyPr>
          <a:lstStyle/>
          <a:p>
            <a:r>
              <a:rPr lang="de-DE" sz="1400" dirty="0">
                <a:latin typeface="+mn-lt"/>
              </a:rPr>
              <a:t>"</a:t>
            </a:r>
            <a:r>
              <a:rPr lang="de-DE" sz="1400" dirty="0" err="1">
                <a:latin typeface="+mn-lt"/>
              </a:rPr>
              <a:t>Safety</a:t>
            </a:r>
            <a:r>
              <a:rPr lang="de-DE" sz="1400" dirty="0">
                <a:latin typeface="+mn-lt"/>
              </a:rPr>
              <a:t> Technology"</a:t>
            </a:r>
            <a:endParaRPr lang="en-US" sz="1400" dirty="0">
              <a:latin typeface="+mn-lt"/>
            </a:endParaRPr>
          </a:p>
        </p:txBody>
      </p:sp>
      <p:grpSp>
        <p:nvGrpSpPr>
          <p:cNvPr id="69" name="Group 68">
            <a:extLst>
              <a:ext uri="{FF2B5EF4-FFF2-40B4-BE49-F238E27FC236}">
                <a16:creationId xmlns:a16="http://schemas.microsoft.com/office/drawing/2014/main" id="{AA2E3318-7451-4F3B-9E89-4B29D03936B7}"/>
              </a:ext>
            </a:extLst>
          </p:cNvPr>
          <p:cNvGrpSpPr/>
          <p:nvPr/>
        </p:nvGrpSpPr>
        <p:grpSpPr>
          <a:xfrm>
            <a:off x="2129696" y="3383397"/>
            <a:ext cx="795335" cy="152400"/>
            <a:chOff x="2107876" y="5276850"/>
            <a:chExt cx="795335" cy="152400"/>
          </a:xfrm>
        </p:grpSpPr>
        <p:sp>
          <p:nvSpPr>
            <p:cNvPr id="70" name="Rectangle 69">
              <a:extLst>
                <a:ext uri="{FF2B5EF4-FFF2-40B4-BE49-F238E27FC236}">
                  <a16:creationId xmlns:a16="http://schemas.microsoft.com/office/drawing/2014/main" id="{CE427B00-728E-40FB-AB64-4824E3DD26EC}"/>
                </a:ext>
              </a:extLst>
            </p:cNvPr>
            <p:cNvSpPr/>
            <p:nvPr/>
          </p:nvSpPr>
          <p:spPr>
            <a:xfrm>
              <a:off x="2107876"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7EA8C3C-CC6B-4125-A243-963E0315D919}"/>
                </a:ext>
              </a:extLst>
            </p:cNvPr>
            <p:cNvSpPr/>
            <p:nvPr/>
          </p:nvSpPr>
          <p:spPr>
            <a:xfrm>
              <a:off x="2266943"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E5D6D5E-7919-4B35-A169-56F277AEBFAA}"/>
                </a:ext>
              </a:extLst>
            </p:cNvPr>
            <p:cNvSpPr/>
            <p:nvPr/>
          </p:nvSpPr>
          <p:spPr>
            <a:xfrm>
              <a:off x="2426010"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E925A96-89AC-4AF5-9F04-DEC0D4191F8F}"/>
                </a:ext>
              </a:extLst>
            </p:cNvPr>
            <p:cNvSpPr/>
            <p:nvPr/>
          </p:nvSpPr>
          <p:spPr>
            <a:xfrm>
              <a:off x="2585077"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4FA66D-8776-40FA-AE2C-B45CE71C4E5D}"/>
                </a:ext>
              </a:extLst>
            </p:cNvPr>
            <p:cNvSpPr/>
            <p:nvPr/>
          </p:nvSpPr>
          <p:spPr>
            <a:xfrm>
              <a:off x="2744144"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369052F-7E86-40A1-9031-5FDDD9F6916A}"/>
              </a:ext>
            </a:extLst>
          </p:cNvPr>
          <p:cNvGrpSpPr/>
          <p:nvPr/>
        </p:nvGrpSpPr>
        <p:grpSpPr>
          <a:xfrm>
            <a:off x="3390077" y="3378794"/>
            <a:ext cx="795335" cy="152400"/>
            <a:chOff x="2107876" y="5276850"/>
            <a:chExt cx="795335" cy="152400"/>
          </a:xfrm>
        </p:grpSpPr>
        <p:sp>
          <p:nvSpPr>
            <p:cNvPr id="76" name="Rectangle 75">
              <a:extLst>
                <a:ext uri="{FF2B5EF4-FFF2-40B4-BE49-F238E27FC236}">
                  <a16:creationId xmlns:a16="http://schemas.microsoft.com/office/drawing/2014/main" id="{845DBD0D-B3F0-49D4-9BEC-711634BD809B}"/>
                </a:ext>
              </a:extLst>
            </p:cNvPr>
            <p:cNvSpPr/>
            <p:nvPr/>
          </p:nvSpPr>
          <p:spPr>
            <a:xfrm>
              <a:off x="2107876"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BD1A3E-D16D-4F1D-ADF8-97B71AD7D6E5}"/>
                </a:ext>
              </a:extLst>
            </p:cNvPr>
            <p:cNvSpPr/>
            <p:nvPr/>
          </p:nvSpPr>
          <p:spPr>
            <a:xfrm>
              <a:off x="2266943"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44E4667-58A9-4425-94D8-23068CBDF8CB}"/>
                </a:ext>
              </a:extLst>
            </p:cNvPr>
            <p:cNvSpPr/>
            <p:nvPr/>
          </p:nvSpPr>
          <p:spPr>
            <a:xfrm>
              <a:off x="2426010"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2C31A14-5AEA-4E13-A349-C49152CFCF94}"/>
                </a:ext>
              </a:extLst>
            </p:cNvPr>
            <p:cNvSpPr/>
            <p:nvPr/>
          </p:nvSpPr>
          <p:spPr>
            <a:xfrm>
              <a:off x="2585077"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70BCB6E-F151-4040-9748-C5E28BE3CA5F}"/>
                </a:ext>
              </a:extLst>
            </p:cNvPr>
            <p:cNvSpPr/>
            <p:nvPr/>
          </p:nvSpPr>
          <p:spPr>
            <a:xfrm>
              <a:off x="2744144"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4AC9C432-6C5F-4DF1-9EF8-EC8F066402C6}"/>
              </a:ext>
            </a:extLst>
          </p:cNvPr>
          <p:cNvGrpSpPr/>
          <p:nvPr/>
        </p:nvGrpSpPr>
        <p:grpSpPr>
          <a:xfrm>
            <a:off x="4885363" y="3378794"/>
            <a:ext cx="795335" cy="152400"/>
            <a:chOff x="2107876" y="5276850"/>
            <a:chExt cx="795335" cy="152400"/>
          </a:xfrm>
        </p:grpSpPr>
        <p:sp>
          <p:nvSpPr>
            <p:cNvPr id="82" name="Rectangle 81">
              <a:extLst>
                <a:ext uri="{FF2B5EF4-FFF2-40B4-BE49-F238E27FC236}">
                  <a16:creationId xmlns:a16="http://schemas.microsoft.com/office/drawing/2014/main" id="{4B8A9DF0-D38B-4AA9-8DC7-06B3BD0A2B54}"/>
                </a:ext>
              </a:extLst>
            </p:cNvPr>
            <p:cNvSpPr/>
            <p:nvPr/>
          </p:nvSpPr>
          <p:spPr>
            <a:xfrm>
              <a:off x="2107876"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3A0CE47-C117-4CC6-BFCB-74858D6505FE}"/>
                </a:ext>
              </a:extLst>
            </p:cNvPr>
            <p:cNvSpPr/>
            <p:nvPr/>
          </p:nvSpPr>
          <p:spPr>
            <a:xfrm>
              <a:off x="2266943"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A4EF8AF-FBC3-427F-9401-935B5CE39FB1}"/>
                </a:ext>
              </a:extLst>
            </p:cNvPr>
            <p:cNvSpPr/>
            <p:nvPr/>
          </p:nvSpPr>
          <p:spPr>
            <a:xfrm>
              <a:off x="2426010"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11FDBCB-970F-456B-A44F-BEA87B54345E}"/>
                </a:ext>
              </a:extLst>
            </p:cNvPr>
            <p:cNvSpPr/>
            <p:nvPr/>
          </p:nvSpPr>
          <p:spPr>
            <a:xfrm>
              <a:off x="2585077"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3EED7866-F4B3-4FD9-93A7-BABA5580127A}"/>
                </a:ext>
              </a:extLst>
            </p:cNvPr>
            <p:cNvSpPr/>
            <p:nvPr/>
          </p:nvSpPr>
          <p:spPr>
            <a:xfrm>
              <a:off x="2744144" y="5276850"/>
              <a:ext cx="159067" cy="1524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a:extLst>
              <a:ext uri="{FF2B5EF4-FFF2-40B4-BE49-F238E27FC236}">
                <a16:creationId xmlns:a16="http://schemas.microsoft.com/office/drawing/2014/main" id="{DE36AFF1-D1B3-4F50-AC9B-8548ED4AC673}"/>
              </a:ext>
            </a:extLst>
          </p:cNvPr>
          <p:cNvCxnSpPr>
            <a:stCxn id="74" idx="3"/>
          </p:cNvCxnSpPr>
          <p:nvPr/>
        </p:nvCxnSpPr>
        <p:spPr>
          <a:xfrm>
            <a:off x="2925031" y="3459597"/>
            <a:ext cx="1934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BF7D098-7A2E-4F5C-A0D6-EC16A4C64720}"/>
              </a:ext>
            </a:extLst>
          </p:cNvPr>
          <p:cNvCxnSpPr/>
          <p:nvPr/>
        </p:nvCxnSpPr>
        <p:spPr>
          <a:xfrm>
            <a:off x="4185412" y="3459597"/>
            <a:ext cx="1934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A767845-E396-439B-86B0-B52E518E6AC5}"/>
              </a:ext>
            </a:extLst>
          </p:cNvPr>
          <p:cNvCxnSpPr/>
          <p:nvPr/>
        </p:nvCxnSpPr>
        <p:spPr>
          <a:xfrm>
            <a:off x="5691555" y="3459597"/>
            <a:ext cx="1934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Arc 89">
            <a:extLst>
              <a:ext uri="{FF2B5EF4-FFF2-40B4-BE49-F238E27FC236}">
                <a16:creationId xmlns:a16="http://schemas.microsoft.com/office/drawing/2014/main" id="{D393C807-29A2-4248-8CAE-77125CF13554}"/>
              </a:ext>
            </a:extLst>
          </p:cNvPr>
          <p:cNvSpPr/>
          <p:nvPr/>
        </p:nvSpPr>
        <p:spPr>
          <a:xfrm rot="5400000">
            <a:off x="4358795" y="3218211"/>
            <a:ext cx="292454" cy="190322"/>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EB9F3477-9382-480B-AB8B-EBF0F799F33B}"/>
              </a:ext>
            </a:extLst>
          </p:cNvPr>
          <p:cNvSpPr/>
          <p:nvPr/>
        </p:nvSpPr>
        <p:spPr>
          <a:xfrm rot="16200000" flipH="1">
            <a:off x="4644278" y="3218211"/>
            <a:ext cx="292454" cy="190322"/>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D81DD873-CF83-4DCC-A604-FB86FBC670CD}"/>
              </a:ext>
            </a:extLst>
          </p:cNvPr>
          <p:cNvSpPr txBox="1"/>
          <p:nvPr/>
        </p:nvSpPr>
        <p:spPr>
          <a:xfrm>
            <a:off x="5219857" y="3740549"/>
            <a:ext cx="1045479" cy="261610"/>
          </a:xfrm>
          <a:prstGeom prst="rect">
            <a:avLst/>
          </a:prstGeom>
          <a:noFill/>
        </p:spPr>
        <p:txBody>
          <a:bodyPr wrap="none" rtlCol="0">
            <a:spAutoFit/>
          </a:bodyPr>
          <a:lstStyle/>
          <a:p>
            <a:r>
              <a:rPr lang="de-DE" sz="1100" dirty="0">
                <a:latin typeface="+mn-lt"/>
              </a:rPr>
              <a:t>FSCP Message</a:t>
            </a:r>
            <a:endParaRPr lang="en-US" sz="1100" dirty="0">
              <a:latin typeface="+mn-lt"/>
            </a:endParaRPr>
          </a:p>
        </p:txBody>
      </p:sp>
      <p:cxnSp>
        <p:nvCxnSpPr>
          <p:cNvPr id="93" name="Straight Connector 92">
            <a:extLst>
              <a:ext uri="{FF2B5EF4-FFF2-40B4-BE49-F238E27FC236}">
                <a16:creationId xmlns:a16="http://schemas.microsoft.com/office/drawing/2014/main" id="{D6A4EF4E-E9A4-44CC-B257-7C717D52A87D}"/>
              </a:ext>
            </a:extLst>
          </p:cNvPr>
          <p:cNvCxnSpPr>
            <a:stCxn id="83" idx="2"/>
            <a:endCxn id="92" idx="1"/>
          </p:cNvCxnSpPr>
          <p:nvPr/>
        </p:nvCxnSpPr>
        <p:spPr>
          <a:xfrm>
            <a:off x="5123964" y="3531194"/>
            <a:ext cx="95893" cy="3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2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E7A-4B8C-4166-8510-FC9428B6D86A}"/>
              </a:ext>
            </a:extLst>
          </p:cNvPr>
          <p:cNvSpPr>
            <a:spLocks noGrp="1"/>
          </p:cNvSpPr>
          <p:nvPr>
            <p:ph type="title"/>
          </p:nvPr>
        </p:nvSpPr>
        <p:spPr/>
        <p:txBody>
          <a:bodyPr/>
          <a:lstStyle/>
          <a:p>
            <a:r>
              <a:rPr lang="en-US" dirty="0"/>
              <a:t>Safety Function (Example)</a:t>
            </a:r>
          </a:p>
        </p:txBody>
      </p:sp>
      <p:sp>
        <p:nvSpPr>
          <p:cNvPr id="3" name="Slide Number Placeholder 2">
            <a:extLst>
              <a:ext uri="{FF2B5EF4-FFF2-40B4-BE49-F238E27FC236}">
                <a16:creationId xmlns:a16="http://schemas.microsoft.com/office/drawing/2014/main" id="{C5F65532-C764-45BC-BB4C-37F9FA745FEE}"/>
              </a:ext>
            </a:extLst>
          </p:cNvPr>
          <p:cNvSpPr>
            <a:spLocks noGrp="1"/>
          </p:cNvSpPr>
          <p:nvPr>
            <p:ph type="sldNum" sz="quarter" idx="12"/>
          </p:nvPr>
        </p:nvSpPr>
        <p:spPr/>
        <p:txBody>
          <a:bodyPr/>
          <a:lstStyle/>
          <a:p>
            <a:fld id="{892E6F36-0CB9-4B54-9134-62052D3A0080}" type="slidenum">
              <a:rPr lang="de-DE" smtClean="0"/>
              <a:pPr/>
              <a:t>16</a:t>
            </a:fld>
            <a:endParaRPr lang="de-DE" dirty="0"/>
          </a:p>
        </p:txBody>
      </p:sp>
      <p:sp>
        <p:nvSpPr>
          <p:cNvPr id="4" name="Rectangle 3">
            <a:extLst>
              <a:ext uri="{FF2B5EF4-FFF2-40B4-BE49-F238E27FC236}">
                <a16:creationId xmlns:a16="http://schemas.microsoft.com/office/drawing/2014/main" id="{A35E2EA4-F5CD-450A-BD3A-50B518594CEB}"/>
              </a:ext>
            </a:extLst>
          </p:cNvPr>
          <p:cNvSpPr/>
          <p:nvPr/>
        </p:nvSpPr>
        <p:spPr>
          <a:xfrm>
            <a:off x="6633285" y="2358163"/>
            <a:ext cx="1024815" cy="4001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D1CAEE-E461-4D6D-8ECF-92E0E023BD5B}"/>
              </a:ext>
            </a:extLst>
          </p:cNvPr>
          <p:cNvSpPr/>
          <p:nvPr/>
        </p:nvSpPr>
        <p:spPr>
          <a:xfrm>
            <a:off x="1941772" y="3127884"/>
            <a:ext cx="1801803" cy="4001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57A4D-B4BA-4406-A10B-5988D5EAF093}"/>
              </a:ext>
            </a:extLst>
          </p:cNvPr>
          <p:cNvSpPr/>
          <p:nvPr/>
        </p:nvSpPr>
        <p:spPr>
          <a:xfrm>
            <a:off x="1937952" y="1657226"/>
            <a:ext cx="1818709" cy="40011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B806B12-E112-412F-BB57-BEC6C2460DDA}"/>
              </a:ext>
            </a:extLst>
          </p:cNvPr>
          <p:cNvGrpSpPr/>
          <p:nvPr/>
        </p:nvGrpSpPr>
        <p:grpSpPr>
          <a:xfrm>
            <a:off x="2060121" y="3949981"/>
            <a:ext cx="190500" cy="185653"/>
            <a:chOff x="4253050" y="5179521"/>
            <a:chExt cx="190500" cy="185653"/>
          </a:xfrm>
        </p:grpSpPr>
        <p:sp>
          <p:nvSpPr>
            <p:cNvPr id="8" name="Rectangle 306">
              <a:extLst>
                <a:ext uri="{FF2B5EF4-FFF2-40B4-BE49-F238E27FC236}">
                  <a16:creationId xmlns:a16="http://schemas.microsoft.com/office/drawing/2014/main" id="{7AAC6D5D-6A68-4AC5-8CE3-EBD9F1FB69F3}"/>
                </a:ext>
              </a:extLst>
            </p:cNvPr>
            <p:cNvSpPr>
              <a:spLocks noChangeArrowheads="1"/>
            </p:cNvSpPr>
            <p:nvPr/>
          </p:nvSpPr>
          <p:spPr bwMode="auto">
            <a:xfrm>
              <a:off x="4253050" y="5179521"/>
              <a:ext cx="190500" cy="185653"/>
            </a:xfrm>
            <a:prstGeom prst="rect">
              <a:avLst/>
            </a:prstGeom>
            <a:solidFill>
              <a:srgbClr val="FFFF00"/>
            </a:solidFill>
            <a:ln w="12700">
              <a:solidFill>
                <a:srgbClr val="000000"/>
              </a:solidFill>
              <a:miter lim="800000"/>
              <a:headEnd/>
              <a:tailEnd/>
            </a:ln>
            <a:effectLst>
              <a:outerShdw blurRad="50800" dist="38100" dir="2700000" algn="tl" rotWithShape="0">
                <a:prstClr val="black">
                  <a:alpha val="40000"/>
                </a:prstClr>
              </a:outerShdw>
            </a:effectLst>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9" name="Oval 307">
              <a:extLst>
                <a:ext uri="{FF2B5EF4-FFF2-40B4-BE49-F238E27FC236}">
                  <a16:creationId xmlns:a16="http://schemas.microsoft.com/office/drawing/2014/main" id="{E5F4FBD6-1AD9-4CE3-AE6B-30390D6E6DCA}"/>
                </a:ext>
              </a:extLst>
            </p:cNvPr>
            <p:cNvSpPr>
              <a:spLocks noChangeArrowheads="1"/>
            </p:cNvSpPr>
            <p:nvPr/>
          </p:nvSpPr>
          <p:spPr bwMode="auto">
            <a:xfrm>
              <a:off x="4295748" y="5223629"/>
              <a:ext cx="105760" cy="97436"/>
            </a:xfrm>
            <a:prstGeom prst="ellipse">
              <a:avLst/>
            </a:prstGeom>
            <a:solidFill>
              <a:srgbClr val="FF3517"/>
            </a:solidFill>
            <a:ln w="9525">
              <a:solidFill>
                <a:schemeClr val="tx1"/>
              </a:solidFill>
              <a:round/>
              <a:headEnd/>
              <a:tailEnd/>
            </a:ln>
          </p:spPr>
          <p:txBody>
            <a:bodyPr lIns="0" tIns="0" rIns="0" bIns="0"/>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grpSp>
        <p:nvGrpSpPr>
          <p:cNvPr id="10" name="Group 9">
            <a:extLst>
              <a:ext uri="{FF2B5EF4-FFF2-40B4-BE49-F238E27FC236}">
                <a16:creationId xmlns:a16="http://schemas.microsoft.com/office/drawing/2014/main" id="{B2028E73-A550-4A99-BBEF-A8B7DF88C610}"/>
              </a:ext>
            </a:extLst>
          </p:cNvPr>
          <p:cNvGrpSpPr>
            <a:grpSpLocks noChangeAspect="1"/>
          </p:cNvGrpSpPr>
          <p:nvPr/>
        </p:nvGrpSpPr>
        <p:grpSpPr>
          <a:xfrm>
            <a:off x="6887796" y="1734405"/>
            <a:ext cx="437198" cy="517207"/>
            <a:chOff x="5962819" y="4329113"/>
            <a:chExt cx="728663" cy="862012"/>
          </a:xfrm>
          <a:effectLst>
            <a:outerShdw blurRad="50800" dist="38100" dir="2700000" algn="tl" rotWithShape="0">
              <a:prstClr val="black">
                <a:alpha val="40000"/>
              </a:prstClr>
            </a:outerShdw>
          </a:effectLst>
        </p:grpSpPr>
        <p:sp>
          <p:nvSpPr>
            <p:cNvPr id="11" name="Freeform 265">
              <a:extLst>
                <a:ext uri="{FF2B5EF4-FFF2-40B4-BE49-F238E27FC236}">
                  <a16:creationId xmlns:a16="http://schemas.microsoft.com/office/drawing/2014/main" id="{22B2868D-9980-46BB-A9D5-10907F21C0A1}"/>
                </a:ext>
              </a:extLst>
            </p:cNvPr>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chemeClr val="bg1">
                <a:lumMod val="75000"/>
              </a:schemeClr>
            </a:solidFill>
            <a:ln w="9525">
              <a:solidFill>
                <a:schemeClr val="tx1"/>
              </a:solidFill>
              <a:round/>
              <a:headEnd/>
              <a:tailEnd/>
            </a:ln>
            <a:effectLst/>
          </p:spPr>
          <p:txBody>
            <a:bodyPr/>
            <a:lstStyle/>
            <a:p>
              <a:endParaRPr lang="de-DE">
                <a:latin typeface="+mn-lt"/>
              </a:endParaRPr>
            </a:p>
          </p:txBody>
        </p:sp>
        <p:sp>
          <p:nvSpPr>
            <p:cNvPr id="12" name="Rectangle 267">
              <a:extLst>
                <a:ext uri="{FF2B5EF4-FFF2-40B4-BE49-F238E27FC236}">
                  <a16:creationId xmlns:a16="http://schemas.microsoft.com/office/drawing/2014/main" id="{7DF8FC75-8498-46B4-8198-33CC1D939E43}"/>
                </a:ext>
              </a:extLst>
            </p:cNvPr>
            <p:cNvSpPr>
              <a:spLocks noChangeArrowheads="1"/>
            </p:cNvSpPr>
            <p:nvPr/>
          </p:nvSpPr>
          <p:spPr bwMode="auto">
            <a:xfrm>
              <a:off x="6162844" y="4329113"/>
              <a:ext cx="280988" cy="147637"/>
            </a:xfrm>
            <a:prstGeom prst="rect">
              <a:avLst/>
            </a:prstGeom>
            <a:solidFill>
              <a:srgbClr val="FFFF99"/>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3" name="Oval 503">
              <a:extLst>
                <a:ext uri="{FF2B5EF4-FFF2-40B4-BE49-F238E27FC236}">
                  <a16:creationId xmlns:a16="http://schemas.microsoft.com/office/drawing/2014/main" id="{A3188B28-146A-4C30-85D1-C249A9FDAB5B}"/>
                </a:ext>
              </a:extLst>
            </p:cNvPr>
            <p:cNvSpPr>
              <a:spLocks noChangeArrowheads="1"/>
            </p:cNvSpPr>
            <p:nvPr/>
          </p:nvSpPr>
          <p:spPr bwMode="auto">
            <a:xfrm>
              <a:off x="5972344" y="4395788"/>
              <a:ext cx="695325" cy="695325"/>
            </a:xfrm>
            <a:prstGeom prst="ellipse">
              <a:avLst/>
            </a:prstGeom>
            <a:gradFill rotWithShape="1">
              <a:gsLst>
                <a:gs pos="0">
                  <a:schemeClr val="bg1">
                    <a:lumMod val="85000"/>
                  </a:schemeClr>
                </a:gs>
                <a:gs pos="100000">
                  <a:srgbClr val="26415C"/>
                </a:gs>
              </a:gsLst>
              <a:lin ang="2700000" scaled="1"/>
            </a:gra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4" name="Oval 504">
              <a:extLst>
                <a:ext uri="{FF2B5EF4-FFF2-40B4-BE49-F238E27FC236}">
                  <a16:creationId xmlns:a16="http://schemas.microsoft.com/office/drawing/2014/main" id="{006908FC-DB6B-4E0C-B46D-DB08AD3878F4}"/>
                </a:ext>
              </a:extLst>
            </p:cNvPr>
            <p:cNvSpPr>
              <a:spLocks noChangeArrowheads="1"/>
            </p:cNvSpPr>
            <p:nvPr/>
          </p:nvSpPr>
          <p:spPr bwMode="auto">
            <a:xfrm>
              <a:off x="6199357" y="4622800"/>
              <a:ext cx="241300" cy="241300"/>
            </a:xfrm>
            <a:prstGeom prst="ellipse">
              <a:avLst/>
            </a:prstGeom>
            <a:solidFill>
              <a:srgbClr val="FFFF99"/>
            </a:solidFill>
            <a:ln w="9525">
              <a:solidFill>
                <a:schemeClr val="tx1"/>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5" name="Oval 505">
              <a:extLst>
                <a:ext uri="{FF2B5EF4-FFF2-40B4-BE49-F238E27FC236}">
                  <a16:creationId xmlns:a16="http://schemas.microsoft.com/office/drawing/2014/main" id="{9BB01866-67CA-4D8F-97F8-21818B399E46}"/>
                </a:ext>
              </a:extLst>
            </p:cNvPr>
            <p:cNvSpPr>
              <a:spLocks noChangeArrowheads="1"/>
            </p:cNvSpPr>
            <p:nvPr/>
          </p:nvSpPr>
          <p:spPr bwMode="auto">
            <a:xfrm>
              <a:off x="6281907" y="4705350"/>
              <a:ext cx="77787" cy="777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6" name="Rectangle 506">
              <a:extLst>
                <a:ext uri="{FF2B5EF4-FFF2-40B4-BE49-F238E27FC236}">
                  <a16:creationId xmlns:a16="http://schemas.microsoft.com/office/drawing/2014/main" id="{61B0A80D-D229-4568-B15A-A83FBAA3D2A4}"/>
                </a:ext>
              </a:extLst>
            </p:cNvPr>
            <p:cNvSpPr>
              <a:spLocks noChangeArrowheads="1"/>
            </p:cNvSpPr>
            <p:nvPr/>
          </p:nvSpPr>
          <p:spPr bwMode="auto">
            <a:xfrm>
              <a:off x="6448594"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sp>
          <p:nvSpPr>
            <p:cNvPr id="17" name="Rectangle 507">
              <a:extLst>
                <a:ext uri="{FF2B5EF4-FFF2-40B4-BE49-F238E27FC236}">
                  <a16:creationId xmlns:a16="http://schemas.microsoft.com/office/drawing/2014/main" id="{E5AF4630-5A4F-4A87-80FA-70B97A76C10D}"/>
                </a:ext>
              </a:extLst>
            </p:cNvPr>
            <p:cNvSpPr>
              <a:spLocks noChangeArrowheads="1"/>
            </p:cNvSpPr>
            <p:nvPr/>
          </p:nvSpPr>
          <p:spPr bwMode="auto">
            <a:xfrm>
              <a:off x="5962819" y="5148263"/>
              <a:ext cx="242888" cy="42862"/>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pPr>
              <a:endParaRPr lang="de-DE" altLang="de-DE" sz="1200">
                <a:latin typeface="+mn-lt"/>
              </a:endParaRPr>
            </a:p>
          </p:txBody>
        </p:sp>
      </p:grpSp>
      <p:sp>
        <p:nvSpPr>
          <p:cNvPr id="18" name="AutoShape 9">
            <a:extLst>
              <a:ext uri="{FF2B5EF4-FFF2-40B4-BE49-F238E27FC236}">
                <a16:creationId xmlns:a16="http://schemas.microsoft.com/office/drawing/2014/main" id="{4D292205-1458-4E12-9F06-468D8E8D13BA}"/>
              </a:ext>
            </a:extLst>
          </p:cNvPr>
          <p:cNvSpPr>
            <a:spLocks noChangeAspect="1" noChangeArrowheads="1" noTextEdit="1"/>
          </p:cNvSpPr>
          <p:nvPr/>
        </p:nvSpPr>
        <p:spPr bwMode="auto">
          <a:xfrm>
            <a:off x="2709119" y="1020748"/>
            <a:ext cx="396238"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Rectangle 11">
            <a:extLst>
              <a:ext uri="{FF2B5EF4-FFF2-40B4-BE49-F238E27FC236}">
                <a16:creationId xmlns:a16="http://schemas.microsoft.com/office/drawing/2014/main" id="{4258614C-2113-46C4-B807-327B5B435272}"/>
              </a:ext>
            </a:extLst>
          </p:cNvPr>
          <p:cNvSpPr>
            <a:spLocks noChangeArrowheads="1"/>
          </p:cNvSpPr>
          <p:nvPr/>
        </p:nvSpPr>
        <p:spPr bwMode="auto">
          <a:xfrm>
            <a:off x="2720549" y="1038846"/>
            <a:ext cx="54293"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Rectangle 12">
            <a:extLst>
              <a:ext uri="{FF2B5EF4-FFF2-40B4-BE49-F238E27FC236}">
                <a16:creationId xmlns:a16="http://schemas.microsoft.com/office/drawing/2014/main" id="{3A6D9827-6879-4D28-A2FA-14CC8A489F80}"/>
              </a:ext>
            </a:extLst>
          </p:cNvPr>
          <p:cNvSpPr>
            <a:spLocks noChangeArrowheads="1"/>
          </p:cNvSpPr>
          <p:nvPr/>
        </p:nvSpPr>
        <p:spPr bwMode="auto">
          <a:xfrm>
            <a:off x="3037730" y="1038846"/>
            <a:ext cx="57150"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21" name="Group 20">
            <a:extLst>
              <a:ext uri="{FF2B5EF4-FFF2-40B4-BE49-F238E27FC236}">
                <a16:creationId xmlns:a16="http://schemas.microsoft.com/office/drawing/2014/main" id="{F412BDA6-8C80-4C27-A78D-74CE51025418}"/>
              </a:ext>
            </a:extLst>
          </p:cNvPr>
          <p:cNvGrpSpPr/>
          <p:nvPr/>
        </p:nvGrpSpPr>
        <p:grpSpPr>
          <a:xfrm>
            <a:off x="2782461" y="1135048"/>
            <a:ext cx="244762" cy="384810"/>
            <a:chOff x="3394076" y="4479925"/>
            <a:chExt cx="333375" cy="641350"/>
          </a:xfrm>
        </p:grpSpPr>
        <p:sp>
          <p:nvSpPr>
            <p:cNvPr id="22" name="Line 13">
              <a:extLst>
                <a:ext uri="{FF2B5EF4-FFF2-40B4-BE49-F238E27FC236}">
                  <a16:creationId xmlns:a16="http://schemas.microsoft.com/office/drawing/2014/main" id="{91922EFF-0AE2-45AE-BBAD-C821513601CA}"/>
                </a:ext>
              </a:extLst>
            </p:cNvPr>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3" name="Line 16">
              <a:extLst>
                <a:ext uri="{FF2B5EF4-FFF2-40B4-BE49-F238E27FC236}">
                  <a16:creationId xmlns:a16="http://schemas.microsoft.com/office/drawing/2014/main" id="{07C61B07-5122-47F8-914F-C7A49A5FC07E}"/>
                </a:ext>
              </a:extLst>
            </p:cNvPr>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4" name="Line 19">
              <a:extLst>
                <a:ext uri="{FF2B5EF4-FFF2-40B4-BE49-F238E27FC236}">
                  <a16:creationId xmlns:a16="http://schemas.microsoft.com/office/drawing/2014/main" id="{78D66F1E-4BF1-4787-B57B-314B0FCA2973}"/>
                </a:ext>
              </a:extLst>
            </p:cNvPr>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5" name="Line 22">
              <a:extLst>
                <a:ext uri="{FF2B5EF4-FFF2-40B4-BE49-F238E27FC236}">
                  <a16:creationId xmlns:a16="http://schemas.microsoft.com/office/drawing/2014/main" id="{2218126C-F2E9-42E1-ACF8-09617AC78132}"/>
                </a:ext>
              </a:extLst>
            </p:cNvPr>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Line 25">
              <a:extLst>
                <a:ext uri="{FF2B5EF4-FFF2-40B4-BE49-F238E27FC236}">
                  <a16:creationId xmlns:a16="http://schemas.microsoft.com/office/drawing/2014/main" id="{D04B4890-1094-4906-AC48-D3E0E2E9614E}"/>
                </a:ext>
              </a:extLst>
            </p:cNvPr>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7" name="Line 144">
            <a:extLst>
              <a:ext uri="{FF2B5EF4-FFF2-40B4-BE49-F238E27FC236}">
                <a16:creationId xmlns:a16="http://schemas.microsoft.com/office/drawing/2014/main" id="{DFEC5AF1-A525-4588-80AB-86351690549F}"/>
              </a:ext>
            </a:extLst>
          </p:cNvPr>
          <p:cNvSpPr>
            <a:spLocks noChangeShapeType="1"/>
          </p:cNvSpPr>
          <p:nvPr/>
        </p:nvSpPr>
        <p:spPr bwMode="auto">
          <a:xfrm>
            <a:off x="5524154" y="235016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8" name="Rectangle 27">
            <a:extLst>
              <a:ext uri="{FF2B5EF4-FFF2-40B4-BE49-F238E27FC236}">
                <a16:creationId xmlns:a16="http://schemas.microsoft.com/office/drawing/2014/main" id="{0EF720F9-0C81-4EA5-8024-322178681ADA}"/>
              </a:ext>
            </a:extLst>
          </p:cNvPr>
          <p:cNvSpPr/>
          <p:nvPr/>
        </p:nvSpPr>
        <p:spPr>
          <a:xfrm>
            <a:off x="4913007" y="2245421"/>
            <a:ext cx="611147" cy="6255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&amp;</a:t>
            </a:r>
          </a:p>
        </p:txBody>
      </p:sp>
      <p:sp>
        <p:nvSpPr>
          <p:cNvPr id="29" name="Line 313">
            <a:extLst>
              <a:ext uri="{FF2B5EF4-FFF2-40B4-BE49-F238E27FC236}">
                <a16:creationId xmlns:a16="http://schemas.microsoft.com/office/drawing/2014/main" id="{40049605-80D6-4A1E-A9F2-34102EC111A1}"/>
              </a:ext>
            </a:extLst>
          </p:cNvPr>
          <p:cNvSpPr>
            <a:spLocks noChangeShapeType="1"/>
          </p:cNvSpPr>
          <p:nvPr/>
        </p:nvSpPr>
        <p:spPr bwMode="auto">
          <a:xfrm rot="5400000">
            <a:off x="6078720" y="2003653"/>
            <a:ext cx="0" cy="110913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0" name="Rectangle 29">
            <a:extLst>
              <a:ext uri="{FF2B5EF4-FFF2-40B4-BE49-F238E27FC236}">
                <a16:creationId xmlns:a16="http://schemas.microsoft.com/office/drawing/2014/main" id="{9196C119-831E-4827-A9BF-177FAAF107DE}"/>
              </a:ext>
            </a:extLst>
          </p:cNvPr>
          <p:cNvSpPr/>
          <p:nvPr/>
        </p:nvSpPr>
        <p:spPr>
          <a:xfrm>
            <a:off x="6812513" y="2350166"/>
            <a:ext cx="663964" cy="338554"/>
          </a:xfrm>
          <a:prstGeom prst="rect">
            <a:avLst/>
          </a:prstGeom>
        </p:spPr>
        <p:txBody>
          <a:bodyPr wrap="none">
            <a:spAutoFit/>
          </a:bodyPr>
          <a:lstStyle/>
          <a:p>
            <a:pPr algn="ctr"/>
            <a:r>
              <a:rPr lang="en-US" sz="1600" dirty="0">
                <a:latin typeface="+mn-lt"/>
              </a:rPr>
              <a:t>Drive</a:t>
            </a:r>
          </a:p>
        </p:txBody>
      </p:sp>
      <p:sp>
        <p:nvSpPr>
          <p:cNvPr id="31" name="Rectangle 30">
            <a:extLst>
              <a:ext uri="{FF2B5EF4-FFF2-40B4-BE49-F238E27FC236}">
                <a16:creationId xmlns:a16="http://schemas.microsoft.com/office/drawing/2014/main" id="{E0407064-C95E-47E1-8393-1EA4FEF4B29B}"/>
              </a:ext>
            </a:extLst>
          </p:cNvPr>
          <p:cNvSpPr/>
          <p:nvPr/>
        </p:nvSpPr>
        <p:spPr>
          <a:xfrm>
            <a:off x="2171002" y="1671572"/>
            <a:ext cx="1383712" cy="338554"/>
          </a:xfrm>
          <a:prstGeom prst="rect">
            <a:avLst/>
          </a:prstGeom>
        </p:spPr>
        <p:txBody>
          <a:bodyPr wrap="none">
            <a:spAutoFit/>
          </a:bodyPr>
          <a:lstStyle/>
          <a:p>
            <a:pPr algn="ctr"/>
            <a:r>
              <a:rPr lang="en-US" sz="1600" dirty="0">
                <a:latin typeface="+mn-lt"/>
              </a:rPr>
              <a:t>Light Curtain</a:t>
            </a:r>
          </a:p>
        </p:txBody>
      </p:sp>
      <p:grpSp>
        <p:nvGrpSpPr>
          <p:cNvPr id="32" name="Group 31">
            <a:extLst>
              <a:ext uri="{FF2B5EF4-FFF2-40B4-BE49-F238E27FC236}">
                <a16:creationId xmlns:a16="http://schemas.microsoft.com/office/drawing/2014/main" id="{629E3313-B6ED-46C9-9772-EF33B653FDC5}"/>
              </a:ext>
            </a:extLst>
          </p:cNvPr>
          <p:cNvGrpSpPr/>
          <p:nvPr/>
        </p:nvGrpSpPr>
        <p:grpSpPr>
          <a:xfrm>
            <a:off x="3760480" y="2720144"/>
            <a:ext cx="1152527" cy="607557"/>
            <a:chOff x="3684280" y="3545888"/>
            <a:chExt cx="1152527" cy="607557"/>
          </a:xfrm>
        </p:grpSpPr>
        <p:sp>
          <p:nvSpPr>
            <p:cNvPr id="33" name="Line 313">
              <a:extLst>
                <a:ext uri="{FF2B5EF4-FFF2-40B4-BE49-F238E27FC236}">
                  <a16:creationId xmlns:a16="http://schemas.microsoft.com/office/drawing/2014/main" id="{428B0950-2446-41F4-874F-5348DA6CD687}"/>
                </a:ext>
              </a:extLst>
            </p:cNvPr>
            <p:cNvSpPr>
              <a:spLocks noChangeShapeType="1"/>
            </p:cNvSpPr>
            <p:nvPr/>
          </p:nvSpPr>
          <p:spPr bwMode="auto">
            <a:xfrm rot="5400000">
              <a:off x="4548675" y="3257756"/>
              <a:ext cx="0" cy="57626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cxnSp>
          <p:nvCxnSpPr>
            <p:cNvPr id="34" name="Straight Connector 33">
              <a:extLst>
                <a:ext uri="{FF2B5EF4-FFF2-40B4-BE49-F238E27FC236}">
                  <a16:creationId xmlns:a16="http://schemas.microsoft.com/office/drawing/2014/main" id="{B6DE5C03-2626-4C1B-823B-14AE09FA94C5}"/>
                </a:ext>
              </a:extLst>
            </p:cNvPr>
            <p:cNvCxnSpPr>
              <a:stCxn id="33" idx="1"/>
            </p:cNvCxnSpPr>
            <p:nvPr/>
          </p:nvCxnSpPr>
          <p:spPr>
            <a:xfrm>
              <a:off x="4260543" y="3545889"/>
              <a:ext cx="1" cy="607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Line 313">
              <a:extLst>
                <a:ext uri="{FF2B5EF4-FFF2-40B4-BE49-F238E27FC236}">
                  <a16:creationId xmlns:a16="http://schemas.microsoft.com/office/drawing/2014/main" id="{7013A0C2-DD1D-4900-A659-CC441215E165}"/>
                </a:ext>
              </a:extLst>
            </p:cNvPr>
            <p:cNvSpPr>
              <a:spLocks noChangeShapeType="1"/>
            </p:cNvSpPr>
            <p:nvPr/>
          </p:nvSpPr>
          <p:spPr bwMode="auto">
            <a:xfrm rot="5400000">
              <a:off x="3972411" y="3865314"/>
              <a:ext cx="0" cy="5762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grpSp>
      <p:sp>
        <p:nvSpPr>
          <p:cNvPr id="36" name="Rectangle 35">
            <a:extLst>
              <a:ext uri="{FF2B5EF4-FFF2-40B4-BE49-F238E27FC236}">
                <a16:creationId xmlns:a16="http://schemas.microsoft.com/office/drawing/2014/main" id="{314FBB72-C455-4C18-82CB-16307D966CDD}"/>
              </a:ext>
            </a:extLst>
          </p:cNvPr>
          <p:cNvSpPr/>
          <p:nvPr/>
        </p:nvSpPr>
        <p:spPr>
          <a:xfrm>
            <a:off x="2097263" y="3127645"/>
            <a:ext cx="1454244" cy="338554"/>
          </a:xfrm>
          <a:prstGeom prst="rect">
            <a:avLst/>
          </a:prstGeom>
        </p:spPr>
        <p:txBody>
          <a:bodyPr wrap="none">
            <a:spAutoFit/>
          </a:bodyPr>
          <a:lstStyle/>
          <a:p>
            <a:pPr algn="ctr"/>
            <a:r>
              <a:rPr lang="en-US" sz="1600" dirty="0">
                <a:latin typeface="+mn-lt"/>
              </a:rPr>
              <a:t>FS-DI Channel</a:t>
            </a:r>
          </a:p>
        </p:txBody>
      </p:sp>
      <p:sp>
        <p:nvSpPr>
          <p:cNvPr id="37" name="Line 313">
            <a:extLst>
              <a:ext uri="{FF2B5EF4-FFF2-40B4-BE49-F238E27FC236}">
                <a16:creationId xmlns:a16="http://schemas.microsoft.com/office/drawing/2014/main" id="{69402B55-80F5-486A-B7C2-7ABFBD9D3C49}"/>
              </a:ext>
            </a:extLst>
          </p:cNvPr>
          <p:cNvSpPr>
            <a:spLocks noChangeShapeType="1"/>
          </p:cNvSpPr>
          <p:nvPr/>
        </p:nvSpPr>
        <p:spPr bwMode="auto">
          <a:xfrm>
            <a:off x="2131518" y="3530419"/>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8" name="Line 313">
            <a:extLst>
              <a:ext uri="{FF2B5EF4-FFF2-40B4-BE49-F238E27FC236}">
                <a16:creationId xmlns:a16="http://schemas.microsoft.com/office/drawing/2014/main" id="{E9680E3B-78D3-44B4-BBC6-F4605B2D0AA2}"/>
              </a:ext>
            </a:extLst>
          </p:cNvPr>
          <p:cNvSpPr>
            <a:spLocks noChangeShapeType="1"/>
          </p:cNvSpPr>
          <p:nvPr/>
        </p:nvSpPr>
        <p:spPr bwMode="auto">
          <a:xfrm>
            <a:off x="2189529" y="3530419"/>
            <a:ext cx="0" cy="4065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9" name="Rectangle 38">
            <a:extLst>
              <a:ext uri="{FF2B5EF4-FFF2-40B4-BE49-F238E27FC236}">
                <a16:creationId xmlns:a16="http://schemas.microsoft.com/office/drawing/2014/main" id="{5970868D-4331-4A08-A5FF-889799C0AFB2}"/>
              </a:ext>
            </a:extLst>
          </p:cNvPr>
          <p:cNvSpPr/>
          <p:nvPr/>
        </p:nvSpPr>
        <p:spPr>
          <a:xfrm>
            <a:off x="4770132" y="2084211"/>
            <a:ext cx="904875" cy="93971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a:extLst>
              <a:ext uri="{FF2B5EF4-FFF2-40B4-BE49-F238E27FC236}">
                <a16:creationId xmlns:a16="http://schemas.microsoft.com/office/drawing/2014/main" id="{F03A3D11-72D8-4AC7-A6AA-356E364E9048}"/>
              </a:ext>
            </a:extLst>
          </p:cNvPr>
          <p:cNvSpPr/>
          <p:nvPr/>
        </p:nvSpPr>
        <p:spPr>
          <a:xfrm>
            <a:off x="4916331" y="1133891"/>
            <a:ext cx="760224" cy="766013"/>
          </a:xfrm>
          <a:prstGeom prst="cube">
            <a:avLst/>
          </a:prstGeom>
          <a:solidFill>
            <a:schemeClr val="bg1">
              <a:lumMod val="75000"/>
            </a:schemeClr>
          </a:solidFill>
          <a:ln w="9525" cap="rnd" cmpd="sng">
            <a:solidFill>
              <a:schemeClr val="bg2"/>
            </a:solidFill>
            <a:round/>
            <a:headEnd/>
            <a:tailEnd/>
          </a:ln>
          <a:effectLst>
            <a:outerShdw blurRad="50800" dist="38100" dir="2700000" algn="tl" rotWithShape="0">
              <a:prstClr val="black">
                <a:alpha val="40000"/>
              </a:prstClr>
            </a:outerShdw>
          </a:effectLst>
        </p:spPr>
        <p:txBody>
          <a:bodyPr/>
          <a:lstStyle/>
          <a:p>
            <a:endParaRPr lang="en-US">
              <a:solidFill>
                <a:schemeClr val="tx1"/>
              </a:solidFill>
              <a:latin typeface="+mn-lt"/>
              <a:ea typeface="ＭＳ Ｐゴシック" pitchFamily="34" charset="-128"/>
            </a:endParaRPr>
          </a:p>
        </p:txBody>
      </p:sp>
      <p:sp>
        <p:nvSpPr>
          <p:cNvPr id="41" name="Rectangle 40">
            <a:extLst>
              <a:ext uri="{FF2B5EF4-FFF2-40B4-BE49-F238E27FC236}">
                <a16:creationId xmlns:a16="http://schemas.microsoft.com/office/drawing/2014/main" id="{CAF54CEE-07FC-4D72-B705-22ED3FCAA364}"/>
              </a:ext>
            </a:extLst>
          </p:cNvPr>
          <p:cNvSpPr/>
          <p:nvPr/>
        </p:nvSpPr>
        <p:spPr>
          <a:xfrm>
            <a:off x="4981014" y="1758003"/>
            <a:ext cx="58978" cy="58977"/>
          </a:xfrm>
          <a:prstGeom prst="rect">
            <a:avLst/>
          </a:prstGeom>
          <a:solidFill>
            <a:schemeClr val="bg1">
              <a:lumMod val="8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2BAA7A-7E11-499B-A280-750D8D4C78EC}"/>
              </a:ext>
            </a:extLst>
          </p:cNvPr>
          <p:cNvSpPr/>
          <p:nvPr/>
        </p:nvSpPr>
        <p:spPr>
          <a:xfrm>
            <a:off x="4981014" y="1711914"/>
            <a:ext cx="58978" cy="58977"/>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365DE57-C86E-4386-A688-D152763B753D}"/>
              </a:ext>
            </a:extLst>
          </p:cNvPr>
          <p:cNvSpPr/>
          <p:nvPr/>
        </p:nvSpPr>
        <p:spPr>
          <a:xfrm>
            <a:off x="4969256" y="1371065"/>
            <a:ext cx="309246" cy="219499"/>
          </a:xfrm>
          <a:prstGeom prst="rect">
            <a:avLst/>
          </a:prstGeom>
          <a:gradFill>
            <a:gsLst>
              <a:gs pos="0">
                <a:schemeClr val="bg2"/>
              </a:gs>
              <a:gs pos="50000">
                <a:schemeClr val="bg1">
                  <a:lumMod val="85000"/>
                </a:schemeClr>
              </a:gs>
              <a:gs pos="100000">
                <a:schemeClr val="bg2"/>
              </a:gs>
            </a:gsLst>
            <a:lin ang="8100000" scaled="0"/>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ne 144">
            <a:extLst>
              <a:ext uri="{FF2B5EF4-FFF2-40B4-BE49-F238E27FC236}">
                <a16:creationId xmlns:a16="http://schemas.microsoft.com/office/drawing/2014/main" id="{36F35ABE-833F-47BE-9074-AFD8D026610D}"/>
              </a:ext>
            </a:extLst>
          </p:cNvPr>
          <p:cNvSpPr>
            <a:spLocks noChangeShapeType="1"/>
          </p:cNvSpPr>
          <p:nvPr/>
        </p:nvSpPr>
        <p:spPr bwMode="auto">
          <a:xfrm>
            <a:off x="5348535" y="180754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45" name="Group 44">
            <a:extLst>
              <a:ext uri="{FF2B5EF4-FFF2-40B4-BE49-F238E27FC236}">
                <a16:creationId xmlns:a16="http://schemas.microsoft.com/office/drawing/2014/main" id="{706E4DF7-1DF2-46BD-B0FB-50434B7CD9E1}"/>
              </a:ext>
            </a:extLst>
          </p:cNvPr>
          <p:cNvGrpSpPr/>
          <p:nvPr/>
        </p:nvGrpSpPr>
        <p:grpSpPr>
          <a:xfrm>
            <a:off x="5357078" y="1368725"/>
            <a:ext cx="70832" cy="483274"/>
            <a:chOff x="3101959" y="2873203"/>
            <a:chExt cx="70832" cy="483274"/>
          </a:xfrm>
        </p:grpSpPr>
        <p:sp>
          <p:nvSpPr>
            <p:cNvPr id="46" name="Rectangle 141">
              <a:extLst>
                <a:ext uri="{FF2B5EF4-FFF2-40B4-BE49-F238E27FC236}">
                  <a16:creationId xmlns:a16="http://schemas.microsoft.com/office/drawing/2014/main" id="{4F1D71AC-91EB-4976-9AF6-495D4CA088E6}"/>
                </a:ext>
              </a:extLst>
            </p:cNvPr>
            <p:cNvSpPr>
              <a:spLocks noChangeArrowheads="1"/>
            </p:cNvSpPr>
            <p:nvPr/>
          </p:nvSpPr>
          <p:spPr bwMode="auto">
            <a:xfrm>
              <a:off x="3109291" y="3289128"/>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7" name="Line 146">
              <a:extLst>
                <a:ext uri="{FF2B5EF4-FFF2-40B4-BE49-F238E27FC236}">
                  <a16:creationId xmlns:a16="http://schemas.microsoft.com/office/drawing/2014/main" id="{6D60838F-1C97-49EC-B100-F92F20BFA725}"/>
                </a:ext>
              </a:extLst>
            </p:cNvPr>
            <p:cNvSpPr>
              <a:spLocks noChangeShapeType="1"/>
            </p:cNvSpPr>
            <p:nvPr/>
          </p:nvSpPr>
          <p:spPr bwMode="auto">
            <a:xfrm>
              <a:off x="3133541" y="2982451"/>
              <a:ext cx="0" cy="17683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8" name="Rectangle 141">
              <a:extLst>
                <a:ext uri="{FF2B5EF4-FFF2-40B4-BE49-F238E27FC236}">
                  <a16:creationId xmlns:a16="http://schemas.microsoft.com/office/drawing/2014/main" id="{C2E0DEA1-3D5F-4111-9C9C-1EFFC7C7A55E}"/>
                </a:ext>
              </a:extLst>
            </p:cNvPr>
            <p:cNvSpPr>
              <a:spLocks noChangeArrowheads="1"/>
            </p:cNvSpPr>
            <p:nvPr/>
          </p:nvSpPr>
          <p:spPr bwMode="auto">
            <a:xfrm>
              <a:off x="3106018" y="3188487"/>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49" name="Rectangle 141">
              <a:extLst>
                <a:ext uri="{FF2B5EF4-FFF2-40B4-BE49-F238E27FC236}">
                  <a16:creationId xmlns:a16="http://schemas.microsoft.com/office/drawing/2014/main" id="{39AAD018-BB1C-4580-A524-1F9386A6971F}"/>
                </a:ext>
              </a:extLst>
            </p:cNvPr>
            <p:cNvSpPr>
              <a:spLocks noChangeArrowheads="1"/>
            </p:cNvSpPr>
            <p:nvPr/>
          </p:nvSpPr>
          <p:spPr bwMode="auto">
            <a:xfrm>
              <a:off x="3101959" y="2873203"/>
              <a:ext cx="63500" cy="67349"/>
            </a:xfrm>
            <a:prstGeom prst="rect">
              <a:avLst/>
            </a:prstGeom>
            <a:solidFill>
              <a:srgbClr val="FFFFCC"/>
            </a:solidFill>
            <a:ln w="9525" algn="ctr">
              <a:solidFill>
                <a:schemeClr val="bg2"/>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grpSp>
      <p:cxnSp>
        <p:nvCxnSpPr>
          <p:cNvPr id="50" name="Straight Connector 49">
            <a:extLst>
              <a:ext uri="{FF2B5EF4-FFF2-40B4-BE49-F238E27FC236}">
                <a16:creationId xmlns:a16="http://schemas.microsoft.com/office/drawing/2014/main" id="{3E83C7D3-9F35-4063-9F23-09280B55FA7E}"/>
              </a:ext>
            </a:extLst>
          </p:cNvPr>
          <p:cNvCxnSpPr/>
          <p:nvPr/>
        </p:nvCxnSpPr>
        <p:spPr>
          <a:xfrm>
            <a:off x="5427910" y="3023922"/>
            <a:ext cx="248645" cy="30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88397D4-1CA9-45D3-B2BD-3AA31FC448E0}"/>
              </a:ext>
            </a:extLst>
          </p:cNvPr>
          <p:cNvSpPr txBox="1"/>
          <p:nvPr/>
        </p:nvSpPr>
        <p:spPr>
          <a:xfrm>
            <a:off x="5665198" y="3219978"/>
            <a:ext cx="1258293" cy="307777"/>
          </a:xfrm>
          <a:prstGeom prst="rect">
            <a:avLst/>
          </a:prstGeom>
          <a:noFill/>
        </p:spPr>
        <p:txBody>
          <a:bodyPr wrap="none" rtlCol="0">
            <a:spAutoFit/>
          </a:bodyPr>
          <a:lstStyle/>
          <a:p>
            <a:r>
              <a:rPr lang="de-DE" sz="1400" dirty="0">
                <a:latin typeface="+mn-lt"/>
              </a:rPr>
              <a:t>User </a:t>
            </a:r>
            <a:r>
              <a:rPr lang="de-DE" sz="1400" dirty="0" err="1">
                <a:latin typeface="+mn-lt"/>
              </a:rPr>
              <a:t>Program</a:t>
            </a:r>
            <a:endParaRPr lang="en-US" sz="1400" dirty="0">
              <a:latin typeface="+mn-lt"/>
            </a:endParaRPr>
          </a:p>
        </p:txBody>
      </p:sp>
      <p:sp>
        <p:nvSpPr>
          <p:cNvPr id="52" name="Rectangle 51">
            <a:extLst>
              <a:ext uri="{FF2B5EF4-FFF2-40B4-BE49-F238E27FC236}">
                <a16:creationId xmlns:a16="http://schemas.microsoft.com/office/drawing/2014/main" id="{372EA88A-BCE5-4BDB-87F8-B36453E657A1}"/>
              </a:ext>
            </a:extLst>
          </p:cNvPr>
          <p:cNvSpPr/>
          <p:nvPr/>
        </p:nvSpPr>
        <p:spPr>
          <a:xfrm>
            <a:off x="2074487" y="3527755"/>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BA72E5B-42EE-4399-8296-1129D5F44F79}"/>
              </a:ext>
            </a:extLst>
          </p:cNvPr>
          <p:cNvSpPr/>
          <p:nvPr/>
        </p:nvSpPr>
        <p:spPr>
          <a:xfrm>
            <a:off x="2369762" y="3527755"/>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EBB0DC9-CC0B-4A91-B72D-C5DFDD5257FC}"/>
              </a:ext>
            </a:extLst>
          </p:cNvPr>
          <p:cNvSpPr/>
          <p:nvPr/>
        </p:nvSpPr>
        <p:spPr>
          <a:xfrm>
            <a:off x="2660740" y="3530419"/>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D4A353-379A-47A0-A696-0200922FA415}"/>
              </a:ext>
            </a:extLst>
          </p:cNvPr>
          <p:cNvSpPr/>
          <p:nvPr/>
        </p:nvSpPr>
        <p:spPr>
          <a:xfrm>
            <a:off x="2946786" y="3530419"/>
            <a:ext cx="151914" cy="1249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904A6CF-AC79-456D-826D-C3B490045541}"/>
              </a:ext>
            </a:extLst>
          </p:cNvPr>
          <p:cNvSpPr txBox="1"/>
          <p:nvPr/>
        </p:nvSpPr>
        <p:spPr>
          <a:xfrm>
            <a:off x="1941772" y="2881663"/>
            <a:ext cx="837089" cy="246221"/>
          </a:xfrm>
          <a:prstGeom prst="rect">
            <a:avLst/>
          </a:prstGeom>
          <a:noFill/>
        </p:spPr>
        <p:txBody>
          <a:bodyPr wrap="none" rtlCol="0">
            <a:spAutoFit/>
          </a:bodyPr>
          <a:lstStyle/>
          <a:p>
            <a:r>
              <a:rPr lang="de-DE" sz="1000" dirty="0"/>
              <a:t>Remote I/O</a:t>
            </a:r>
            <a:endParaRPr lang="en-US" sz="1000" dirty="0"/>
          </a:p>
        </p:txBody>
      </p:sp>
      <p:grpSp>
        <p:nvGrpSpPr>
          <p:cNvPr id="57" name="Group 56">
            <a:extLst>
              <a:ext uri="{FF2B5EF4-FFF2-40B4-BE49-F238E27FC236}">
                <a16:creationId xmlns:a16="http://schemas.microsoft.com/office/drawing/2014/main" id="{34E76C48-E39B-47E0-8B6B-ACD0BDC19BCA}"/>
              </a:ext>
            </a:extLst>
          </p:cNvPr>
          <p:cNvGrpSpPr/>
          <p:nvPr/>
        </p:nvGrpSpPr>
        <p:grpSpPr>
          <a:xfrm flipV="1">
            <a:off x="3760480" y="1851999"/>
            <a:ext cx="1152527" cy="607557"/>
            <a:chOff x="3684280" y="3545888"/>
            <a:chExt cx="1152527" cy="607557"/>
          </a:xfrm>
        </p:grpSpPr>
        <p:sp>
          <p:nvSpPr>
            <p:cNvPr id="58" name="Line 313">
              <a:extLst>
                <a:ext uri="{FF2B5EF4-FFF2-40B4-BE49-F238E27FC236}">
                  <a16:creationId xmlns:a16="http://schemas.microsoft.com/office/drawing/2014/main" id="{AC6E283B-F44B-4818-B5F2-480F79442B73}"/>
                </a:ext>
              </a:extLst>
            </p:cNvPr>
            <p:cNvSpPr>
              <a:spLocks noChangeShapeType="1"/>
            </p:cNvSpPr>
            <p:nvPr/>
          </p:nvSpPr>
          <p:spPr bwMode="auto">
            <a:xfrm rot="5400000">
              <a:off x="4548675" y="3257756"/>
              <a:ext cx="0" cy="57626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cxnSp>
          <p:nvCxnSpPr>
            <p:cNvPr id="59" name="Straight Connector 58">
              <a:extLst>
                <a:ext uri="{FF2B5EF4-FFF2-40B4-BE49-F238E27FC236}">
                  <a16:creationId xmlns:a16="http://schemas.microsoft.com/office/drawing/2014/main" id="{544B5DAC-F86B-49D4-8B63-596F05FF103D}"/>
                </a:ext>
              </a:extLst>
            </p:cNvPr>
            <p:cNvCxnSpPr>
              <a:stCxn id="58" idx="1"/>
            </p:cNvCxnSpPr>
            <p:nvPr/>
          </p:nvCxnSpPr>
          <p:spPr>
            <a:xfrm>
              <a:off x="4260543" y="3545889"/>
              <a:ext cx="1" cy="607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Line 313">
              <a:extLst>
                <a:ext uri="{FF2B5EF4-FFF2-40B4-BE49-F238E27FC236}">
                  <a16:creationId xmlns:a16="http://schemas.microsoft.com/office/drawing/2014/main" id="{A8A549B5-1BFD-48E7-8444-646B925CE22C}"/>
                </a:ext>
              </a:extLst>
            </p:cNvPr>
            <p:cNvSpPr>
              <a:spLocks noChangeShapeType="1"/>
            </p:cNvSpPr>
            <p:nvPr/>
          </p:nvSpPr>
          <p:spPr bwMode="auto">
            <a:xfrm rot="5400000">
              <a:off x="3972411" y="3865314"/>
              <a:ext cx="0" cy="5762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grpSp>
      <p:sp>
        <p:nvSpPr>
          <p:cNvPr id="61" name="TextBox 60">
            <a:extLst>
              <a:ext uri="{FF2B5EF4-FFF2-40B4-BE49-F238E27FC236}">
                <a16:creationId xmlns:a16="http://schemas.microsoft.com/office/drawing/2014/main" id="{A07E3D2C-9AE0-421B-AC5F-D9036FC0ADC4}"/>
              </a:ext>
            </a:extLst>
          </p:cNvPr>
          <p:cNvSpPr txBox="1"/>
          <p:nvPr/>
        </p:nvSpPr>
        <p:spPr>
          <a:xfrm>
            <a:off x="1197856" y="3859878"/>
            <a:ext cx="811441" cy="338554"/>
          </a:xfrm>
          <a:prstGeom prst="rect">
            <a:avLst/>
          </a:prstGeom>
          <a:noFill/>
        </p:spPr>
        <p:txBody>
          <a:bodyPr wrap="none" rtlCol="0">
            <a:spAutoFit/>
          </a:bodyPr>
          <a:lstStyle/>
          <a:p>
            <a:r>
              <a:rPr lang="de-DE" sz="1600" dirty="0"/>
              <a:t>E-</a:t>
            </a:r>
            <a:r>
              <a:rPr lang="de-DE" sz="1600" dirty="0" err="1"/>
              <a:t>Stop</a:t>
            </a:r>
            <a:endParaRPr lang="en-US" sz="1600" dirty="0"/>
          </a:p>
        </p:txBody>
      </p:sp>
      <p:sp>
        <p:nvSpPr>
          <p:cNvPr id="62" name="TextBox 61">
            <a:extLst>
              <a:ext uri="{FF2B5EF4-FFF2-40B4-BE49-F238E27FC236}">
                <a16:creationId xmlns:a16="http://schemas.microsoft.com/office/drawing/2014/main" id="{6960439B-66FA-41F4-A4A7-C1D512C36285}"/>
              </a:ext>
            </a:extLst>
          </p:cNvPr>
          <p:cNvSpPr txBox="1"/>
          <p:nvPr/>
        </p:nvSpPr>
        <p:spPr>
          <a:xfrm>
            <a:off x="5753589" y="1140078"/>
            <a:ext cx="808235" cy="338554"/>
          </a:xfrm>
          <a:prstGeom prst="rect">
            <a:avLst/>
          </a:prstGeom>
          <a:noFill/>
        </p:spPr>
        <p:txBody>
          <a:bodyPr wrap="none" rtlCol="0">
            <a:spAutoFit/>
          </a:bodyPr>
          <a:lstStyle/>
          <a:p>
            <a:r>
              <a:rPr lang="de-DE" sz="1600" dirty="0">
                <a:latin typeface="+mn-lt"/>
              </a:rPr>
              <a:t>FS-PLC</a:t>
            </a:r>
            <a:endParaRPr lang="en-US" sz="1600" dirty="0">
              <a:latin typeface="+mn-lt"/>
            </a:endParaRPr>
          </a:p>
        </p:txBody>
      </p:sp>
    </p:spTree>
    <p:extLst>
      <p:ext uri="{BB962C8B-B14F-4D97-AF65-F5344CB8AC3E}">
        <p14:creationId xmlns:p14="http://schemas.microsoft.com/office/powerpoint/2010/main" val="104626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Current situation with FSCPs</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17</a:t>
            </a:fld>
            <a:endParaRPr lang="de-DE" dirty="0"/>
          </a:p>
        </p:txBody>
      </p:sp>
    </p:spTree>
    <p:extLst>
      <p:ext uri="{BB962C8B-B14F-4D97-AF65-F5344CB8AC3E}">
        <p14:creationId xmlns:p14="http://schemas.microsoft.com/office/powerpoint/2010/main" val="56625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Manufacturer's Situation</a:t>
            </a:r>
          </a:p>
        </p:txBody>
      </p:sp>
      <p:sp>
        <p:nvSpPr>
          <p:cNvPr id="5" name="Slide Number Placeholder 4"/>
          <p:cNvSpPr>
            <a:spLocks noGrp="1"/>
          </p:cNvSpPr>
          <p:nvPr>
            <p:ph type="sldNum" sz="quarter" idx="12"/>
          </p:nvPr>
        </p:nvSpPr>
        <p:spPr/>
        <p:txBody>
          <a:bodyPr/>
          <a:lstStyle/>
          <a:p>
            <a:fld id="{892E6F36-0CB9-4B54-9134-62052D3A0080}" type="slidenum">
              <a:rPr lang="de-DE" smtClean="0"/>
              <a:pPr/>
              <a:t>18</a:t>
            </a:fld>
            <a:endParaRPr lang="de-DE" dirty="0"/>
          </a:p>
        </p:txBody>
      </p:sp>
      <p:sp>
        <p:nvSpPr>
          <p:cNvPr id="108" name="Rounded Rectangle 107"/>
          <p:cNvSpPr/>
          <p:nvPr/>
        </p:nvSpPr>
        <p:spPr>
          <a:xfrm>
            <a:off x="3590286" y="2293012"/>
            <a:ext cx="2918687" cy="2134403"/>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09" name="Line 266"/>
          <p:cNvSpPr>
            <a:spLocks noChangeShapeType="1"/>
          </p:cNvSpPr>
          <p:nvPr/>
        </p:nvSpPr>
        <p:spPr bwMode="auto">
          <a:xfrm>
            <a:off x="7241999" y="2187822"/>
            <a:ext cx="0" cy="588967"/>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0" name="Line 271"/>
          <p:cNvSpPr>
            <a:spLocks noChangeShapeType="1"/>
          </p:cNvSpPr>
          <p:nvPr/>
        </p:nvSpPr>
        <p:spPr bwMode="auto">
          <a:xfrm flipH="1">
            <a:off x="1342359" y="2143373"/>
            <a:ext cx="6318358" cy="0"/>
          </a:xfrm>
          <a:prstGeom prst="line">
            <a:avLst/>
          </a:prstGeom>
          <a:noFill/>
          <a:ln w="38100">
            <a:solidFill>
              <a:srgbClr val="000000">
                <a:lumMod val="50000"/>
                <a:lumOff val="50000"/>
              </a:srgb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11" name="Line 280"/>
          <p:cNvSpPr>
            <a:spLocks noChangeShapeType="1"/>
          </p:cNvSpPr>
          <p:nvPr/>
        </p:nvSpPr>
        <p:spPr bwMode="auto">
          <a:xfrm>
            <a:off x="1573234" y="2189346"/>
            <a:ext cx="0" cy="587444"/>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nvGrpSpPr>
          <p:cNvPr id="112" name="Group 111"/>
          <p:cNvGrpSpPr>
            <a:grpSpLocks noChangeAspect="1"/>
          </p:cNvGrpSpPr>
          <p:nvPr/>
        </p:nvGrpSpPr>
        <p:grpSpPr>
          <a:xfrm>
            <a:off x="1456266" y="2760926"/>
            <a:ext cx="240030" cy="542925"/>
            <a:chOff x="1519407" y="4405313"/>
            <a:chExt cx="400050" cy="904875"/>
          </a:xfrm>
          <a:effectLst>
            <a:outerShdw blurRad="50800" dist="38100" dir="2700000" algn="tl" rotWithShape="0">
              <a:prstClr val="black">
                <a:alpha val="40000"/>
              </a:prstClr>
            </a:outerShdw>
          </a:effectLst>
        </p:grpSpPr>
        <p:sp>
          <p:nvSpPr>
            <p:cNvPr id="113" name="Rectangle 281"/>
            <p:cNvSpPr>
              <a:spLocks noChangeArrowheads="1"/>
            </p:cNvSpPr>
            <p:nvPr/>
          </p:nvSpPr>
          <p:spPr bwMode="auto">
            <a:xfrm>
              <a:off x="1519407" y="4405313"/>
              <a:ext cx="400050" cy="361950"/>
            </a:xfrm>
            <a:prstGeom prst="rect">
              <a:avLst/>
            </a:prstGeom>
            <a:gradFill rotWithShape="0">
              <a:gsLst>
                <a:gs pos="0">
                  <a:srgbClr val="808080"/>
                </a:gs>
                <a:gs pos="50000">
                  <a:srgbClr val="FFFF99"/>
                </a:gs>
                <a:gs pos="100000">
                  <a:srgbClr val="808080"/>
                </a:gs>
              </a:gsLst>
              <a:lin ang="0" scaled="1"/>
            </a:gradFill>
            <a:ln w="19050">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14" name="Rectangle 282"/>
            <p:cNvSpPr>
              <a:spLocks noChangeArrowheads="1"/>
            </p:cNvSpPr>
            <p:nvPr/>
          </p:nvSpPr>
          <p:spPr bwMode="auto">
            <a:xfrm>
              <a:off x="1652757" y="4872038"/>
              <a:ext cx="42862" cy="438150"/>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15" name="Rectangle 283"/>
            <p:cNvSpPr>
              <a:spLocks noChangeArrowheads="1"/>
            </p:cNvSpPr>
            <p:nvPr/>
          </p:nvSpPr>
          <p:spPr bwMode="auto">
            <a:xfrm>
              <a:off x="1757532" y="4872038"/>
              <a:ext cx="42862" cy="438150"/>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16" name="Rectangle 284"/>
            <p:cNvSpPr>
              <a:spLocks noChangeArrowheads="1"/>
            </p:cNvSpPr>
            <p:nvPr/>
          </p:nvSpPr>
          <p:spPr bwMode="auto">
            <a:xfrm>
              <a:off x="1605132" y="4767263"/>
              <a:ext cx="238125" cy="117475"/>
            </a:xfrm>
            <a:prstGeom prst="rect">
              <a:avLst/>
            </a:prstGeom>
            <a:gradFill rotWithShape="0">
              <a:gsLst>
                <a:gs pos="0">
                  <a:srgbClr val="666666"/>
                </a:gs>
                <a:gs pos="50000">
                  <a:srgbClr val="DDDDDD"/>
                </a:gs>
                <a:gs pos="100000">
                  <a:srgbClr val="666666"/>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117" name="Line 309"/>
          <p:cNvSpPr>
            <a:spLocks noChangeShapeType="1"/>
          </p:cNvSpPr>
          <p:nvPr/>
        </p:nvSpPr>
        <p:spPr bwMode="auto">
          <a:xfrm>
            <a:off x="2375801" y="2160524"/>
            <a:ext cx="0" cy="682949"/>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8" name="Line 313"/>
          <p:cNvSpPr>
            <a:spLocks noChangeShapeType="1"/>
          </p:cNvSpPr>
          <p:nvPr/>
        </p:nvSpPr>
        <p:spPr bwMode="auto">
          <a:xfrm>
            <a:off x="3004640" y="2160524"/>
            <a:ext cx="0" cy="59816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nvGrpSpPr>
          <p:cNvPr id="119" name="Group 118"/>
          <p:cNvGrpSpPr/>
          <p:nvPr/>
        </p:nvGrpSpPr>
        <p:grpSpPr>
          <a:xfrm>
            <a:off x="7538418" y="1340894"/>
            <a:ext cx="1089277" cy="952118"/>
            <a:chOff x="6706913" y="2928146"/>
            <a:chExt cx="1089277" cy="952118"/>
          </a:xfrm>
          <a:effectLst>
            <a:outerShdw blurRad="50800" dist="38100" dir="2700000" algn="tl" rotWithShape="0">
              <a:prstClr val="black">
                <a:alpha val="40000"/>
              </a:prstClr>
            </a:outerShdw>
          </a:effectLst>
        </p:grpSpPr>
        <p:sp>
          <p:nvSpPr>
            <p:cNvPr id="120" name="Rectangle 316"/>
            <p:cNvSpPr>
              <a:spLocks noChangeArrowheads="1"/>
            </p:cNvSpPr>
            <p:nvPr/>
          </p:nvSpPr>
          <p:spPr bwMode="auto">
            <a:xfrm flipH="1">
              <a:off x="6829213" y="3505360"/>
              <a:ext cx="353186" cy="312039"/>
            </a:xfrm>
            <a:prstGeom prst="rect">
              <a:avLst/>
            </a:prstGeom>
            <a:gradFill rotWithShape="0">
              <a:gsLst>
                <a:gs pos="0">
                  <a:srgbClr val="808080"/>
                </a:gs>
                <a:gs pos="50000">
                  <a:srgbClr val="FFFFFF">
                    <a:lumMod val="85000"/>
                  </a:srgbClr>
                </a:gs>
                <a:gs pos="100000">
                  <a:srgbClr val="808080"/>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1" name="Rectangle 317"/>
            <p:cNvSpPr>
              <a:spLocks noChangeArrowheads="1"/>
            </p:cNvSpPr>
            <p:nvPr/>
          </p:nvSpPr>
          <p:spPr bwMode="auto">
            <a:xfrm flipH="1">
              <a:off x="6706913" y="3817400"/>
              <a:ext cx="610361" cy="62864"/>
            </a:xfrm>
            <a:prstGeom prst="rect">
              <a:avLst/>
            </a:prstGeom>
            <a:gradFill rotWithShape="0">
              <a:gsLst>
                <a:gs pos="0">
                  <a:srgbClr val="808080"/>
                </a:gs>
                <a:gs pos="50000">
                  <a:srgbClr val="FFFFFF">
                    <a:lumMod val="85000"/>
                  </a:srgbClr>
                </a:gs>
                <a:gs pos="100000">
                  <a:srgbClr val="808080"/>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2" name="Freeform 318"/>
            <p:cNvSpPr>
              <a:spLocks/>
            </p:cNvSpPr>
            <p:nvPr/>
          </p:nvSpPr>
          <p:spPr bwMode="auto">
            <a:xfrm flipH="1">
              <a:off x="6863503" y="3009298"/>
              <a:ext cx="460628" cy="515493"/>
            </a:xfrm>
            <a:custGeom>
              <a:avLst/>
              <a:gdLst>
                <a:gd name="T0" fmla="*/ 1003178177 w 408"/>
                <a:gd name="T1" fmla="*/ 783932382 h 456"/>
                <a:gd name="T2" fmla="*/ 516342055 w 408"/>
                <a:gd name="T3" fmla="*/ 0 h 456"/>
                <a:gd name="T4" fmla="*/ 0 w 408"/>
                <a:gd name="T5" fmla="*/ 281032749 h 456"/>
                <a:gd name="T6" fmla="*/ 324557415 w 408"/>
                <a:gd name="T7" fmla="*/ 1124129424 h 456"/>
                <a:gd name="T8" fmla="*/ 1003178177 w 408"/>
                <a:gd name="T9" fmla="*/ 783932382 h 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456">
                  <a:moveTo>
                    <a:pt x="408" y="318"/>
                  </a:moveTo>
                  <a:lnTo>
                    <a:pt x="210" y="0"/>
                  </a:lnTo>
                  <a:lnTo>
                    <a:pt x="0" y="114"/>
                  </a:lnTo>
                  <a:lnTo>
                    <a:pt x="132" y="456"/>
                  </a:lnTo>
                  <a:lnTo>
                    <a:pt x="408" y="318"/>
                  </a:lnTo>
                  <a:close/>
                </a:path>
              </a:pathLst>
            </a:custGeom>
            <a:gradFill rotWithShape="0">
              <a:gsLst>
                <a:gs pos="0">
                  <a:srgbClr val="26415C"/>
                </a:gs>
                <a:gs pos="50000">
                  <a:srgbClr val="FFFFFF">
                    <a:lumMod val="85000"/>
                  </a:srgbClr>
                </a:gs>
                <a:gs pos="100000">
                  <a:srgbClr val="26415C"/>
                </a:gs>
              </a:gsLst>
              <a:lin ang="189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3" name="Oval 319"/>
            <p:cNvSpPr>
              <a:spLocks noChangeArrowheads="1"/>
            </p:cNvSpPr>
            <p:nvPr/>
          </p:nvSpPr>
          <p:spPr bwMode="auto">
            <a:xfrm flipH="1">
              <a:off x="6829213" y="3295048"/>
              <a:ext cx="353186" cy="352044"/>
            </a:xfrm>
            <a:prstGeom prst="ellipse">
              <a:avLst/>
            </a:prstGeom>
            <a:gradFill rotWithShape="0">
              <a:gsLst>
                <a:gs pos="0">
                  <a:srgbClr val="26415C"/>
                </a:gs>
                <a:gs pos="50000">
                  <a:srgbClr val="FFFFFF">
                    <a:lumMod val="85000"/>
                  </a:srgbClr>
                </a:gs>
                <a:gs pos="100000">
                  <a:srgbClr val="26415C"/>
                </a:gs>
              </a:gsLst>
              <a:lin ang="18900000" scaled="1"/>
            </a:gra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4" name="Freeform 320"/>
            <p:cNvSpPr>
              <a:spLocks/>
            </p:cNvSpPr>
            <p:nvPr/>
          </p:nvSpPr>
          <p:spPr bwMode="auto">
            <a:xfrm flipH="1">
              <a:off x="7161826" y="2948720"/>
              <a:ext cx="386334" cy="312038"/>
            </a:xfrm>
            <a:custGeom>
              <a:avLst/>
              <a:gdLst>
                <a:gd name="T0" fmla="*/ 576002280 w 342"/>
                <a:gd name="T1" fmla="*/ 0 h 276"/>
                <a:gd name="T2" fmla="*/ 0 w 342"/>
                <a:gd name="T3" fmla="*/ 384643524 h 276"/>
                <a:gd name="T4" fmla="*/ 162462986 w 342"/>
                <a:gd name="T5" fmla="*/ 680522796 h 276"/>
                <a:gd name="T6" fmla="*/ 841850090 w 342"/>
                <a:gd name="T7" fmla="*/ 502995861 h 276"/>
                <a:gd name="T8" fmla="*/ 576002280 w 342"/>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276">
                  <a:moveTo>
                    <a:pt x="234" y="0"/>
                  </a:moveTo>
                  <a:lnTo>
                    <a:pt x="0" y="156"/>
                  </a:lnTo>
                  <a:lnTo>
                    <a:pt x="66" y="276"/>
                  </a:lnTo>
                  <a:lnTo>
                    <a:pt x="342" y="204"/>
                  </a:lnTo>
                  <a:lnTo>
                    <a:pt x="234" y="0"/>
                  </a:lnTo>
                  <a:close/>
                </a:path>
              </a:pathLst>
            </a:custGeom>
            <a:gradFill rotWithShape="0">
              <a:gsLst>
                <a:gs pos="0">
                  <a:srgbClr val="26415C"/>
                </a:gs>
                <a:gs pos="50000">
                  <a:srgbClr val="FFFFFF">
                    <a:lumMod val="85000"/>
                  </a:srgbClr>
                </a:gs>
                <a:gs pos="100000">
                  <a:srgbClr val="26415C"/>
                </a:gs>
              </a:gsLst>
              <a:lin ang="27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5" name="Oval 321"/>
            <p:cNvSpPr>
              <a:spLocks noChangeArrowheads="1"/>
            </p:cNvSpPr>
            <p:nvPr/>
          </p:nvSpPr>
          <p:spPr bwMode="auto">
            <a:xfrm flipH="1">
              <a:off x="7080673" y="2928146"/>
              <a:ext cx="264034" cy="264032"/>
            </a:xfrm>
            <a:prstGeom prst="ellipse">
              <a:avLst/>
            </a:prstGeom>
            <a:gradFill rotWithShape="0">
              <a:gsLst>
                <a:gs pos="0">
                  <a:srgbClr val="26415C"/>
                </a:gs>
                <a:gs pos="50000">
                  <a:srgbClr val="FFFFFF">
                    <a:lumMod val="85000"/>
                  </a:srgbClr>
                </a:gs>
                <a:gs pos="100000">
                  <a:srgbClr val="26415C"/>
                </a:gs>
              </a:gsLst>
              <a:lin ang="18900000" scaled="1"/>
            </a:gra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6" name="Freeform 322"/>
            <p:cNvSpPr>
              <a:spLocks/>
            </p:cNvSpPr>
            <p:nvPr/>
          </p:nvSpPr>
          <p:spPr bwMode="auto">
            <a:xfrm flipH="1">
              <a:off x="7524156" y="3117884"/>
              <a:ext cx="272034" cy="213740"/>
            </a:xfrm>
            <a:custGeom>
              <a:avLst/>
              <a:gdLst>
                <a:gd name="T0" fmla="*/ 557624046 w 240"/>
                <a:gd name="T1" fmla="*/ 0 h 189"/>
                <a:gd name="T2" fmla="*/ 185874157 w 240"/>
                <a:gd name="T3" fmla="*/ 103617404 h 189"/>
                <a:gd name="T4" fmla="*/ 0 w 240"/>
                <a:gd name="T5" fmla="*/ 399668923 h 189"/>
                <a:gd name="T6" fmla="*/ 96655506 w 240"/>
                <a:gd name="T7" fmla="*/ 466280672 h 189"/>
                <a:gd name="T8" fmla="*/ 275094383 w 240"/>
                <a:gd name="T9" fmla="*/ 259044294 h 189"/>
                <a:gd name="T10" fmla="*/ 594798878 w 240"/>
                <a:gd name="T11" fmla="*/ 207236378 h 189"/>
                <a:gd name="T12" fmla="*/ 557624046 w 240"/>
                <a:gd name="T13" fmla="*/ 0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189">
                  <a:moveTo>
                    <a:pt x="225" y="0"/>
                  </a:moveTo>
                  <a:lnTo>
                    <a:pt x="75" y="42"/>
                  </a:lnTo>
                  <a:lnTo>
                    <a:pt x="0" y="162"/>
                  </a:lnTo>
                  <a:lnTo>
                    <a:pt x="39" y="189"/>
                  </a:lnTo>
                  <a:lnTo>
                    <a:pt x="111" y="105"/>
                  </a:lnTo>
                  <a:lnTo>
                    <a:pt x="240" y="84"/>
                  </a:lnTo>
                  <a:lnTo>
                    <a:pt x="225" y="0"/>
                  </a:lnTo>
                  <a:close/>
                </a:path>
              </a:pathLst>
            </a:custGeom>
            <a:gradFill rotWithShape="0">
              <a:gsLst>
                <a:gs pos="0">
                  <a:srgbClr val="26415C"/>
                </a:gs>
                <a:gs pos="50000">
                  <a:srgbClr val="FFFFFF">
                    <a:lumMod val="85000"/>
                  </a:srgbClr>
                </a:gs>
                <a:gs pos="100000">
                  <a:srgbClr val="26415C"/>
                </a:gs>
              </a:gsLst>
              <a:lin ang="54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7" name="Freeform 323"/>
            <p:cNvSpPr>
              <a:spLocks/>
            </p:cNvSpPr>
            <p:nvPr/>
          </p:nvSpPr>
          <p:spPr bwMode="auto">
            <a:xfrm rot="5400000" flipH="1" flipV="1">
              <a:off x="7426431" y="3227041"/>
              <a:ext cx="272034" cy="213742"/>
            </a:xfrm>
            <a:custGeom>
              <a:avLst/>
              <a:gdLst>
                <a:gd name="T0" fmla="*/ 557624046 w 240"/>
                <a:gd name="T1" fmla="*/ 0 h 189"/>
                <a:gd name="T2" fmla="*/ 185874157 w 240"/>
                <a:gd name="T3" fmla="*/ 103619323 h 189"/>
                <a:gd name="T4" fmla="*/ 0 w 240"/>
                <a:gd name="T5" fmla="*/ 399671840 h 189"/>
                <a:gd name="T6" fmla="*/ 96655506 w 240"/>
                <a:gd name="T7" fmla="*/ 466283814 h 189"/>
                <a:gd name="T8" fmla="*/ 275094383 w 240"/>
                <a:gd name="T9" fmla="*/ 259046738 h 189"/>
                <a:gd name="T10" fmla="*/ 594798878 w 240"/>
                <a:gd name="T11" fmla="*/ 207237076 h 189"/>
                <a:gd name="T12" fmla="*/ 557624046 w 240"/>
                <a:gd name="T13" fmla="*/ 0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189">
                  <a:moveTo>
                    <a:pt x="225" y="0"/>
                  </a:moveTo>
                  <a:lnTo>
                    <a:pt x="75" y="42"/>
                  </a:lnTo>
                  <a:lnTo>
                    <a:pt x="0" y="162"/>
                  </a:lnTo>
                  <a:lnTo>
                    <a:pt x="39" y="189"/>
                  </a:lnTo>
                  <a:lnTo>
                    <a:pt x="111" y="105"/>
                  </a:lnTo>
                  <a:lnTo>
                    <a:pt x="240" y="84"/>
                  </a:lnTo>
                  <a:lnTo>
                    <a:pt x="225" y="0"/>
                  </a:lnTo>
                  <a:close/>
                </a:path>
              </a:pathLst>
            </a:custGeom>
            <a:gradFill rotWithShape="0">
              <a:gsLst>
                <a:gs pos="0">
                  <a:srgbClr val="26415C"/>
                </a:gs>
                <a:gs pos="50000">
                  <a:srgbClr val="FFFFFF">
                    <a:lumMod val="85000"/>
                  </a:srgbClr>
                </a:gs>
                <a:gs pos="100000">
                  <a:srgbClr val="26415C"/>
                </a:gs>
              </a:gsLst>
              <a:lin ang="5400000" scaled="1"/>
            </a:gra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8" name="Oval 324"/>
            <p:cNvSpPr>
              <a:spLocks noChangeArrowheads="1"/>
            </p:cNvSpPr>
            <p:nvPr/>
          </p:nvSpPr>
          <p:spPr bwMode="auto">
            <a:xfrm flipH="1">
              <a:off x="7432716" y="3111026"/>
              <a:ext cx="156592" cy="156590"/>
            </a:xfrm>
            <a:prstGeom prst="ellipse">
              <a:avLst/>
            </a:prstGeom>
            <a:solidFill>
              <a:srgbClr val="FFFF99"/>
            </a:soli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129" name="Freeform 328"/>
          <p:cNvSpPr>
            <a:spLocks/>
          </p:cNvSpPr>
          <p:nvPr/>
        </p:nvSpPr>
        <p:spPr bwMode="auto">
          <a:xfrm>
            <a:off x="2071401" y="3013018"/>
            <a:ext cx="302893" cy="234315"/>
          </a:xfrm>
          <a:custGeom>
            <a:avLst/>
            <a:gdLst>
              <a:gd name="T0" fmla="*/ 504387485 w 240"/>
              <a:gd name="T1" fmla="*/ 0 h 246"/>
              <a:gd name="T2" fmla="*/ 0 w 240"/>
              <a:gd name="T3" fmla="*/ 619958438 h 246"/>
              <a:gd name="T4" fmla="*/ 1061867836 w 240"/>
              <a:gd name="T5" fmla="*/ 619958438 h 246"/>
              <a:gd name="T6" fmla="*/ 1061867836 w 240"/>
              <a:gd name="T7" fmla="*/ 0 h 246"/>
              <a:gd name="T8" fmla="*/ 504387485 w 240"/>
              <a:gd name="T9" fmla="*/ 0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6">
                <a:moveTo>
                  <a:pt x="114" y="0"/>
                </a:moveTo>
                <a:lnTo>
                  <a:pt x="0" y="246"/>
                </a:lnTo>
                <a:lnTo>
                  <a:pt x="240" y="246"/>
                </a:lnTo>
                <a:lnTo>
                  <a:pt x="240" y="0"/>
                </a:lnTo>
                <a:lnTo>
                  <a:pt x="114" y="0"/>
                </a:lnTo>
                <a:close/>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30" name="Freeform 329"/>
          <p:cNvSpPr>
            <a:spLocks/>
          </p:cNvSpPr>
          <p:nvPr/>
        </p:nvSpPr>
        <p:spPr bwMode="auto">
          <a:xfrm>
            <a:off x="2048542" y="2847283"/>
            <a:ext cx="377187" cy="451485"/>
          </a:xfrm>
          <a:custGeom>
            <a:avLst/>
            <a:gdLst>
              <a:gd name="T0" fmla="*/ 997981875 w 396"/>
              <a:gd name="T1" fmla="*/ 0 h 474"/>
              <a:gd name="T2" fmla="*/ 0 w 396"/>
              <a:gd name="T3" fmla="*/ 0 h 474"/>
              <a:gd name="T4" fmla="*/ 0 w 396"/>
              <a:gd name="T5" fmla="*/ 423386250 h 474"/>
              <a:gd name="T6" fmla="*/ 861893438 w 396"/>
              <a:gd name="T7" fmla="*/ 423386250 h 474"/>
              <a:gd name="T8" fmla="*/ 861893438 w 396"/>
              <a:gd name="T9" fmla="*/ 1058465625 h 474"/>
              <a:gd name="T10" fmla="*/ 0 w 396"/>
              <a:gd name="T11" fmla="*/ 1058465625 h 474"/>
              <a:gd name="T12" fmla="*/ 0 w 396"/>
              <a:gd name="T13" fmla="*/ 1194554063 h 474"/>
              <a:gd name="T14" fmla="*/ 997981875 w 396"/>
              <a:gd name="T15" fmla="*/ 1194554063 h 474"/>
              <a:gd name="T16" fmla="*/ 997981875 w 396"/>
              <a:gd name="T17" fmla="*/ 0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6" h="474">
                <a:moveTo>
                  <a:pt x="396" y="0"/>
                </a:moveTo>
                <a:lnTo>
                  <a:pt x="0" y="0"/>
                </a:lnTo>
                <a:lnTo>
                  <a:pt x="0" y="168"/>
                </a:lnTo>
                <a:lnTo>
                  <a:pt x="342" y="168"/>
                </a:lnTo>
                <a:lnTo>
                  <a:pt x="342" y="420"/>
                </a:lnTo>
                <a:lnTo>
                  <a:pt x="0" y="420"/>
                </a:lnTo>
                <a:lnTo>
                  <a:pt x="0" y="474"/>
                </a:lnTo>
                <a:lnTo>
                  <a:pt x="396" y="474"/>
                </a:lnTo>
                <a:lnTo>
                  <a:pt x="396" y="0"/>
                </a:lnTo>
                <a:close/>
              </a:path>
            </a:pathLst>
          </a:custGeom>
          <a:solidFill>
            <a:srgbClr val="FFFF99"/>
          </a:solidFill>
          <a:ln w="19050" cmpd="sng">
            <a:solidFill>
              <a:srgbClr val="000000"/>
            </a:solidFill>
            <a:round/>
            <a:headEnd type="none" w="sm" len="sm"/>
            <a:tailEnd type="none" w="sm" len="sm"/>
          </a:ln>
          <a:effectLst>
            <a:outerShdw blurRad="50800" dist="38100" dir="2700000" algn="tl" rotWithShape="0">
              <a:prstClr val="black">
                <a:alpha val="40000"/>
              </a:prstClr>
            </a:outerShdw>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31" name="Rectangle 330"/>
          <p:cNvSpPr>
            <a:spLocks noChangeArrowheads="1"/>
          </p:cNvSpPr>
          <p:nvPr/>
        </p:nvSpPr>
        <p:spPr bwMode="auto">
          <a:xfrm>
            <a:off x="2357149" y="2801563"/>
            <a:ext cx="53340" cy="41910"/>
          </a:xfrm>
          <a:prstGeom prst="rect">
            <a:avLst/>
          </a:prstGeom>
          <a:solidFill>
            <a:srgbClr val="FFFFFF">
              <a:lumMod val="75000"/>
            </a:srgbClr>
          </a:solidFill>
          <a:ln w="12700">
            <a:solidFill>
              <a:srgbClr val="000000"/>
            </a:solidFill>
            <a:miter lim="800000"/>
            <a:headEnd type="none" w="sm" len="sm"/>
            <a:tailEnd type="none" w="sm" len="sm"/>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nvGrpSpPr>
          <p:cNvPr id="132" name="Group 331"/>
          <p:cNvGrpSpPr>
            <a:grpSpLocks/>
          </p:cNvGrpSpPr>
          <p:nvPr/>
        </p:nvGrpSpPr>
        <p:grpSpPr bwMode="auto">
          <a:xfrm>
            <a:off x="1838993" y="3161608"/>
            <a:ext cx="283843" cy="57150"/>
            <a:chOff x="1058" y="3036"/>
            <a:chExt cx="442" cy="60"/>
          </a:xfrm>
        </p:grpSpPr>
        <p:sp>
          <p:nvSpPr>
            <p:cNvPr id="133" name="Line 332"/>
            <p:cNvSpPr>
              <a:spLocks noChangeShapeType="1"/>
            </p:cNvSpPr>
            <p:nvPr/>
          </p:nvSpPr>
          <p:spPr bwMode="auto">
            <a:xfrm flipH="1">
              <a:off x="1122" y="3036"/>
              <a:ext cx="378" cy="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34" name="Line 333"/>
            <p:cNvSpPr>
              <a:spLocks noChangeShapeType="1"/>
            </p:cNvSpPr>
            <p:nvPr/>
          </p:nvSpPr>
          <p:spPr bwMode="auto">
            <a:xfrm>
              <a:off x="1122" y="3096"/>
              <a:ext cx="342" cy="0"/>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35" name="Arc 334"/>
            <p:cNvSpPr>
              <a:spLocks/>
            </p:cNvSpPr>
            <p:nvPr/>
          </p:nvSpPr>
          <p:spPr bwMode="auto">
            <a:xfrm rot="-5400000">
              <a:off x="1067" y="3027"/>
              <a:ext cx="60" cy="77"/>
            </a:xfrm>
            <a:custGeom>
              <a:avLst/>
              <a:gdLst>
                <a:gd name="T0" fmla="*/ 0 w 43200"/>
                <a:gd name="T1" fmla="*/ 0 h 29770"/>
                <a:gd name="T2" fmla="*/ 0 w 43200"/>
                <a:gd name="T3" fmla="*/ 0 h 29770"/>
                <a:gd name="T4" fmla="*/ 0 w 43200"/>
                <a:gd name="T5" fmla="*/ 0 h 29770"/>
                <a:gd name="T6" fmla="*/ 0 60000 65536"/>
                <a:gd name="T7" fmla="*/ 0 60000 65536"/>
                <a:gd name="T8" fmla="*/ 0 60000 65536"/>
              </a:gdLst>
              <a:ahLst/>
              <a:cxnLst>
                <a:cxn ang="T6">
                  <a:pos x="T0" y="T1"/>
                </a:cxn>
                <a:cxn ang="T7">
                  <a:pos x="T2" y="T3"/>
                </a:cxn>
                <a:cxn ang="T8">
                  <a:pos x="T4" y="T5"/>
                </a:cxn>
              </a:cxnLst>
              <a:rect l="0" t="0" r="r" b="b"/>
              <a:pathLst>
                <a:path w="43200" h="29770" fill="none" extrusionOk="0">
                  <a:moveTo>
                    <a:pt x="1604" y="29770"/>
                  </a:moveTo>
                  <a:cubicBezTo>
                    <a:pt x="545" y="27176"/>
                    <a:pt x="0" y="24401"/>
                    <a:pt x="0" y="21600"/>
                  </a:cubicBezTo>
                  <a:cubicBezTo>
                    <a:pt x="0" y="9670"/>
                    <a:pt x="9670" y="0"/>
                    <a:pt x="21600" y="0"/>
                  </a:cubicBezTo>
                  <a:cubicBezTo>
                    <a:pt x="33529" y="0"/>
                    <a:pt x="43200" y="9670"/>
                    <a:pt x="43200" y="21600"/>
                  </a:cubicBezTo>
                  <a:cubicBezTo>
                    <a:pt x="43200" y="23556"/>
                    <a:pt x="42934" y="25503"/>
                    <a:pt x="42410" y="27388"/>
                  </a:cubicBezTo>
                </a:path>
                <a:path w="43200" h="29770" stroke="0" extrusionOk="0">
                  <a:moveTo>
                    <a:pt x="1604" y="29770"/>
                  </a:moveTo>
                  <a:cubicBezTo>
                    <a:pt x="545" y="27176"/>
                    <a:pt x="0" y="24401"/>
                    <a:pt x="0" y="21600"/>
                  </a:cubicBezTo>
                  <a:cubicBezTo>
                    <a:pt x="0" y="9670"/>
                    <a:pt x="9670" y="0"/>
                    <a:pt x="21600" y="0"/>
                  </a:cubicBezTo>
                  <a:cubicBezTo>
                    <a:pt x="33529" y="0"/>
                    <a:pt x="43200" y="9670"/>
                    <a:pt x="43200" y="21600"/>
                  </a:cubicBezTo>
                  <a:cubicBezTo>
                    <a:pt x="43200" y="23556"/>
                    <a:pt x="42934" y="25503"/>
                    <a:pt x="42410" y="27388"/>
                  </a:cubicBezTo>
                  <a:lnTo>
                    <a:pt x="21600" y="21600"/>
                  </a:lnTo>
                  <a:lnTo>
                    <a:pt x="1604" y="29770"/>
                  </a:lnTo>
                  <a:close/>
                </a:path>
              </a:pathLst>
            </a:custGeom>
            <a:noFill/>
            <a:ln w="1905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solidFill>
                  <a:srgbClr val="000000"/>
                </a:solidFill>
                <a:latin typeface="Arial" pitchFamily="34" charset="0"/>
                <a:ea typeface="ＭＳ Ｐゴシック" pitchFamily="34" charset="-128"/>
              </a:endParaRPr>
            </a:p>
          </p:txBody>
        </p:sp>
      </p:grpSp>
      <p:sp>
        <p:nvSpPr>
          <p:cNvPr id="136" name="Text Box 498"/>
          <p:cNvSpPr txBox="1">
            <a:spLocks noChangeArrowheads="1"/>
          </p:cNvSpPr>
          <p:nvPr/>
        </p:nvSpPr>
        <p:spPr bwMode="auto">
          <a:xfrm>
            <a:off x="3704041" y="1103578"/>
            <a:ext cx="10263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err="1">
                <a:solidFill>
                  <a:srgbClr val="000000"/>
                </a:solidFill>
                <a:latin typeface="Calibri"/>
                <a:ea typeface="ＭＳ Ｐゴシック" pitchFamily="34" charset="-128"/>
              </a:rPr>
              <a:t>Safety</a:t>
            </a:r>
            <a:r>
              <a:rPr lang="de-DE" altLang="de-DE" sz="1200" dirty="0">
                <a:solidFill>
                  <a:srgbClr val="000000"/>
                </a:solidFill>
                <a:latin typeface="Calibri"/>
                <a:ea typeface="ＭＳ Ｐゴシック" pitchFamily="34" charset="-128"/>
              </a:rPr>
              <a:t> </a:t>
            </a:r>
            <a:r>
              <a:rPr lang="de-DE" altLang="de-DE" sz="1200" dirty="0" err="1">
                <a:solidFill>
                  <a:srgbClr val="000000"/>
                </a:solidFill>
                <a:latin typeface="Calibri"/>
                <a:ea typeface="ＭＳ Ｐゴシック" pitchFamily="34" charset="-128"/>
              </a:rPr>
              <a:t>controller</a:t>
            </a:r>
            <a:br>
              <a:rPr lang="de-DE" altLang="de-DE" sz="1200" dirty="0">
                <a:solidFill>
                  <a:srgbClr val="000000"/>
                </a:solidFill>
                <a:latin typeface="Calibri"/>
                <a:ea typeface="ＭＳ Ｐゴシック" pitchFamily="34" charset="-128"/>
              </a:rPr>
            </a:br>
            <a:r>
              <a:rPr lang="de-DE" altLang="de-DE" sz="1200" dirty="0">
                <a:solidFill>
                  <a:srgbClr val="000000"/>
                </a:solidFill>
                <a:latin typeface="Calibri"/>
                <a:ea typeface="ＭＳ Ｐゴシック" pitchFamily="34" charset="-128"/>
              </a:rPr>
              <a:t>(FS-PLC)</a:t>
            </a:r>
          </a:p>
        </p:txBody>
      </p:sp>
      <p:grpSp>
        <p:nvGrpSpPr>
          <p:cNvPr id="137" name="Group 136"/>
          <p:cNvGrpSpPr>
            <a:grpSpLocks noChangeAspect="1"/>
          </p:cNvGrpSpPr>
          <p:nvPr/>
        </p:nvGrpSpPr>
        <p:grpSpPr>
          <a:xfrm>
            <a:off x="7041978" y="2770442"/>
            <a:ext cx="437198" cy="517207"/>
            <a:chOff x="5962819" y="4329113"/>
            <a:chExt cx="728663" cy="862012"/>
          </a:xfrm>
          <a:effectLst>
            <a:outerShdw blurRad="50800" dist="38100" dir="2700000" algn="tl" rotWithShape="0">
              <a:prstClr val="black">
                <a:alpha val="40000"/>
              </a:prstClr>
            </a:outerShdw>
          </a:effectLst>
        </p:grpSpPr>
        <p:sp>
          <p:nvSpPr>
            <p:cNvPr id="138" name="Freeform 265"/>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7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39" name="Rectangle 267"/>
            <p:cNvSpPr>
              <a:spLocks noChangeArrowheads="1"/>
            </p:cNvSpPr>
            <p:nvPr/>
          </p:nvSpPr>
          <p:spPr bwMode="auto">
            <a:xfrm>
              <a:off x="6162844" y="4329113"/>
              <a:ext cx="280988" cy="147637"/>
            </a:xfrm>
            <a:prstGeom prst="rect">
              <a:avLst/>
            </a:prstGeom>
            <a:solidFill>
              <a:srgbClr val="FFFF99"/>
            </a:soli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0" name="Oval 503"/>
            <p:cNvSpPr>
              <a:spLocks noChangeArrowheads="1"/>
            </p:cNvSpPr>
            <p:nvPr/>
          </p:nvSpPr>
          <p:spPr bwMode="auto">
            <a:xfrm>
              <a:off x="5972344" y="4395788"/>
              <a:ext cx="695325" cy="695325"/>
            </a:xfrm>
            <a:prstGeom prst="ellipse">
              <a:avLst/>
            </a:prstGeom>
            <a:gradFill rotWithShape="1">
              <a:gsLst>
                <a:gs pos="0">
                  <a:srgbClr val="FFFFFF">
                    <a:lumMod val="85000"/>
                  </a:srgbClr>
                </a:gs>
                <a:gs pos="100000">
                  <a:srgbClr val="26415C"/>
                </a:gs>
              </a:gsLst>
              <a:lin ang="2700000" scaled="1"/>
            </a:gra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1" name="Oval 504"/>
            <p:cNvSpPr>
              <a:spLocks noChangeArrowheads="1"/>
            </p:cNvSpPr>
            <p:nvPr/>
          </p:nvSpPr>
          <p:spPr bwMode="auto">
            <a:xfrm>
              <a:off x="6199357" y="4622800"/>
              <a:ext cx="241300" cy="241300"/>
            </a:xfrm>
            <a:prstGeom prst="ellipse">
              <a:avLst/>
            </a:prstGeom>
            <a:solidFill>
              <a:srgbClr val="FFFF99"/>
            </a:solidFill>
            <a:ln w="9525">
              <a:solidFill>
                <a:srgbClr val="000000"/>
              </a:solidFill>
              <a:round/>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2" name="Oval 505"/>
            <p:cNvSpPr>
              <a:spLocks noChangeArrowheads="1"/>
            </p:cNvSpPr>
            <p:nvPr/>
          </p:nvSpPr>
          <p:spPr bwMode="auto">
            <a:xfrm>
              <a:off x="6281907" y="4705350"/>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3" name="Rectangle 506"/>
            <p:cNvSpPr>
              <a:spLocks noChangeArrowheads="1"/>
            </p:cNvSpPr>
            <p:nvPr/>
          </p:nvSpPr>
          <p:spPr bwMode="auto">
            <a:xfrm>
              <a:off x="6448594"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44" name="Rectangle 507"/>
            <p:cNvSpPr>
              <a:spLocks noChangeArrowheads="1"/>
            </p:cNvSpPr>
            <p:nvPr/>
          </p:nvSpPr>
          <p:spPr bwMode="auto">
            <a:xfrm>
              <a:off x="5962819"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145" name="AutoShape 9"/>
          <p:cNvSpPr>
            <a:spLocks noChangeAspect="1" noChangeArrowheads="1" noTextEdit="1"/>
          </p:cNvSpPr>
          <p:nvPr/>
        </p:nvSpPr>
        <p:spPr bwMode="auto">
          <a:xfrm>
            <a:off x="2655120" y="2758692"/>
            <a:ext cx="396238"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46" name="Rectangle 11"/>
          <p:cNvSpPr>
            <a:spLocks noChangeArrowheads="1"/>
          </p:cNvSpPr>
          <p:nvPr/>
        </p:nvSpPr>
        <p:spPr bwMode="auto">
          <a:xfrm>
            <a:off x="2666550" y="2776790"/>
            <a:ext cx="54293"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47" name="Rectangle 12"/>
          <p:cNvSpPr>
            <a:spLocks noChangeArrowheads="1"/>
          </p:cNvSpPr>
          <p:nvPr/>
        </p:nvSpPr>
        <p:spPr bwMode="auto">
          <a:xfrm>
            <a:off x="2983731" y="2776790"/>
            <a:ext cx="57150" cy="542925"/>
          </a:xfrm>
          <a:prstGeom prst="rect">
            <a:avLst/>
          </a:prstGeom>
          <a:solidFill>
            <a:srgbClr val="FFFF99"/>
          </a:solidFill>
          <a:ln w="19050">
            <a:solidFill>
              <a:srgbClr val="000000"/>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nvGrpSpPr>
          <p:cNvPr id="148" name="Group 147"/>
          <p:cNvGrpSpPr/>
          <p:nvPr/>
        </p:nvGrpSpPr>
        <p:grpSpPr>
          <a:xfrm>
            <a:off x="2728462" y="2872992"/>
            <a:ext cx="244762" cy="384810"/>
            <a:chOff x="3394076" y="4479925"/>
            <a:chExt cx="333375" cy="641350"/>
          </a:xfrm>
        </p:grpSpPr>
        <p:sp>
          <p:nvSpPr>
            <p:cNvPr id="149" name="Line 13"/>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0" name="Line 16"/>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1" name="Line 19"/>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2" name="Line 22"/>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153" name="Line 25"/>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sp>
        <p:nvSpPr>
          <p:cNvPr id="154" name="Rectangle 153"/>
          <p:cNvSpPr>
            <a:spLocks noChangeArrowheads="1"/>
          </p:cNvSpPr>
          <p:nvPr/>
        </p:nvSpPr>
        <p:spPr bwMode="auto">
          <a:xfrm>
            <a:off x="1528784" y="2100445"/>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5" name="Rectangle 154"/>
          <p:cNvSpPr>
            <a:spLocks noChangeArrowheads="1"/>
          </p:cNvSpPr>
          <p:nvPr/>
        </p:nvSpPr>
        <p:spPr bwMode="auto">
          <a:xfrm>
            <a:off x="2331351" y="2097024"/>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6" name="Rectangle 155"/>
          <p:cNvSpPr>
            <a:spLocks noChangeArrowheads="1"/>
          </p:cNvSpPr>
          <p:nvPr/>
        </p:nvSpPr>
        <p:spPr bwMode="auto">
          <a:xfrm>
            <a:off x="2962885" y="2101786"/>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7" name="Rectangle 156"/>
          <p:cNvSpPr>
            <a:spLocks noChangeArrowheads="1"/>
          </p:cNvSpPr>
          <p:nvPr/>
        </p:nvSpPr>
        <p:spPr bwMode="auto">
          <a:xfrm>
            <a:off x="7195168" y="2097270"/>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8" name="Rectangle 157"/>
          <p:cNvSpPr>
            <a:spLocks noChangeArrowheads="1"/>
          </p:cNvSpPr>
          <p:nvPr/>
        </p:nvSpPr>
        <p:spPr bwMode="auto">
          <a:xfrm>
            <a:off x="3235936" y="2097024"/>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9" name="Line 313"/>
          <p:cNvSpPr>
            <a:spLocks noChangeShapeType="1"/>
          </p:cNvSpPr>
          <p:nvPr/>
        </p:nvSpPr>
        <p:spPr bwMode="auto">
          <a:xfrm>
            <a:off x="3271760" y="1689513"/>
            <a:ext cx="0" cy="40751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60" name="Rectangle 159"/>
          <p:cNvSpPr>
            <a:spLocks noChangeArrowheads="1"/>
          </p:cNvSpPr>
          <p:nvPr/>
        </p:nvSpPr>
        <p:spPr bwMode="auto">
          <a:xfrm>
            <a:off x="4041007" y="2097024"/>
            <a:ext cx="88900" cy="88900"/>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61" name="Text Box 498"/>
          <p:cNvSpPr txBox="1">
            <a:spLocks noChangeArrowheads="1"/>
          </p:cNvSpPr>
          <p:nvPr/>
        </p:nvSpPr>
        <p:spPr bwMode="auto">
          <a:xfrm>
            <a:off x="4200823" y="2296707"/>
            <a:ext cx="17856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a:solidFill>
                  <a:srgbClr val="000000"/>
                </a:solidFill>
                <a:latin typeface="Calibri"/>
                <a:ea typeface="ＭＳ Ｐゴシック" pitchFamily="34" charset="-128"/>
              </a:rPr>
              <a:t>Remote I/O </a:t>
            </a:r>
            <a:r>
              <a:rPr lang="de-DE" altLang="de-DE" sz="1200" dirty="0" err="1">
                <a:solidFill>
                  <a:srgbClr val="000000"/>
                </a:solidFill>
                <a:latin typeface="Calibri"/>
                <a:ea typeface="ＭＳ Ｐゴシック" pitchFamily="34" charset="-128"/>
              </a:rPr>
              <a:t>with</a:t>
            </a:r>
            <a:r>
              <a:rPr lang="de-DE" altLang="de-DE" sz="1200" dirty="0">
                <a:solidFill>
                  <a:srgbClr val="000000"/>
                </a:solidFill>
                <a:latin typeface="Calibri"/>
                <a:ea typeface="ＭＳ Ｐゴシック" pitchFamily="34" charset="-128"/>
              </a:rPr>
              <a:t> FS </a:t>
            </a:r>
            <a:r>
              <a:rPr lang="de-DE" altLang="de-DE" sz="1200" dirty="0" err="1">
                <a:solidFill>
                  <a:srgbClr val="000000"/>
                </a:solidFill>
                <a:latin typeface="Calibri"/>
                <a:ea typeface="ＭＳ Ｐゴシック" pitchFamily="34" charset="-128"/>
              </a:rPr>
              <a:t>modules</a:t>
            </a:r>
            <a:endParaRPr lang="de-DE" altLang="de-DE" sz="1200" dirty="0">
              <a:solidFill>
                <a:srgbClr val="000000"/>
              </a:solidFill>
              <a:latin typeface="Calibri"/>
              <a:ea typeface="ＭＳ Ｐゴシック" pitchFamily="34" charset="-128"/>
            </a:endParaRPr>
          </a:p>
        </p:txBody>
      </p:sp>
      <p:sp>
        <p:nvSpPr>
          <p:cNvPr id="162" name="Text Box 498"/>
          <p:cNvSpPr txBox="1">
            <a:spLocks noChangeArrowheads="1"/>
          </p:cNvSpPr>
          <p:nvPr/>
        </p:nvSpPr>
        <p:spPr bwMode="auto">
          <a:xfrm>
            <a:off x="3881796" y="3576430"/>
            <a:ext cx="318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a:solidFill>
                  <a:srgbClr val="000000"/>
                </a:solidFill>
                <a:latin typeface="Calibri"/>
                <a:ea typeface="ＭＳ Ｐゴシック" pitchFamily="34" charset="-128"/>
              </a:rPr>
              <a:t>FS-DI</a:t>
            </a:r>
          </a:p>
        </p:txBody>
      </p:sp>
      <p:sp>
        <p:nvSpPr>
          <p:cNvPr id="163" name="Text Box 498"/>
          <p:cNvSpPr txBox="1">
            <a:spLocks noChangeArrowheads="1"/>
          </p:cNvSpPr>
          <p:nvPr/>
        </p:nvSpPr>
        <p:spPr bwMode="auto">
          <a:xfrm>
            <a:off x="4475255" y="4040162"/>
            <a:ext cx="126957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algn="ctr" eaLnBrk="1" hangingPunct="1">
              <a:lnSpc>
                <a:spcPct val="100000"/>
              </a:lnSpc>
              <a:buFontTx/>
              <a:buNone/>
            </a:pPr>
            <a:r>
              <a:rPr lang="de-DE" altLang="de-DE" sz="1200" dirty="0">
                <a:solidFill>
                  <a:srgbClr val="000000"/>
                </a:solidFill>
                <a:latin typeface="Calibri"/>
                <a:ea typeface="ＭＳ Ｐゴシック" pitchFamily="34" charset="-128"/>
              </a:rPr>
              <a:t>e.g. Emergency </a:t>
            </a:r>
            <a:r>
              <a:rPr lang="de-DE" altLang="de-DE" sz="1200" dirty="0" err="1">
                <a:solidFill>
                  <a:srgbClr val="000000"/>
                </a:solidFill>
                <a:latin typeface="Calibri"/>
                <a:ea typeface="ＭＳ Ｐゴシック" pitchFamily="34" charset="-128"/>
              </a:rPr>
              <a:t>Stop</a:t>
            </a:r>
            <a:endParaRPr lang="de-DE" altLang="de-DE" sz="1200" dirty="0">
              <a:solidFill>
                <a:srgbClr val="000000"/>
              </a:solidFill>
              <a:latin typeface="Calibri"/>
              <a:ea typeface="ＭＳ Ｐゴシック" pitchFamily="34" charset="-128"/>
            </a:endParaRPr>
          </a:p>
        </p:txBody>
      </p:sp>
      <p:sp>
        <p:nvSpPr>
          <p:cNvPr id="164" name="Cube 163"/>
          <p:cNvSpPr/>
          <p:nvPr/>
        </p:nvSpPr>
        <p:spPr>
          <a:xfrm>
            <a:off x="3827194" y="2541383"/>
            <a:ext cx="501183" cy="822457"/>
          </a:xfrm>
          <a:prstGeom prst="cube">
            <a:avLst/>
          </a:prstGeom>
          <a:solidFill>
            <a:srgbClr val="FFFFFF">
              <a:lumMod val="75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a:defRPr/>
            </a:pPr>
            <a:endParaRPr lang="en-US" sz="1000" kern="0">
              <a:solidFill>
                <a:srgbClr val="000000"/>
              </a:solidFill>
              <a:ea typeface="ＭＳ Ｐゴシック" pitchFamily="34" charset="-128"/>
            </a:endParaRPr>
          </a:p>
        </p:txBody>
      </p:sp>
      <p:sp>
        <p:nvSpPr>
          <p:cNvPr id="165" name="Cube 164"/>
          <p:cNvSpPr/>
          <p:nvPr/>
        </p:nvSpPr>
        <p:spPr>
          <a:xfrm>
            <a:off x="4200823"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6" name="Cube 165"/>
          <p:cNvSpPr/>
          <p:nvPr/>
        </p:nvSpPr>
        <p:spPr>
          <a:xfrm>
            <a:off x="4563654"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7" name="Cube 166"/>
          <p:cNvSpPr/>
          <p:nvPr/>
        </p:nvSpPr>
        <p:spPr>
          <a:xfrm>
            <a:off x="4927535"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8" name="Cube 167"/>
          <p:cNvSpPr/>
          <p:nvPr/>
        </p:nvSpPr>
        <p:spPr>
          <a:xfrm>
            <a:off x="5299966" y="2541771"/>
            <a:ext cx="501183" cy="822069"/>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ＭＳ Ｐゴシック" pitchFamily="34" charset="-128"/>
            </a:endParaRPr>
          </a:p>
        </p:txBody>
      </p:sp>
      <p:sp>
        <p:nvSpPr>
          <p:cNvPr id="169" name="Rectangle 168"/>
          <p:cNvSpPr/>
          <p:nvPr/>
        </p:nvSpPr>
        <p:spPr>
          <a:xfrm>
            <a:off x="3870055" y="2719599"/>
            <a:ext cx="80820" cy="80817"/>
          </a:xfrm>
          <a:prstGeom prst="rect">
            <a:avLst/>
          </a:prstGeom>
          <a:solidFill>
            <a:srgbClr val="92D050"/>
          </a:solidFill>
          <a:ln w="9525" cap="flat" cmpd="sng" algn="ctr">
            <a:solidFill>
              <a:srgbClr val="BBE0E3">
                <a:shade val="50000"/>
              </a:srgbClr>
            </a:solidFill>
            <a:prstDash val="solid"/>
          </a:ln>
          <a:effectLst/>
        </p:spPr>
        <p:txBody>
          <a:bodyPr rtlCol="0" anchor="ctr"/>
          <a:lstStyle/>
          <a:p>
            <a:pPr algn="ctr">
              <a:defRPr/>
            </a:pPr>
            <a:endParaRPr lang="en-US" sz="1000" kern="0">
              <a:solidFill>
                <a:srgbClr val="FFFFFF"/>
              </a:solidFill>
              <a:latin typeface="Trebuchet MS"/>
              <a:ea typeface="ＭＳ Ｐゴシック"/>
            </a:endParaRPr>
          </a:p>
        </p:txBody>
      </p:sp>
      <p:grpSp>
        <p:nvGrpSpPr>
          <p:cNvPr id="170" name="Group 169"/>
          <p:cNvGrpSpPr/>
          <p:nvPr/>
        </p:nvGrpSpPr>
        <p:grpSpPr>
          <a:xfrm>
            <a:off x="4773076" y="2719599"/>
            <a:ext cx="84997" cy="579919"/>
            <a:chOff x="3101959" y="2873203"/>
            <a:chExt cx="70832" cy="483274"/>
          </a:xfrm>
          <a:solidFill>
            <a:srgbClr val="E7E6E6">
              <a:lumMod val="90000"/>
            </a:srgbClr>
          </a:solidFill>
        </p:grpSpPr>
        <p:sp>
          <p:nvSpPr>
            <p:cNvPr id="171" name="Rectangle 141"/>
            <p:cNvSpPr>
              <a:spLocks noChangeArrowheads="1"/>
            </p:cNvSpPr>
            <p:nvPr/>
          </p:nvSpPr>
          <p:spPr bwMode="auto">
            <a:xfrm>
              <a:off x="3109291" y="3289128"/>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2" name="Line 146"/>
            <p:cNvSpPr>
              <a:spLocks noChangeShapeType="1"/>
            </p:cNvSpPr>
            <p:nvPr/>
          </p:nvSpPr>
          <p:spPr bwMode="auto">
            <a:xfrm>
              <a:off x="3133541" y="2982451"/>
              <a:ext cx="0" cy="176836"/>
            </a:xfrm>
            <a:prstGeom prst="line">
              <a:avLst/>
            </a:prstGeom>
            <a:grpFill/>
            <a:ln w="9525">
              <a:solidFill>
                <a:srgbClr val="80808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3" name="Rectangle 141"/>
            <p:cNvSpPr>
              <a:spLocks noChangeArrowheads="1"/>
            </p:cNvSpPr>
            <p:nvPr/>
          </p:nvSpPr>
          <p:spPr bwMode="auto">
            <a:xfrm>
              <a:off x="3106018" y="3188487"/>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4" name="Rectangle 141"/>
            <p:cNvSpPr>
              <a:spLocks noChangeArrowheads="1"/>
            </p:cNvSpPr>
            <p:nvPr/>
          </p:nvSpPr>
          <p:spPr bwMode="auto">
            <a:xfrm>
              <a:off x="3101959" y="2873203"/>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grpSp>
        <p:nvGrpSpPr>
          <p:cNvPr id="175" name="Group 174"/>
          <p:cNvGrpSpPr/>
          <p:nvPr/>
        </p:nvGrpSpPr>
        <p:grpSpPr>
          <a:xfrm>
            <a:off x="5158879" y="2719599"/>
            <a:ext cx="84997" cy="579919"/>
            <a:chOff x="3101959" y="2873203"/>
            <a:chExt cx="70832" cy="483274"/>
          </a:xfrm>
          <a:solidFill>
            <a:srgbClr val="E7E6E6">
              <a:lumMod val="90000"/>
            </a:srgbClr>
          </a:solidFill>
        </p:grpSpPr>
        <p:sp>
          <p:nvSpPr>
            <p:cNvPr id="176" name="Rectangle 141"/>
            <p:cNvSpPr>
              <a:spLocks noChangeArrowheads="1"/>
            </p:cNvSpPr>
            <p:nvPr/>
          </p:nvSpPr>
          <p:spPr bwMode="auto">
            <a:xfrm>
              <a:off x="3109291" y="3289128"/>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7" name="Line 146"/>
            <p:cNvSpPr>
              <a:spLocks noChangeShapeType="1"/>
            </p:cNvSpPr>
            <p:nvPr/>
          </p:nvSpPr>
          <p:spPr bwMode="auto">
            <a:xfrm>
              <a:off x="3133541" y="2982451"/>
              <a:ext cx="0" cy="176836"/>
            </a:xfrm>
            <a:prstGeom prst="line">
              <a:avLst/>
            </a:prstGeom>
            <a:grpFill/>
            <a:ln w="9525">
              <a:solidFill>
                <a:srgbClr val="80808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78" name="Rectangle 141"/>
            <p:cNvSpPr>
              <a:spLocks noChangeArrowheads="1"/>
            </p:cNvSpPr>
            <p:nvPr/>
          </p:nvSpPr>
          <p:spPr bwMode="auto">
            <a:xfrm>
              <a:off x="3106018" y="3188487"/>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79" name="Rectangle 141"/>
            <p:cNvSpPr>
              <a:spLocks noChangeArrowheads="1"/>
            </p:cNvSpPr>
            <p:nvPr/>
          </p:nvSpPr>
          <p:spPr bwMode="auto">
            <a:xfrm>
              <a:off x="3101959" y="2873203"/>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grpSp>
        <p:nvGrpSpPr>
          <p:cNvPr id="180" name="Group 179"/>
          <p:cNvGrpSpPr/>
          <p:nvPr/>
        </p:nvGrpSpPr>
        <p:grpSpPr>
          <a:xfrm>
            <a:off x="5537821" y="2719599"/>
            <a:ext cx="84997" cy="579919"/>
            <a:chOff x="3101959" y="2873203"/>
            <a:chExt cx="70832" cy="483274"/>
          </a:xfrm>
          <a:solidFill>
            <a:srgbClr val="E7E6E6">
              <a:lumMod val="90000"/>
            </a:srgbClr>
          </a:solidFill>
        </p:grpSpPr>
        <p:sp>
          <p:nvSpPr>
            <p:cNvPr id="181" name="Rectangle 141"/>
            <p:cNvSpPr>
              <a:spLocks noChangeArrowheads="1"/>
            </p:cNvSpPr>
            <p:nvPr/>
          </p:nvSpPr>
          <p:spPr bwMode="auto">
            <a:xfrm>
              <a:off x="3109291" y="3289128"/>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82" name="Line 146"/>
            <p:cNvSpPr>
              <a:spLocks noChangeShapeType="1"/>
            </p:cNvSpPr>
            <p:nvPr/>
          </p:nvSpPr>
          <p:spPr bwMode="auto">
            <a:xfrm>
              <a:off x="3133541" y="2982451"/>
              <a:ext cx="0" cy="176836"/>
            </a:xfrm>
            <a:prstGeom prst="line">
              <a:avLst/>
            </a:prstGeom>
            <a:grpFill/>
            <a:ln w="9525">
              <a:solidFill>
                <a:srgbClr val="80808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83" name="Rectangle 141"/>
            <p:cNvSpPr>
              <a:spLocks noChangeArrowheads="1"/>
            </p:cNvSpPr>
            <p:nvPr/>
          </p:nvSpPr>
          <p:spPr bwMode="auto">
            <a:xfrm>
              <a:off x="3106018" y="3188487"/>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84" name="Rectangle 141"/>
            <p:cNvSpPr>
              <a:spLocks noChangeArrowheads="1"/>
            </p:cNvSpPr>
            <p:nvPr/>
          </p:nvSpPr>
          <p:spPr bwMode="auto">
            <a:xfrm>
              <a:off x="3101959" y="2873203"/>
              <a:ext cx="63500" cy="67349"/>
            </a:xfrm>
            <a:prstGeom prst="rect">
              <a:avLst/>
            </a:prstGeom>
            <a:grp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185" name="Right Arrow 184"/>
          <p:cNvSpPr>
            <a:spLocks noChangeAspect="1"/>
          </p:cNvSpPr>
          <p:nvPr/>
        </p:nvSpPr>
        <p:spPr>
          <a:xfrm flipH="1">
            <a:off x="4545010" y="3614535"/>
            <a:ext cx="309790" cy="196692"/>
          </a:xfrm>
          <a:prstGeom prst="rightArrow">
            <a:avLst/>
          </a:prstGeom>
          <a:solidFill>
            <a:srgbClr val="FFFFFF"/>
          </a:solidFill>
          <a:ln w="25400" cap="flat" cmpd="sng" algn="ctr">
            <a:solidFill>
              <a:srgbClr val="808080"/>
            </a:solidFill>
            <a:prstDash val="solid"/>
          </a:ln>
          <a:effectLst/>
        </p:spPr>
        <p:txBody>
          <a:bodyPr anchor="ctr"/>
          <a:lstStyle/>
          <a:p>
            <a:pPr algn="ctr">
              <a:defRPr/>
            </a:pPr>
            <a:endParaRPr lang="de-DE" sz="1000" kern="0">
              <a:solidFill>
                <a:srgbClr val="FFFFFF"/>
              </a:solidFill>
              <a:latin typeface="Trebuchet MS"/>
              <a:ea typeface="ＭＳ Ｐゴシック"/>
            </a:endParaRPr>
          </a:p>
        </p:txBody>
      </p:sp>
      <p:sp>
        <p:nvSpPr>
          <p:cNvPr id="186" name="Rectangle 185"/>
          <p:cNvSpPr/>
          <p:nvPr/>
        </p:nvSpPr>
        <p:spPr>
          <a:xfrm>
            <a:off x="4841570" y="1900004"/>
            <a:ext cx="9500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de-DE" altLang="de-DE" sz="1200" dirty="0" err="1">
                <a:solidFill>
                  <a:srgbClr val="000000"/>
                </a:solidFill>
                <a:latin typeface="Calibri"/>
                <a:ea typeface="ＭＳ Ｐゴシック" pitchFamily="34" charset="-128"/>
              </a:rPr>
              <a:t>Fieldbus</a:t>
            </a:r>
            <a:r>
              <a:rPr lang="de-DE" altLang="de-DE" sz="1200" dirty="0">
                <a:solidFill>
                  <a:srgbClr val="000000"/>
                </a:solidFill>
                <a:latin typeface="Calibri"/>
                <a:ea typeface="ＭＳ Ｐゴシック" pitchFamily="34" charset="-128"/>
              </a:rPr>
              <a:t> / FSCP</a:t>
            </a:r>
          </a:p>
        </p:txBody>
      </p:sp>
      <p:grpSp>
        <p:nvGrpSpPr>
          <p:cNvPr id="187" name="Group 186"/>
          <p:cNvGrpSpPr/>
          <p:nvPr/>
        </p:nvGrpSpPr>
        <p:grpSpPr>
          <a:xfrm>
            <a:off x="2864334" y="1112625"/>
            <a:ext cx="725951" cy="560881"/>
            <a:chOff x="2356111" y="1247685"/>
            <a:chExt cx="725951" cy="560881"/>
          </a:xfrm>
        </p:grpSpPr>
        <p:sp>
          <p:nvSpPr>
            <p:cNvPr id="188" name="Rectangle 115"/>
            <p:cNvSpPr>
              <a:spLocks noChangeArrowheads="1"/>
            </p:cNvSpPr>
            <p:nvPr/>
          </p:nvSpPr>
          <p:spPr bwMode="auto">
            <a:xfrm>
              <a:off x="2382064" y="1247685"/>
              <a:ext cx="699998" cy="560881"/>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89" name="AutoShape 116"/>
            <p:cNvSpPr>
              <a:spLocks noChangeArrowheads="1"/>
            </p:cNvSpPr>
            <p:nvPr/>
          </p:nvSpPr>
          <p:spPr bwMode="auto">
            <a:xfrm>
              <a:off x="2356111" y="1289004"/>
              <a:ext cx="270339" cy="485689"/>
            </a:xfrm>
            <a:prstGeom prst="cube">
              <a:avLst>
                <a:gd name="adj" fmla="val 24995"/>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0" name="AutoShape 117"/>
            <p:cNvSpPr>
              <a:spLocks noChangeArrowheads="1"/>
            </p:cNvSpPr>
            <p:nvPr/>
          </p:nvSpPr>
          <p:spPr bwMode="auto">
            <a:xfrm>
              <a:off x="2559656" y="1289004"/>
              <a:ext cx="153990" cy="485689"/>
            </a:xfrm>
            <a:prstGeom prst="cube">
              <a:avLst>
                <a:gd name="adj" fmla="val 44019"/>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1" name="Rectangle 142"/>
            <p:cNvSpPr>
              <a:spLocks noChangeArrowheads="1"/>
            </p:cNvSpPr>
            <p:nvPr/>
          </p:nvSpPr>
          <p:spPr bwMode="auto">
            <a:xfrm>
              <a:off x="2383198" y="1407728"/>
              <a:ext cx="150138" cy="54342"/>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2" name="AutoShape 117"/>
            <p:cNvSpPr>
              <a:spLocks noChangeArrowheads="1"/>
            </p:cNvSpPr>
            <p:nvPr/>
          </p:nvSpPr>
          <p:spPr bwMode="auto">
            <a:xfrm>
              <a:off x="2641991"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3" name="AutoShape 117"/>
            <p:cNvSpPr>
              <a:spLocks noChangeArrowheads="1"/>
            </p:cNvSpPr>
            <p:nvPr/>
          </p:nvSpPr>
          <p:spPr bwMode="auto">
            <a:xfrm>
              <a:off x="2727049"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4" name="AutoShape 117"/>
            <p:cNvSpPr>
              <a:spLocks noChangeArrowheads="1"/>
            </p:cNvSpPr>
            <p:nvPr/>
          </p:nvSpPr>
          <p:spPr bwMode="auto">
            <a:xfrm>
              <a:off x="281218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5" name="AutoShape 117"/>
            <p:cNvSpPr>
              <a:spLocks noChangeArrowheads="1"/>
            </p:cNvSpPr>
            <p:nvPr/>
          </p:nvSpPr>
          <p:spPr bwMode="auto">
            <a:xfrm>
              <a:off x="289612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196" name="TextBox 195"/>
          <p:cNvSpPr txBox="1"/>
          <p:nvPr/>
        </p:nvSpPr>
        <p:spPr>
          <a:xfrm>
            <a:off x="2308697" y="1314109"/>
            <a:ext cx="409728" cy="184666"/>
          </a:xfrm>
          <a:prstGeom prst="rect">
            <a:avLst/>
          </a:prstGeom>
          <a:noFill/>
        </p:spPr>
        <p:txBody>
          <a:bodyPr wrap="none" lIns="0" tIns="0" rIns="0" bIns="0" rtlCol="0">
            <a:spAutoFit/>
          </a:bodyPr>
          <a:lstStyle/>
          <a:p>
            <a:r>
              <a:rPr lang="de-DE" sz="1200" dirty="0">
                <a:solidFill>
                  <a:srgbClr val="000000"/>
                </a:solidFill>
                <a:latin typeface="Calibri"/>
                <a:ea typeface="ＭＳ Ｐゴシック" pitchFamily="34" charset="-128"/>
              </a:rPr>
              <a:t>FS-PLC</a:t>
            </a:r>
            <a:endParaRPr lang="en-US" sz="1200" dirty="0">
              <a:solidFill>
                <a:srgbClr val="000000"/>
              </a:solidFill>
              <a:latin typeface="Calibri"/>
              <a:ea typeface="ＭＳ Ｐゴシック" pitchFamily="34" charset="-128"/>
            </a:endParaRPr>
          </a:p>
        </p:txBody>
      </p:sp>
      <p:grpSp>
        <p:nvGrpSpPr>
          <p:cNvPr id="197" name="Group 196"/>
          <p:cNvGrpSpPr/>
          <p:nvPr/>
        </p:nvGrpSpPr>
        <p:grpSpPr>
          <a:xfrm>
            <a:off x="4417782" y="2719599"/>
            <a:ext cx="81070" cy="578611"/>
            <a:chOff x="3670646" y="2689911"/>
            <a:chExt cx="81070" cy="578611"/>
          </a:xfrm>
        </p:grpSpPr>
        <p:sp>
          <p:nvSpPr>
            <p:cNvPr id="198" name="Line 146"/>
            <p:cNvSpPr>
              <a:spLocks noChangeShapeType="1"/>
            </p:cNvSpPr>
            <p:nvPr/>
          </p:nvSpPr>
          <p:spPr bwMode="auto">
            <a:xfrm>
              <a:off x="3708544" y="2821006"/>
              <a:ext cx="0" cy="21220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199" name="Rectangle 141"/>
            <p:cNvSpPr>
              <a:spLocks noChangeArrowheads="1"/>
            </p:cNvSpPr>
            <p:nvPr/>
          </p:nvSpPr>
          <p:spPr bwMode="auto">
            <a:xfrm>
              <a:off x="3675517" y="3068245"/>
              <a:ext cx="76199" cy="80817"/>
            </a:xfrm>
            <a:prstGeom prst="rect">
              <a:avLst/>
            </a:prstGeom>
            <a:solidFill>
              <a:srgbClr val="E7E6E6">
                <a:lumMod val="90000"/>
              </a:srgb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00" name="Rectangle 141"/>
            <p:cNvSpPr>
              <a:spLocks noChangeArrowheads="1"/>
            </p:cNvSpPr>
            <p:nvPr/>
          </p:nvSpPr>
          <p:spPr bwMode="auto">
            <a:xfrm>
              <a:off x="3670646" y="2689911"/>
              <a:ext cx="76199" cy="80817"/>
            </a:xfrm>
            <a:prstGeom prst="rect">
              <a:avLst/>
            </a:prstGeom>
            <a:solidFill>
              <a:srgbClr val="E7E6E6">
                <a:lumMod val="90000"/>
              </a:srgb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01" name="Rectangle 141"/>
            <p:cNvSpPr>
              <a:spLocks noChangeArrowheads="1"/>
            </p:cNvSpPr>
            <p:nvPr/>
          </p:nvSpPr>
          <p:spPr bwMode="auto">
            <a:xfrm>
              <a:off x="3675517" y="3187705"/>
              <a:ext cx="76199" cy="80817"/>
            </a:xfrm>
            <a:prstGeom prst="rect">
              <a:avLst/>
            </a:prstGeom>
            <a:solidFill>
              <a:srgbClr val="E7E6E6">
                <a:lumMod val="90000"/>
              </a:srgb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202" name="TextBox 201"/>
          <p:cNvSpPr txBox="1"/>
          <p:nvPr/>
        </p:nvSpPr>
        <p:spPr>
          <a:xfrm>
            <a:off x="4835161" y="3576430"/>
            <a:ext cx="1583190" cy="276999"/>
          </a:xfrm>
          <a:prstGeom prst="rect">
            <a:avLst/>
          </a:prstGeom>
          <a:noFill/>
        </p:spPr>
        <p:txBody>
          <a:bodyPr wrap="none" rtlCol="0">
            <a:spAutoFit/>
          </a:bodyPr>
          <a:lstStyle/>
          <a:p>
            <a:pPr defTabSz="713232" fontAlgn="auto">
              <a:spcBef>
                <a:spcPts val="0"/>
              </a:spcBef>
              <a:spcAft>
                <a:spcPts val="0"/>
              </a:spcAft>
            </a:pPr>
            <a:r>
              <a:rPr lang="de-DE" sz="1200" dirty="0">
                <a:solidFill>
                  <a:srgbClr val="000000"/>
                </a:solidFill>
                <a:latin typeface="Calibri"/>
                <a:ea typeface="+mn-ea"/>
              </a:rPr>
              <a:t>Redundant </a:t>
            </a:r>
            <a:r>
              <a:rPr lang="de-DE" sz="1200" dirty="0" err="1">
                <a:solidFill>
                  <a:srgbClr val="000000"/>
                </a:solidFill>
                <a:latin typeface="Calibri"/>
                <a:ea typeface="+mn-ea"/>
              </a:rPr>
              <a:t>signal</a:t>
            </a:r>
            <a:r>
              <a:rPr lang="de-DE" sz="1200" dirty="0">
                <a:solidFill>
                  <a:srgbClr val="000000"/>
                </a:solidFill>
                <a:latin typeface="Calibri"/>
                <a:ea typeface="+mn-ea"/>
              </a:rPr>
              <a:t> </a:t>
            </a:r>
            <a:r>
              <a:rPr lang="de-DE" sz="1200" dirty="0" err="1">
                <a:solidFill>
                  <a:srgbClr val="000000"/>
                </a:solidFill>
                <a:latin typeface="Calibri"/>
                <a:ea typeface="+mn-ea"/>
              </a:rPr>
              <a:t>lines</a:t>
            </a:r>
            <a:endParaRPr lang="de-DE" sz="1200" dirty="0">
              <a:solidFill>
                <a:srgbClr val="000000"/>
              </a:solidFill>
              <a:latin typeface="Calibri"/>
              <a:ea typeface="+mn-ea"/>
            </a:endParaRPr>
          </a:p>
        </p:txBody>
      </p:sp>
      <p:sp>
        <p:nvSpPr>
          <p:cNvPr id="203" name="Line 313"/>
          <p:cNvSpPr>
            <a:spLocks noChangeShapeType="1"/>
          </p:cNvSpPr>
          <p:nvPr/>
        </p:nvSpPr>
        <p:spPr bwMode="auto">
          <a:xfrm>
            <a:off x="4089356" y="2189346"/>
            <a:ext cx="3901" cy="40957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4" name="Cube 203"/>
          <p:cNvSpPr/>
          <p:nvPr/>
        </p:nvSpPr>
        <p:spPr>
          <a:xfrm>
            <a:off x="4072664" y="3975025"/>
            <a:ext cx="337282" cy="343638"/>
          </a:xfrm>
          <a:prstGeom prst="cube">
            <a:avLst/>
          </a:prstGeom>
          <a:solidFill>
            <a:srgbClr val="FFDD0D">
              <a:lumMod val="40000"/>
              <a:lumOff val="60000"/>
            </a:srgbClr>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05" name="Oval 307"/>
          <p:cNvSpPr>
            <a:spLocks noChangeAspect="1" noChangeArrowheads="1"/>
          </p:cNvSpPr>
          <p:nvPr/>
        </p:nvSpPr>
        <p:spPr bwMode="auto">
          <a:xfrm>
            <a:off x="4142904" y="4115531"/>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06" name="Oval 307"/>
          <p:cNvSpPr>
            <a:spLocks noChangeAspect="1" noChangeArrowheads="1"/>
          </p:cNvSpPr>
          <p:nvPr/>
        </p:nvSpPr>
        <p:spPr bwMode="auto">
          <a:xfrm>
            <a:off x="4123280" y="4142081"/>
            <a:ext cx="137489" cy="126667"/>
          </a:xfrm>
          <a:prstGeom prst="ellipse">
            <a:avLst/>
          </a:prstGeom>
          <a:solidFill>
            <a:srgbClr val="FF3517"/>
          </a:solidFill>
          <a:ln w="9525">
            <a:solidFill>
              <a:srgbClr val="000000"/>
            </a:solidFill>
            <a:round/>
            <a:headEnd/>
            <a:tailEnd/>
          </a:ln>
        </p:spPr>
        <p:txBody>
          <a:bodyPr lIns="0" tIns="0" rIns="0" bIns="0"/>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cxnSp>
        <p:nvCxnSpPr>
          <p:cNvPr id="207" name="Straight Connector 206"/>
          <p:cNvCxnSpPr/>
          <p:nvPr/>
        </p:nvCxnSpPr>
        <p:spPr>
          <a:xfrm flipH="1">
            <a:off x="4241305" y="3276416"/>
            <a:ext cx="199776" cy="722267"/>
          </a:xfrm>
          <a:prstGeom prst="line">
            <a:avLst/>
          </a:prstGeom>
          <a:noFill/>
          <a:ln w="6350" cap="flat" cmpd="sng" algn="ctr">
            <a:solidFill>
              <a:srgbClr val="000000">
                <a:lumMod val="50000"/>
                <a:lumOff val="50000"/>
              </a:srgbClr>
            </a:solidFill>
            <a:prstDash val="solid"/>
            <a:miter lim="800000"/>
          </a:ln>
          <a:effectLst/>
        </p:spPr>
      </p:cxnSp>
      <p:cxnSp>
        <p:nvCxnSpPr>
          <p:cNvPr id="208" name="Straight Connector 207"/>
          <p:cNvCxnSpPr/>
          <p:nvPr/>
        </p:nvCxnSpPr>
        <p:spPr>
          <a:xfrm flipH="1">
            <a:off x="4280655" y="3276416"/>
            <a:ext cx="199776" cy="722267"/>
          </a:xfrm>
          <a:prstGeom prst="line">
            <a:avLst/>
          </a:prstGeom>
          <a:noFill/>
          <a:ln w="6350" cap="flat" cmpd="sng" algn="ctr">
            <a:solidFill>
              <a:srgbClr val="000000">
                <a:lumMod val="50000"/>
                <a:lumOff val="50000"/>
              </a:srgbClr>
            </a:solidFill>
            <a:prstDash val="solid"/>
            <a:miter lim="800000"/>
          </a:ln>
          <a:effectLst/>
        </p:spPr>
      </p:cxnSp>
      <p:sp>
        <p:nvSpPr>
          <p:cNvPr id="209" name="TextBox 208"/>
          <p:cNvSpPr txBox="1"/>
          <p:nvPr/>
        </p:nvSpPr>
        <p:spPr>
          <a:xfrm>
            <a:off x="1162473" y="4027305"/>
            <a:ext cx="2077813" cy="400110"/>
          </a:xfrm>
          <a:prstGeom prst="rect">
            <a:avLst/>
          </a:prstGeom>
          <a:noFill/>
        </p:spPr>
        <p:txBody>
          <a:bodyPr wrap="none" rtlCol="0">
            <a:spAutoFit/>
          </a:bodyPr>
          <a:lstStyle/>
          <a:p>
            <a:pPr defTabSz="713232" fontAlgn="auto">
              <a:spcBef>
                <a:spcPts val="0"/>
              </a:spcBef>
              <a:spcAft>
                <a:spcPts val="0"/>
              </a:spcAft>
            </a:pPr>
            <a:r>
              <a:rPr lang="de-DE" sz="1000" dirty="0">
                <a:solidFill>
                  <a:srgbClr val="000000"/>
                </a:solidFill>
                <a:latin typeface="Calibri"/>
                <a:ea typeface="+mn-ea"/>
              </a:rPr>
              <a:t>FS    = </a:t>
            </a:r>
            <a:r>
              <a:rPr lang="de-DE" sz="1000" dirty="0" err="1">
                <a:solidFill>
                  <a:srgbClr val="000000"/>
                </a:solidFill>
                <a:latin typeface="Calibri"/>
                <a:ea typeface="+mn-ea"/>
              </a:rPr>
              <a:t>functional</a:t>
            </a:r>
            <a:r>
              <a:rPr lang="de-DE" sz="1000" dirty="0">
                <a:solidFill>
                  <a:srgbClr val="000000"/>
                </a:solidFill>
                <a:latin typeface="Calibri"/>
                <a:ea typeface="+mn-ea"/>
              </a:rPr>
              <a:t> </a:t>
            </a:r>
            <a:r>
              <a:rPr lang="de-DE" sz="1000" dirty="0" err="1">
                <a:solidFill>
                  <a:srgbClr val="000000"/>
                </a:solidFill>
                <a:latin typeface="Calibri"/>
                <a:ea typeface="+mn-ea"/>
              </a:rPr>
              <a:t>safety</a:t>
            </a:r>
            <a:endParaRPr lang="de-DE" sz="1000" dirty="0">
              <a:solidFill>
                <a:srgbClr val="000000"/>
              </a:solidFill>
              <a:latin typeface="Calibri"/>
              <a:ea typeface="+mn-ea"/>
            </a:endParaRPr>
          </a:p>
          <a:p>
            <a:pPr defTabSz="713232" fontAlgn="auto">
              <a:spcBef>
                <a:spcPts val="0"/>
              </a:spcBef>
              <a:spcAft>
                <a:spcPts val="0"/>
              </a:spcAft>
            </a:pPr>
            <a:r>
              <a:rPr lang="de-DE" sz="1000" dirty="0">
                <a:solidFill>
                  <a:srgbClr val="000000"/>
                </a:solidFill>
                <a:latin typeface="Calibri"/>
                <a:ea typeface="+mn-ea"/>
              </a:rPr>
              <a:t>PLC = </a:t>
            </a:r>
            <a:r>
              <a:rPr lang="de-DE" sz="1000" dirty="0" err="1">
                <a:solidFill>
                  <a:srgbClr val="000000"/>
                </a:solidFill>
                <a:latin typeface="Calibri"/>
                <a:ea typeface="+mn-ea"/>
              </a:rPr>
              <a:t>programmable</a:t>
            </a:r>
            <a:r>
              <a:rPr lang="de-DE" sz="1000" dirty="0">
                <a:solidFill>
                  <a:srgbClr val="000000"/>
                </a:solidFill>
                <a:latin typeface="Calibri"/>
                <a:ea typeface="+mn-ea"/>
              </a:rPr>
              <a:t> </a:t>
            </a:r>
            <a:r>
              <a:rPr lang="de-DE" sz="1000" dirty="0" err="1">
                <a:solidFill>
                  <a:srgbClr val="000000"/>
                </a:solidFill>
                <a:latin typeface="Calibri"/>
                <a:ea typeface="+mn-ea"/>
              </a:rPr>
              <a:t>logic</a:t>
            </a:r>
            <a:r>
              <a:rPr lang="de-DE" sz="1000" dirty="0">
                <a:solidFill>
                  <a:srgbClr val="000000"/>
                </a:solidFill>
                <a:latin typeface="Calibri"/>
                <a:ea typeface="+mn-ea"/>
              </a:rPr>
              <a:t> </a:t>
            </a:r>
            <a:r>
              <a:rPr lang="de-DE" sz="1000" dirty="0" err="1">
                <a:solidFill>
                  <a:srgbClr val="000000"/>
                </a:solidFill>
                <a:latin typeface="Calibri"/>
                <a:ea typeface="+mn-ea"/>
              </a:rPr>
              <a:t>controller</a:t>
            </a:r>
            <a:endParaRPr lang="en-US" sz="1000" dirty="0">
              <a:solidFill>
                <a:srgbClr val="000000"/>
              </a:solidFill>
              <a:latin typeface="Calibri"/>
              <a:ea typeface="+mn-ea"/>
            </a:endParaRPr>
          </a:p>
        </p:txBody>
      </p:sp>
    </p:spTree>
    <p:extLst>
      <p:ext uri="{BB962C8B-B14F-4D97-AF65-F5344CB8AC3E}">
        <p14:creationId xmlns:p14="http://schemas.microsoft.com/office/powerpoint/2010/main" val="36484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Customer's</a:t>
            </a:r>
            <a:r>
              <a:rPr lang="de-DE" dirty="0"/>
              <a:t> Situation</a:t>
            </a:r>
            <a:endParaRPr lang="en-US" dirty="0"/>
          </a:p>
        </p:txBody>
      </p:sp>
      <p:sp>
        <p:nvSpPr>
          <p:cNvPr id="3" name="Content Placeholder 2"/>
          <p:cNvSpPr>
            <a:spLocks noGrp="1"/>
          </p:cNvSpPr>
          <p:nvPr>
            <p:ph idx="1"/>
          </p:nvPr>
        </p:nvSpPr>
        <p:spPr/>
        <p:txBody>
          <a:bodyPr/>
          <a:lstStyle/>
          <a:p>
            <a:pPr>
              <a:buClr>
                <a:srgbClr val="0070C0"/>
              </a:buClr>
              <a:buFont typeface="Arial" panose="020B0604020202020204" pitchFamily="34" charset="0"/>
              <a:buChar char="•"/>
            </a:pPr>
            <a:r>
              <a:rPr lang="de-DE" dirty="0" err="1"/>
              <a:t>Machine</a:t>
            </a:r>
            <a:r>
              <a:rPr lang="de-DE" dirty="0"/>
              <a:t> </a:t>
            </a:r>
            <a:r>
              <a:rPr lang="de-DE" dirty="0" err="1"/>
              <a:t>builder</a:t>
            </a:r>
            <a:r>
              <a:rPr lang="de-DE" dirty="0"/>
              <a:t> </a:t>
            </a:r>
            <a:r>
              <a:rPr lang="de-DE" dirty="0" err="1"/>
              <a:t>decides</a:t>
            </a:r>
            <a:r>
              <a:rPr lang="de-DE" dirty="0"/>
              <a:t> on type </a:t>
            </a:r>
            <a:r>
              <a:rPr lang="de-DE" dirty="0" err="1"/>
              <a:t>of</a:t>
            </a:r>
            <a:r>
              <a:rPr lang="de-DE" dirty="0"/>
              <a:t> </a:t>
            </a:r>
            <a:r>
              <a:rPr lang="de-DE" dirty="0" err="1"/>
              <a:t>fieldbus</a:t>
            </a:r>
            <a:r>
              <a:rPr lang="de-DE" dirty="0"/>
              <a:t> </a:t>
            </a:r>
            <a:r>
              <a:rPr lang="de-DE" dirty="0" err="1"/>
              <a:t>to</a:t>
            </a:r>
            <a:r>
              <a:rPr lang="de-DE" dirty="0"/>
              <a:t> </a:t>
            </a:r>
            <a:r>
              <a:rPr lang="de-DE" dirty="0" err="1"/>
              <a:t>be</a:t>
            </a:r>
            <a:r>
              <a:rPr lang="de-DE" dirty="0"/>
              <a:t> </a:t>
            </a:r>
            <a:r>
              <a:rPr lang="de-DE" dirty="0" err="1"/>
              <a:t>used</a:t>
            </a:r>
            <a:r>
              <a:rPr lang="de-DE" dirty="0"/>
              <a:t> </a:t>
            </a:r>
            <a:r>
              <a:rPr lang="de-DE" dirty="0" err="1"/>
              <a:t>depending</a:t>
            </a:r>
            <a:r>
              <a:rPr lang="de-DE" dirty="0"/>
              <a:t> on </a:t>
            </a:r>
            <a:r>
              <a:rPr lang="de-DE" dirty="0" err="1"/>
              <a:t>deployment</a:t>
            </a:r>
            <a:r>
              <a:rPr lang="de-DE" dirty="0"/>
              <a:t> </a:t>
            </a:r>
            <a:r>
              <a:rPr lang="de-DE" dirty="0" err="1"/>
              <a:t>case</a:t>
            </a:r>
            <a:endParaRPr lang="de-DE" dirty="0"/>
          </a:p>
          <a:p>
            <a:pPr>
              <a:buClr>
                <a:srgbClr val="0070C0"/>
              </a:buClr>
              <a:buFont typeface="Arial" panose="020B0604020202020204" pitchFamily="34" charset="0"/>
              <a:buChar char="•"/>
            </a:pPr>
            <a:r>
              <a:rPr lang="de-DE" dirty="0"/>
              <a:t>Thus, </a:t>
            </a:r>
            <a:r>
              <a:rPr lang="de-DE" dirty="0" err="1"/>
              <a:t>specific</a:t>
            </a:r>
            <a:r>
              <a:rPr lang="de-DE" dirty="0"/>
              <a:t> </a:t>
            </a:r>
            <a:r>
              <a:rPr lang="de-DE" dirty="0" err="1"/>
              <a:t>devices</a:t>
            </a:r>
            <a:r>
              <a:rPr lang="de-DE" dirty="0"/>
              <a:t> </a:t>
            </a:r>
            <a:r>
              <a:rPr lang="de-DE" dirty="0" err="1"/>
              <a:t>for</a:t>
            </a:r>
            <a:r>
              <a:rPr lang="de-DE" dirty="0"/>
              <a:t> </a:t>
            </a:r>
            <a:r>
              <a:rPr lang="de-DE" dirty="0" err="1"/>
              <a:t>each</a:t>
            </a:r>
            <a:r>
              <a:rPr lang="de-DE" dirty="0"/>
              <a:t> </a:t>
            </a:r>
            <a:r>
              <a:rPr lang="de-DE" dirty="0" err="1"/>
              <a:t>fieldbus</a:t>
            </a:r>
            <a:r>
              <a:rPr lang="de-DE" dirty="0"/>
              <a:t> </a:t>
            </a:r>
            <a:r>
              <a:rPr lang="de-DE" dirty="0" err="1"/>
              <a:t>with</a:t>
            </a:r>
            <a:r>
              <a:rPr lang="de-DE" dirty="0"/>
              <a:t> separate </a:t>
            </a:r>
            <a:r>
              <a:rPr lang="de-DE" dirty="0" err="1"/>
              <a:t>spares</a:t>
            </a:r>
            <a:r>
              <a:rPr lang="de-DE" dirty="0"/>
              <a:t> </a:t>
            </a:r>
            <a:r>
              <a:rPr lang="de-DE" dirty="0" err="1"/>
              <a:t>inventory</a:t>
            </a:r>
            <a:r>
              <a:rPr lang="de-DE" dirty="0"/>
              <a:t>, </a:t>
            </a:r>
            <a:r>
              <a:rPr lang="de-DE" dirty="0" err="1"/>
              <a:t>version</a:t>
            </a:r>
            <a:r>
              <a:rPr lang="de-DE" dirty="0"/>
              <a:t> </a:t>
            </a:r>
            <a:r>
              <a:rPr lang="de-DE" dirty="0" err="1"/>
              <a:t>maintenance</a:t>
            </a:r>
            <a:r>
              <a:rPr lang="de-DE" dirty="0"/>
              <a:t> </a:t>
            </a:r>
            <a:r>
              <a:rPr lang="de-DE" dirty="0" err="1"/>
              <a:t>and</a:t>
            </a:r>
            <a:r>
              <a:rPr lang="de-DE" dirty="0"/>
              <a:t> </a:t>
            </a:r>
            <a:r>
              <a:rPr lang="de-DE" dirty="0" err="1"/>
              <a:t>service</a:t>
            </a:r>
            <a:r>
              <a:rPr lang="de-DE" dirty="0"/>
              <a:t> </a:t>
            </a:r>
            <a:r>
              <a:rPr lang="de-DE" dirty="0" err="1"/>
              <a:t>are</a:t>
            </a:r>
            <a:r>
              <a:rPr lang="de-DE" dirty="0"/>
              <a:t> </a:t>
            </a:r>
            <a:r>
              <a:rPr lang="de-DE" dirty="0" err="1"/>
              <a:t>required</a:t>
            </a:r>
            <a:endParaRPr lang="de-DE" dirty="0"/>
          </a:p>
          <a:p>
            <a:pPr>
              <a:buClr>
                <a:srgbClr val="0070C0"/>
              </a:buClr>
              <a:buFont typeface="Arial" panose="020B0604020202020204" pitchFamily="34" charset="0"/>
              <a:buChar char="•"/>
            </a:pPr>
            <a:r>
              <a:rPr lang="de-DE" dirty="0"/>
              <a:t>Thus, high </a:t>
            </a:r>
            <a:r>
              <a:rPr lang="de-DE" dirty="0" err="1"/>
              <a:t>degree</a:t>
            </a:r>
            <a:r>
              <a:rPr lang="de-DE" dirty="0"/>
              <a:t> </a:t>
            </a:r>
            <a:r>
              <a:rPr lang="de-DE" dirty="0" err="1"/>
              <a:t>of</a:t>
            </a:r>
            <a:r>
              <a:rPr lang="de-DE" dirty="0"/>
              <a:t> </a:t>
            </a:r>
            <a:r>
              <a:rPr lang="de-DE" dirty="0" err="1"/>
              <a:t>persistence</a:t>
            </a:r>
            <a:r>
              <a:rPr lang="de-DE" dirty="0"/>
              <a:t> </a:t>
            </a:r>
            <a:r>
              <a:rPr lang="de-DE" dirty="0" err="1"/>
              <a:t>to</a:t>
            </a:r>
            <a:r>
              <a:rPr lang="de-DE" dirty="0"/>
              <a:t> </a:t>
            </a:r>
            <a:r>
              <a:rPr lang="de-DE" dirty="0" err="1"/>
              <a:t>stay</a:t>
            </a:r>
            <a:r>
              <a:rPr lang="de-DE" dirty="0"/>
              <a:t> </a:t>
            </a:r>
            <a:r>
              <a:rPr lang="de-DE" dirty="0" err="1"/>
              <a:t>with</a:t>
            </a:r>
            <a:r>
              <a:rPr lang="de-DE" dirty="0"/>
              <a:t> "classic" </a:t>
            </a:r>
            <a:r>
              <a:rPr lang="de-DE" dirty="0" err="1"/>
              <a:t>interfaces</a:t>
            </a:r>
            <a:r>
              <a:rPr lang="de-DE" dirty="0"/>
              <a:t> such </a:t>
            </a:r>
            <a:r>
              <a:rPr lang="de-DE" dirty="0" err="1"/>
              <a:t>as</a:t>
            </a:r>
            <a:r>
              <a:rPr lang="de-DE" dirty="0"/>
              <a:t> OSSD, 4 </a:t>
            </a:r>
            <a:r>
              <a:rPr lang="de-DE" dirty="0" err="1"/>
              <a:t>to</a:t>
            </a:r>
            <a:r>
              <a:rPr lang="de-DE" dirty="0"/>
              <a:t> 20 mA, </a:t>
            </a:r>
            <a:r>
              <a:rPr lang="de-DE" dirty="0" err="1"/>
              <a:t>and</a:t>
            </a:r>
            <a:r>
              <a:rPr lang="de-DE" dirty="0"/>
              <a:t> etc. on "remote IO" </a:t>
            </a:r>
            <a:r>
              <a:rPr lang="de-DE" dirty="0" err="1"/>
              <a:t>field</a:t>
            </a:r>
            <a:r>
              <a:rPr lang="de-DE" dirty="0"/>
              <a:t> </a:t>
            </a:r>
            <a:r>
              <a:rPr lang="de-DE" dirty="0" err="1"/>
              <a:t>devices</a:t>
            </a:r>
            <a:r>
              <a:rPr lang="de-DE" dirty="0"/>
              <a:t>, </a:t>
            </a:r>
            <a:r>
              <a:rPr lang="de-DE" dirty="0" err="1"/>
              <a:t>since</a:t>
            </a:r>
            <a:r>
              <a:rPr lang="de-DE" dirty="0"/>
              <a:t> </a:t>
            </a:r>
            <a:r>
              <a:rPr lang="de-DE" dirty="0" err="1"/>
              <a:t>they</a:t>
            </a:r>
            <a:r>
              <a:rPr lang="de-DE" dirty="0"/>
              <a:t> </a:t>
            </a:r>
            <a:r>
              <a:rPr lang="de-DE" dirty="0" err="1"/>
              <a:t>are</a:t>
            </a:r>
            <a:r>
              <a:rPr lang="de-DE" dirty="0"/>
              <a:t> </a:t>
            </a:r>
            <a:r>
              <a:rPr lang="de-DE" dirty="0" err="1"/>
              <a:t>independent</a:t>
            </a:r>
            <a:r>
              <a:rPr lang="de-DE" dirty="0"/>
              <a:t> </a:t>
            </a:r>
            <a:r>
              <a:rPr lang="de-DE" dirty="0" err="1"/>
              <a:t>from</a:t>
            </a:r>
            <a:r>
              <a:rPr lang="de-DE" dirty="0"/>
              <a:t> </a:t>
            </a:r>
            <a:r>
              <a:rPr lang="de-DE" dirty="0" err="1"/>
              <a:t>fieldbus</a:t>
            </a:r>
            <a:endParaRPr lang="de-DE" dirty="0"/>
          </a:p>
          <a:p>
            <a:pPr>
              <a:buClr>
                <a:srgbClr val="0070C0"/>
              </a:buClr>
              <a:buFont typeface="Arial" panose="020B0604020202020204" pitchFamily="34" charset="0"/>
              <a:buChar char="•"/>
            </a:pPr>
            <a:r>
              <a:rPr lang="de-DE" dirty="0" err="1"/>
              <a:t>However</a:t>
            </a:r>
            <a:r>
              <a:rPr lang="de-DE" dirty="0"/>
              <a:t>: </a:t>
            </a:r>
            <a:r>
              <a:rPr lang="de-DE" dirty="0" err="1"/>
              <a:t>no</a:t>
            </a:r>
            <a:r>
              <a:rPr lang="de-DE" dirty="0"/>
              <a:t> </a:t>
            </a:r>
            <a:r>
              <a:rPr lang="de-DE" dirty="0" err="1"/>
              <a:t>connection</a:t>
            </a:r>
            <a:r>
              <a:rPr lang="de-DE" dirty="0"/>
              <a:t> </a:t>
            </a:r>
            <a:r>
              <a:rPr lang="de-DE" dirty="0" err="1"/>
              <a:t>to</a:t>
            </a:r>
            <a:r>
              <a:rPr lang="de-DE" dirty="0"/>
              <a:t> Internet-</a:t>
            </a:r>
            <a:r>
              <a:rPr lang="de-DE" dirty="0" err="1"/>
              <a:t>of</a:t>
            </a:r>
            <a:r>
              <a:rPr lang="de-DE" dirty="0"/>
              <a:t>-Things (</a:t>
            </a:r>
            <a:r>
              <a:rPr lang="de-DE" dirty="0" err="1"/>
              <a:t>IoT</a:t>
            </a:r>
            <a:r>
              <a:rPr lang="de-DE" dirty="0"/>
              <a:t>) </a:t>
            </a:r>
            <a:r>
              <a:rPr lang="de-DE" dirty="0" err="1"/>
              <a:t>and</a:t>
            </a:r>
            <a:r>
              <a:rPr lang="de-DE" dirty="0"/>
              <a:t> </a:t>
            </a:r>
            <a:r>
              <a:rPr lang="de-DE" dirty="0" err="1"/>
              <a:t>Industry</a:t>
            </a:r>
            <a:r>
              <a:rPr lang="de-DE" dirty="0"/>
              <a:t> 4.0</a:t>
            </a:r>
          </a:p>
          <a:p>
            <a:pPr>
              <a:buClr>
                <a:srgbClr val="0070C0"/>
              </a:buClr>
              <a:buFont typeface="Arial" panose="020B0604020202020204" pitchFamily="34" charset="0"/>
              <a:buChar char="•"/>
            </a:pPr>
            <a:r>
              <a:rPr lang="de-DE" dirty="0" err="1"/>
              <a:t>Numerous</a:t>
            </a:r>
            <a:r>
              <a:rPr lang="de-DE" dirty="0"/>
              <a:t> </a:t>
            </a:r>
            <a:r>
              <a:rPr lang="de-DE" dirty="0" err="1"/>
              <a:t>new</a:t>
            </a:r>
            <a:r>
              <a:rPr lang="de-DE" dirty="0"/>
              <a:t> </a:t>
            </a:r>
            <a:r>
              <a:rPr lang="de-DE" dirty="0" err="1"/>
              <a:t>applications</a:t>
            </a:r>
            <a:r>
              <a:rPr lang="de-DE" dirty="0"/>
              <a:t>: (</a:t>
            </a:r>
            <a:r>
              <a:rPr lang="de-DE" dirty="0" err="1"/>
              <a:t>see</a:t>
            </a:r>
            <a:r>
              <a:rPr lang="de-DE" dirty="0"/>
              <a:t> "Smart Manufacturing")</a:t>
            </a:r>
            <a:br>
              <a:rPr lang="de-DE" dirty="0"/>
            </a:br>
            <a:r>
              <a:rPr lang="de-DE" dirty="0"/>
              <a:t>- New </a:t>
            </a:r>
            <a:r>
              <a:rPr lang="de-DE" dirty="0" err="1"/>
              <a:t>sensor</a:t>
            </a:r>
            <a:r>
              <a:rPr lang="de-DE" dirty="0"/>
              <a:t> </a:t>
            </a:r>
            <a:r>
              <a:rPr lang="de-DE" dirty="0" err="1"/>
              <a:t>technologies</a:t>
            </a:r>
            <a:r>
              <a:rPr lang="de-DE" dirty="0"/>
              <a:t>, e.g. </a:t>
            </a:r>
            <a:r>
              <a:rPr lang="de-DE" dirty="0" err="1"/>
              <a:t>strain</a:t>
            </a:r>
            <a:r>
              <a:rPr lang="de-DE" dirty="0"/>
              <a:t>, </a:t>
            </a:r>
            <a:r>
              <a:rPr lang="de-DE" dirty="0" err="1"/>
              <a:t>torque</a:t>
            </a:r>
            <a:r>
              <a:rPr lang="de-DE" dirty="0"/>
              <a:t>, </a:t>
            </a:r>
            <a:r>
              <a:rPr lang="de-DE" dirty="0" err="1"/>
              <a:t>pressure</a:t>
            </a:r>
            <a:r>
              <a:rPr lang="de-DE" dirty="0"/>
              <a:t>, multi-</a:t>
            </a:r>
            <a:r>
              <a:rPr lang="de-DE" dirty="0" err="1"/>
              <a:t>sensing</a:t>
            </a:r>
            <a:r>
              <a:rPr lang="de-DE" dirty="0"/>
              <a:t>, </a:t>
            </a:r>
            <a:r>
              <a:rPr lang="de-DE" dirty="0" err="1"/>
              <a:t>and</a:t>
            </a:r>
            <a:r>
              <a:rPr lang="de-DE" dirty="0"/>
              <a:t> etc.</a:t>
            </a:r>
            <a:br>
              <a:rPr lang="de-DE" dirty="0"/>
            </a:br>
            <a:r>
              <a:rPr lang="de-DE" dirty="0"/>
              <a:t>- More </a:t>
            </a:r>
            <a:r>
              <a:rPr lang="de-DE" dirty="0" err="1"/>
              <a:t>measuring</a:t>
            </a:r>
            <a:r>
              <a:rPr lang="de-DE" dirty="0"/>
              <a:t> </a:t>
            </a:r>
            <a:r>
              <a:rPr lang="de-DE" dirty="0" err="1"/>
              <a:t>sensors</a:t>
            </a:r>
            <a:r>
              <a:rPr lang="de-DE" dirty="0"/>
              <a:t>, e.g. </a:t>
            </a:r>
            <a:r>
              <a:rPr lang="de-DE" dirty="0" err="1"/>
              <a:t>object</a:t>
            </a:r>
            <a:r>
              <a:rPr lang="de-DE" dirty="0"/>
              <a:t> </a:t>
            </a:r>
            <a:r>
              <a:rPr lang="de-DE" dirty="0" err="1"/>
              <a:t>types</a:t>
            </a:r>
            <a:r>
              <a:rPr lang="de-DE" dirty="0"/>
              <a:t>, </a:t>
            </a:r>
            <a:r>
              <a:rPr lang="de-DE" dirty="0" err="1"/>
              <a:t>distance</a:t>
            </a:r>
            <a:br>
              <a:rPr lang="de-DE" dirty="0"/>
            </a:br>
            <a:r>
              <a:rPr lang="de-DE" dirty="0"/>
              <a:t>- </a:t>
            </a:r>
            <a:r>
              <a:rPr lang="de-DE" dirty="0" err="1"/>
              <a:t>Mechatronics</a:t>
            </a:r>
            <a:r>
              <a:rPr lang="de-DE" dirty="0"/>
              <a:t>, e.g. </a:t>
            </a:r>
            <a:r>
              <a:rPr lang="de-DE" dirty="0" err="1"/>
              <a:t>combinations</a:t>
            </a:r>
            <a:r>
              <a:rPr lang="de-DE" dirty="0"/>
              <a:t> </a:t>
            </a:r>
            <a:r>
              <a:rPr lang="de-DE" dirty="0" err="1"/>
              <a:t>sensors</a:t>
            </a:r>
            <a:r>
              <a:rPr lang="de-DE" dirty="0"/>
              <a:t>/</a:t>
            </a:r>
            <a:r>
              <a:rPr lang="de-DE" dirty="0" err="1"/>
              <a:t>actuators</a:t>
            </a:r>
            <a:endParaRPr lang="de-DE" dirty="0"/>
          </a:p>
          <a:p>
            <a:pPr>
              <a:buClr>
                <a:srgbClr val="0070C0"/>
              </a:buClr>
              <a:buFont typeface="Arial" panose="020B0604020202020204" pitchFamily="34" charset="0"/>
              <a:buChar char="•"/>
            </a:pPr>
            <a:r>
              <a:rPr lang="de-DE" dirty="0"/>
              <a:t>Progressive </a:t>
            </a:r>
            <a:r>
              <a:rPr lang="de-DE" dirty="0" err="1"/>
              <a:t>miniaturization</a:t>
            </a:r>
            <a:endParaRPr lang="en-US" dirty="0"/>
          </a:p>
        </p:txBody>
      </p:sp>
      <p:sp>
        <p:nvSpPr>
          <p:cNvPr id="6" name="Slide Number Placeholder 5"/>
          <p:cNvSpPr>
            <a:spLocks noGrp="1"/>
          </p:cNvSpPr>
          <p:nvPr>
            <p:ph type="sldNum" sz="quarter" idx="12"/>
          </p:nvPr>
        </p:nvSpPr>
        <p:spPr/>
        <p:txBody>
          <a:bodyPr/>
          <a:lstStyle/>
          <a:p>
            <a:fld id="{892E6F36-0CB9-4B54-9134-62052D3A0080}" type="slidenum">
              <a:rPr lang="de-DE" smtClean="0"/>
              <a:pPr/>
              <a:t>19</a:t>
            </a:fld>
            <a:endParaRPr lang="de-DE"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70" y="3435870"/>
            <a:ext cx="1703387"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3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Overview</a:t>
            </a:r>
            <a:endParaRPr lang="en-US" dirty="0"/>
          </a:p>
        </p:txBody>
      </p:sp>
      <p:sp>
        <p:nvSpPr>
          <p:cNvPr id="3" name="Content Placeholder 2"/>
          <p:cNvSpPr>
            <a:spLocks noGrp="1"/>
          </p:cNvSpPr>
          <p:nvPr>
            <p:ph idx="1"/>
          </p:nvPr>
        </p:nvSpPr>
        <p:spPr>
          <a:xfrm>
            <a:off x="971498" y="844645"/>
            <a:ext cx="7700062" cy="3816000"/>
          </a:xfrm>
        </p:spPr>
        <p:txBody>
          <a:bodyPr/>
          <a:lstStyle/>
          <a:p>
            <a:r>
              <a:rPr lang="en-US" dirty="0"/>
              <a:t>Status of IO-Link and Basics</a:t>
            </a:r>
          </a:p>
          <a:p>
            <a:r>
              <a:rPr lang="de-DE" dirty="0" err="1"/>
              <a:t>What</a:t>
            </a:r>
            <a:r>
              <a:rPr lang="de-DE" dirty="0"/>
              <a:t> </a:t>
            </a:r>
            <a:r>
              <a:rPr lang="de-DE" dirty="0" err="1"/>
              <a:t>is</a:t>
            </a:r>
            <a:r>
              <a:rPr lang="de-DE" dirty="0"/>
              <a:t> </a:t>
            </a:r>
            <a:r>
              <a:rPr lang="de-DE" dirty="0" err="1"/>
              <a:t>OSSDe</a:t>
            </a:r>
            <a:r>
              <a:rPr lang="de-DE" dirty="0"/>
              <a:t> all </a:t>
            </a:r>
            <a:r>
              <a:rPr lang="de-DE" dirty="0" err="1"/>
              <a:t>about</a:t>
            </a:r>
            <a:r>
              <a:rPr lang="de-DE" dirty="0"/>
              <a:t>?</a:t>
            </a:r>
            <a:endParaRPr lang="en-US" dirty="0"/>
          </a:p>
          <a:p>
            <a:r>
              <a:rPr lang="en-US" dirty="0"/>
              <a:t>Fieldbuses and Functional Safety Communication Profiles (FSCPs)</a:t>
            </a:r>
          </a:p>
          <a:p>
            <a:r>
              <a:rPr lang="en-US" dirty="0"/>
              <a:t>Requirements of Customers and Manufacturers</a:t>
            </a:r>
          </a:p>
          <a:p>
            <a:r>
              <a:rPr lang="de-DE" dirty="0" err="1"/>
              <a:t>Why</a:t>
            </a:r>
            <a:r>
              <a:rPr lang="de-DE" dirty="0"/>
              <a:t> a </a:t>
            </a:r>
            <a:r>
              <a:rPr lang="de-DE" dirty="0" err="1"/>
              <a:t>new</a:t>
            </a:r>
            <a:r>
              <a:rPr lang="de-DE" dirty="0"/>
              <a:t> </a:t>
            </a:r>
            <a:r>
              <a:rPr lang="de-DE" dirty="0" err="1"/>
              <a:t>safe</a:t>
            </a:r>
            <a:r>
              <a:rPr lang="de-DE" dirty="0"/>
              <a:t> </a:t>
            </a:r>
            <a:r>
              <a:rPr lang="de-DE" dirty="0" err="1"/>
              <a:t>communication</a:t>
            </a:r>
            <a:r>
              <a:rPr lang="de-DE" dirty="0"/>
              <a:t> </a:t>
            </a:r>
            <a:r>
              <a:rPr lang="de-DE" dirty="0" err="1"/>
              <a:t>profile</a:t>
            </a:r>
            <a:r>
              <a:rPr lang="de-DE" dirty="0"/>
              <a:t>?</a:t>
            </a:r>
            <a:endParaRPr lang="en-US" dirty="0"/>
          </a:p>
          <a:p>
            <a:r>
              <a:rPr lang="de-DE" dirty="0" err="1"/>
              <a:t>What</a:t>
            </a:r>
            <a:r>
              <a:rPr lang="de-DE" dirty="0"/>
              <a:t> </a:t>
            </a:r>
            <a:r>
              <a:rPr lang="de-DE" dirty="0" err="1"/>
              <a:t>did</a:t>
            </a:r>
            <a:r>
              <a:rPr lang="de-DE" dirty="0"/>
              <a:t> </a:t>
            </a:r>
            <a:r>
              <a:rPr lang="de-DE" dirty="0" err="1"/>
              <a:t>we</a:t>
            </a:r>
            <a:r>
              <a:rPr lang="de-DE" dirty="0"/>
              <a:t> </a:t>
            </a:r>
            <a:r>
              <a:rPr lang="de-DE" dirty="0" err="1"/>
              <a:t>achieve</a:t>
            </a:r>
            <a:r>
              <a:rPr lang="de-DE" dirty="0"/>
              <a:t>?</a:t>
            </a:r>
            <a:endParaRPr lang="en-US" dirty="0"/>
          </a:p>
          <a:p>
            <a:r>
              <a:rPr lang="en-US" dirty="0"/>
              <a:t>Integration into FSCPs</a:t>
            </a:r>
          </a:p>
          <a:p>
            <a:r>
              <a:rPr lang="en-US" dirty="0"/>
              <a:t>Test &amp; assessment</a:t>
            </a:r>
          </a:p>
          <a:p>
            <a:r>
              <a:rPr lang="en-US" dirty="0"/>
              <a:t>Development support</a:t>
            </a:r>
          </a:p>
          <a:p>
            <a:endParaRPr lang="en-US" dirty="0"/>
          </a:p>
        </p:txBody>
      </p:sp>
      <p:sp>
        <p:nvSpPr>
          <p:cNvPr id="6" name="Slide Number Placeholder 5"/>
          <p:cNvSpPr>
            <a:spLocks noGrp="1"/>
          </p:cNvSpPr>
          <p:nvPr>
            <p:ph type="sldNum" sz="quarter" idx="12"/>
          </p:nvPr>
        </p:nvSpPr>
        <p:spPr/>
        <p:txBody>
          <a:bodyPr/>
          <a:lstStyle/>
          <a:p>
            <a:fld id="{892E6F36-0CB9-4B54-9134-62052D3A0080}" type="slidenum">
              <a:rPr lang="de-DE" smtClean="0"/>
              <a:pPr/>
              <a:t>2</a:t>
            </a:fld>
            <a:endParaRPr lang="de-DE" dirty="0"/>
          </a:p>
        </p:txBody>
      </p:sp>
    </p:spTree>
    <p:extLst>
      <p:ext uri="{BB962C8B-B14F-4D97-AF65-F5344CB8AC3E}">
        <p14:creationId xmlns:p14="http://schemas.microsoft.com/office/powerpoint/2010/main" val="320543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IO-Link </a:t>
            </a:r>
            <a:r>
              <a:rPr lang="de-DE" dirty="0" err="1"/>
              <a:t>Safety</a:t>
            </a:r>
            <a:r>
              <a:rPr lang="de-DE" dirty="0"/>
              <a:t> </a:t>
            </a:r>
            <a:r>
              <a:rPr lang="de-DE" dirty="0" err="1"/>
              <a:t>as</a:t>
            </a:r>
            <a:r>
              <a:rPr lang="de-DE" dirty="0"/>
              <a:t> a Solution</a:t>
            </a:r>
          </a:p>
        </p:txBody>
      </p:sp>
      <p:sp>
        <p:nvSpPr>
          <p:cNvPr id="2" name="Foliennummernplatzhalter 1"/>
          <p:cNvSpPr>
            <a:spLocks noGrp="1"/>
          </p:cNvSpPr>
          <p:nvPr>
            <p:ph type="sldNum" sz="quarter" idx="12"/>
          </p:nvPr>
        </p:nvSpPr>
        <p:spPr/>
        <p:txBody>
          <a:bodyPr/>
          <a:lstStyle/>
          <a:p>
            <a:fld id="{892E6F36-0CB9-4B54-9134-62052D3A0080}" type="slidenum">
              <a:rPr lang="de-DE" smtClean="0"/>
              <a:pPr/>
              <a:t>20</a:t>
            </a:fld>
            <a:endParaRPr lang="de-DE" dirty="0"/>
          </a:p>
        </p:txBody>
      </p:sp>
      <p:sp>
        <p:nvSpPr>
          <p:cNvPr id="149" name="Rectangle 115"/>
          <p:cNvSpPr>
            <a:spLocks noChangeArrowheads="1"/>
          </p:cNvSpPr>
          <p:nvPr/>
        </p:nvSpPr>
        <p:spPr bwMode="auto">
          <a:xfrm>
            <a:off x="1465361" y="1922219"/>
            <a:ext cx="2844521" cy="928687"/>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50" name="AutoShape 116"/>
          <p:cNvSpPr>
            <a:spLocks noChangeArrowheads="1"/>
          </p:cNvSpPr>
          <p:nvPr/>
        </p:nvSpPr>
        <p:spPr bwMode="auto">
          <a:xfrm>
            <a:off x="1411385" y="1969844"/>
            <a:ext cx="633413" cy="928687"/>
          </a:xfrm>
          <a:prstGeom prst="cube">
            <a:avLst>
              <a:gd name="adj" fmla="val 24995"/>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51" name="AutoShape 117"/>
          <p:cNvSpPr>
            <a:spLocks noChangeArrowheads="1"/>
          </p:cNvSpPr>
          <p:nvPr/>
        </p:nvSpPr>
        <p:spPr bwMode="auto">
          <a:xfrm>
            <a:off x="2001935" y="1969844"/>
            <a:ext cx="515938" cy="928687"/>
          </a:xfrm>
          <a:prstGeom prst="cube">
            <a:avLst>
              <a:gd name="adj" fmla="val 305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52" name="Line 118"/>
          <p:cNvSpPr>
            <a:spLocks noChangeShapeType="1"/>
          </p:cNvSpPr>
          <p:nvPr/>
        </p:nvSpPr>
        <p:spPr bwMode="auto">
          <a:xfrm flipH="1">
            <a:off x="1739998" y="1261938"/>
            <a:ext cx="0" cy="75235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53" name="Rectangle 119"/>
          <p:cNvSpPr>
            <a:spLocks noChangeArrowheads="1"/>
          </p:cNvSpPr>
          <p:nvPr/>
        </p:nvSpPr>
        <p:spPr bwMode="auto">
          <a:xfrm>
            <a:off x="1301164" y="1605683"/>
            <a:ext cx="729366" cy="166199"/>
          </a:xfrm>
          <a:prstGeom prst="rect">
            <a:avLst/>
          </a:prstGeom>
          <a:solidFill>
            <a:srgbClr val="FFFFFF"/>
          </a:solidFill>
          <a:ln>
            <a:noFill/>
          </a:ln>
          <a:effectLst/>
        </p:spPr>
        <p:txBody>
          <a:bodyPr wrap="none" lIns="0" tIns="0" rIns="0" bIns="0">
            <a:spAutoFit/>
          </a:bodyPr>
          <a:lstStyle>
            <a:lvl1pPr defTabSz="7620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7620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defTabSz="762000" eaLnBrk="0" hangingPunct="0">
              <a:spcBef>
                <a:spcPct val="20000"/>
              </a:spcBef>
              <a:defRPr sz="2400">
                <a:solidFill>
                  <a:srgbClr val="595959"/>
                </a:solidFill>
                <a:latin typeface="Trebuchet MS" pitchFamily="34" charset="0"/>
                <a:ea typeface="ＭＳ Ｐゴシック" pitchFamily="34" charset="-128"/>
              </a:defRPr>
            </a:lvl3pPr>
            <a:lvl4pPr marL="1600200" indent="-228600" defTabSz="762000" eaLnBrk="0" hangingPunct="0">
              <a:spcBef>
                <a:spcPct val="20000"/>
              </a:spcBef>
              <a:defRPr sz="2400">
                <a:solidFill>
                  <a:srgbClr val="595959"/>
                </a:solidFill>
                <a:latin typeface="Trebuchet MS" pitchFamily="34" charset="0"/>
                <a:ea typeface="ＭＳ Ｐゴシック" pitchFamily="34" charset="-128"/>
              </a:defRPr>
            </a:lvl4pPr>
            <a:lvl5pPr marL="2057400" indent="-228600" defTabSz="762000" eaLnBrk="0" hangingPunct="0">
              <a:spcBef>
                <a:spcPct val="20000"/>
              </a:spcBef>
              <a:defRPr sz="2400">
                <a:solidFill>
                  <a:srgbClr val="595959"/>
                </a:solidFill>
                <a:latin typeface="Trebuchet MS" pitchFamily="34" charset="0"/>
                <a:ea typeface="ＭＳ Ｐゴシック" pitchFamily="34" charset="-128"/>
              </a:defRPr>
            </a:lvl5pPr>
            <a:lvl6pPr marL="25146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lnSpc>
                <a:spcPct val="90000"/>
              </a:lnSpc>
              <a:spcBef>
                <a:spcPct val="0"/>
              </a:spcBef>
              <a:spcAft>
                <a:spcPct val="0"/>
              </a:spcAft>
              <a:buClrTx/>
              <a:buFontTx/>
              <a:buNone/>
              <a:defRPr/>
            </a:pPr>
            <a:r>
              <a:rPr lang="de-DE" altLang="de-DE" sz="1200" kern="0" dirty="0">
                <a:solidFill>
                  <a:srgbClr val="000000"/>
                </a:solidFill>
                <a:latin typeface="Calibri"/>
              </a:rPr>
              <a:t>Remote I/O</a:t>
            </a:r>
          </a:p>
        </p:txBody>
      </p:sp>
      <p:sp>
        <p:nvSpPr>
          <p:cNvPr id="154" name="AutoShape 120"/>
          <p:cNvSpPr>
            <a:spLocks noChangeArrowheads="1"/>
          </p:cNvSpPr>
          <p:nvPr/>
        </p:nvSpPr>
        <p:spPr bwMode="auto">
          <a:xfrm>
            <a:off x="2438498" y="1969844"/>
            <a:ext cx="515937"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155" name="AutoShape 121"/>
          <p:cNvSpPr>
            <a:spLocks noChangeArrowheads="1"/>
          </p:cNvSpPr>
          <p:nvPr/>
        </p:nvSpPr>
        <p:spPr bwMode="auto">
          <a:xfrm>
            <a:off x="2865535" y="1969844"/>
            <a:ext cx="515938"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156" name="Rectangle 129"/>
          <p:cNvSpPr>
            <a:spLocks noChangeArrowheads="1"/>
          </p:cNvSpPr>
          <p:nvPr/>
        </p:nvSpPr>
        <p:spPr bwMode="auto">
          <a:xfrm>
            <a:off x="3043335"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57" name="Rectangle 130"/>
          <p:cNvSpPr>
            <a:spLocks noChangeArrowheads="1"/>
          </p:cNvSpPr>
          <p:nvPr/>
        </p:nvSpPr>
        <p:spPr bwMode="auto">
          <a:xfrm>
            <a:off x="3043335"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58" name="Text Box 131"/>
          <p:cNvSpPr txBox="1">
            <a:spLocks noChangeArrowheads="1"/>
          </p:cNvSpPr>
          <p:nvPr/>
        </p:nvSpPr>
        <p:spPr bwMode="auto">
          <a:xfrm>
            <a:off x="2944910"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59" name="Line 132"/>
          <p:cNvSpPr>
            <a:spLocks noChangeShapeType="1"/>
          </p:cNvSpPr>
          <p:nvPr/>
        </p:nvSpPr>
        <p:spPr bwMode="auto">
          <a:xfrm>
            <a:off x="3027460"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60" name="Text Box 133"/>
          <p:cNvSpPr txBox="1">
            <a:spLocks noChangeArrowheads="1"/>
          </p:cNvSpPr>
          <p:nvPr/>
        </p:nvSpPr>
        <p:spPr bwMode="auto">
          <a:xfrm>
            <a:off x="2941735"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61" name="Line 134"/>
          <p:cNvSpPr>
            <a:spLocks noChangeShapeType="1"/>
          </p:cNvSpPr>
          <p:nvPr/>
        </p:nvSpPr>
        <p:spPr bwMode="auto">
          <a:xfrm>
            <a:off x="3071910"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62" name="Rectangle 135"/>
          <p:cNvSpPr>
            <a:spLocks noChangeArrowheads="1"/>
          </p:cNvSpPr>
          <p:nvPr/>
        </p:nvSpPr>
        <p:spPr bwMode="auto">
          <a:xfrm>
            <a:off x="2614710"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63" name="Rectangle 136"/>
          <p:cNvSpPr>
            <a:spLocks noChangeArrowheads="1"/>
          </p:cNvSpPr>
          <p:nvPr/>
        </p:nvSpPr>
        <p:spPr bwMode="auto">
          <a:xfrm>
            <a:off x="2614710"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64" name="Text Box 137"/>
          <p:cNvSpPr txBox="1">
            <a:spLocks noChangeArrowheads="1"/>
          </p:cNvSpPr>
          <p:nvPr/>
        </p:nvSpPr>
        <p:spPr bwMode="auto">
          <a:xfrm>
            <a:off x="2516285"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65" name="Line 138"/>
          <p:cNvSpPr>
            <a:spLocks noChangeShapeType="1"/>
          </p:cNvSpPr>
          <p:nvPr/>
        </p:nvSpPr>
        <p:spPr bwMode="auto">
          <a:xfrm>
            <a:off x="2598835"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66" name="Text Box 139"/>
          <p:cNvSpPr txBox="1">
            <a:spLocks noChangeArrowheads="1"/>
          </p:cNvSpPr>
          <p:nvPr/>
        </p:nvSpPr>
        <p:spPr bwMode="auto">
          <a:xfrm>
            <a:off x="2513110"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67" name="Line 140"/>
          <p:cNvSpPr>
            <a:spLocks noChangeShapeType="1"/>
          </p:cNvSpPr>
          <p:nvPr/>
        </p:nvSpPr>
        <p:spPr bwMode="auto">
          <a:xfrm>
            <a:off x="2643285"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68" name="Rectangle 141"/>
          <p:cNvSpPr>
            <a:spLocks noChangeArrowheads="1"/>
          </p:cNvSpPr>
          <p:nvPr/>
        </p:nvSpPr>
        <p:spPr bwMode="auto">
          <a:xfrm>
            <a:off x="2184498" y="2747719"/>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69" name="Rectangle 142"/>
          <p:cNvSpPr>
            <a:spLocks noChangeArrowheads="1"/>
          </p:cNvSpPr>
          <p:nvPr/>
        </p:nvSpPr>
        <p:spPr bwMode="auto">
          <a:xfrm>
            <a:off x="2184498" y="2196856"/>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70" name="Text Box 143"/>
          <p:cNvSpPr txBox="1">
            <a:spLocks noChangeArrowheads="1"/>
          </p:cNvSpPr>
          <p:nvPr/>
        </p:nvSpPr>
        <p:spPr bwMode="auto">
          <a:xfrm>
            <a:off x="2086073" y="2180981"/>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71" name="Line 144"/>
          <p:cNvSpPr>
            <a:spLocks noChangeShapeType="1"/>
          </p:cNvSpPr>
          <p:nvPr/>
        </p:nvSpPr>
        <p:spPr bwMode="auto">
          <a:xfrm>
            <a:off x="2168623" y="280010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72" name="Text Box 145"/>
          <p:cNvSpPr txBox="1">
            <a:spLocks noChangeArrowheads="1"/>
          </p:cNvSpPr>
          <p:nvPr/>
        </p:nvSpPr>
        <p:spPr bwMode="auto">
          <a:xfrm>
            <a:off x="2082898" y="2725494"/>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73" name="Line 146"/>
          <p:cNvSpPr>
            <a:spLocks noChangeShapeType="1"/>
          </p:cNvSpPr>
          <p:nvPr/>
        </p:nvSpPr>
        <p:spPr bwMode="auto">
          <a:xfrm>
            <a:off x="2213073" y="2339731"/>
            <a:ext cx="0" cy="26987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74" name="Line 148"/>
          <p:cNvSpPr>
            <a:spLocks noChangeShapeType="1"/>
          </p:cNvSpPr>
          <p:nvPr/>
        </p:nvSpPr>
        <p:spPr bwMode="auto">
          <a:xfrm>
            <a:off x="2681385" y="277153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75" name="Rectangle 156"/>
          <p:cNvSpPr>
            <a:spLocks noChangeArrowheads="1"/>
          </p:cNvSpPr>
          <p:nvPr/>
        </p:nvSpPr>
        <p:spPr bwMode="auto">
          <a:xfrm>
            <a:off x="2184498" y="2614369"/>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76" name="Line 158"/>
          <p:cNvSpPr>
            <a:spLocks noChangeShapeType="1"/>
          </p:cNvSpPr>
          <p:nvPr/>
        </p:nvSpPr>
        <p:spPr bwMode="auto">
          <a:xfrm flipH="1" flipV="1">
            <a:off x="2681385" y="1875631"/>
            <a:ext cx="17939" cy="17310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77" name="Line 175"/>
          <p:cNvSpPr>
            <a:spLocks noChangeShapeType="1"/>
          </p:cNvSpPr>
          <p:nvPr/>
        </p:nvSpPr>
        <p:spPr bwMode="auto">
          <a:xfrm>
            <a:off x="1411386" y="1216897"/>
            <a:ext cx="6547478"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78" name="Rectangle 178"/>
          <p:cNvSpPr>
            <a:spLocks noChangeArrowheads="1"/>
          </p:cNvSpPr>
          <p:nvPr/>
        </p:nvSpPr>
        <p:spPr bwMode="auto">
          <a:xfrm>
            <a:off x="1668560" y="1168276"/>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79" name="Text Box 180"/>
          <p:cNvSpPr txBox="1">
            <a:spLocks noChangeArrowheads="1"/>
          </p:cNvSpPr>
          <p:nvPr/>
        </p:nvSpPr>
        <p:spPr bwMode="auto">
          <a:xfrm>
            <a:off x="2342056" y="979467"/>
            <a:ext cx="27828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err="1">
                <a:solidFill>
                  <a:srgbClr val="000000"/>
                </a:solidFill>
                <a:latin typeface="Calibri"/>
              </a:rPr>
              <a:t>Fieldbus</a:t>
            </a:r>
            <a:r>
              <a:rPr lang="de-DE" altLang="de-DE" sz="1200" dirty="0">
                <a:solidFill>
                  <a:srgbClr val="000000"/>
                </a:solidFill>
                <a:latin typeface="Calibri"/>
              </a:rPr>
              <a:t> </a:t>
            </a:r>
            <a:r>
              <a:rPr lang="de-DE" altLang="de-DE" sz="1200" dirty="0" err="1">
                <a:solidFill>
                  <a:srgbClr val="000000"/>
                </a:solidFill>
                <a:latin typeface="Calibri"/>
              </a:rPr>
              <a:t>with</a:t>
            </a:r>
            <a:r>
              <a:rPr lang="de-DE" altLang="de-DE" sz="1200" dirty="0">
                <a:solidFill>
                  <a:srgbClr val="000000"/>
                </a:solidFill>
                <a:latin typeface="Calibri"/>
              </a:rPr>
              <a:t> </a:t>
            </a:r>
            <a:r>
              <a:rPr lang="de-DE" altLang="de-DE" sz="1200" dirty="0" err="1">
                <a:solidFill>
                  <a:srgbClr val="000000"/>
                </a:solidFill>
                <a:latin typeface="Calibri"/>
              </a:rPr>
              <a:t>one</a:t>
            </a:r>
            <a:r>
              <a:rPr lang="de-DE" altLang="de-DE" sz="1200" dirty="0">
                <a:solidFill>
                  <a:srgbClr val="000000"/>
                </a:solidFill>
                <a:latin typeface="Calibri"/>
              </a:rPr>
              <a:t> </a:t>
            </a:r>
            <a:r>
              <a:rPr lang="de-DE" altLang="de-DE" sz="1200" dirty="0" err="1">
                <a:solidFill>
                  <a:srgbClr val="000000"/>
                </a:solidFill>
                <a:latin typeface="Calibri"/>
              </a:rPr>
              <a:t>of</a:t>
            </a:r>
            <a:r>
              <a:rPr lang="de-DE" altLang="de-DE" sz="1200" dirty="0">
                <a:solidFill>
                  <a:srgbClr val="000000"/>
                </a:solidFill>
                <a:latin typeface="Calibri"/>
              </a:rPr>
              <a:t> </a:t>
            </a:r>
            <a:r>
              <a:rPr lang="de-DE" altLang="de-DE" sz="1200" dirty="0" err="1">
                <a:solidFill>
                  <a:srgbClr val="000000"/>
                </a:solidFill>
                <a:latin typeface="Calibri"/>
              </a:rPr>
              <a:t>the</a:t>
            </a:r>
            <a:r>
              <a:rPr lang="de-DE" altLang="de-DE" sz="1200" dirty="0">
                <a:solidFill>
                  <a:srgbClr val="000000"/>
                </a:solidFill>
                <a:latin typeface="Calibri"/>
              </a:rPr>
              <a:t> FSCPs (IEC 61784-3)</a:t>
            </a:r>
            <a:endParaRPr lang="en-US" altLang="de-DE" sz="1200" dirty="0">
              <a:solidFill>
                <a:srgbClr val="000000"/>
              </a:solidFill>
              <a:latin typeface="Calibri"/>
            </a:endParaRPr>
          </a:p>
        </p:txBody>
      </p:sp>
      <p:sp>
        <p:nvSpPr>
          <p:cNvPr id="180" name="Rectangle 115"/>
          <p:cNvSpPr>
            <a:spLocks noChangeArrowheads="1"/>
          </p:cNvSpPr>
          <p:nvPr/>
        </p:nvSpPr>
        <p:spPr bwMode="auto">
          <a:xfrm>
            <a:off x="5988205" y="1922219"/>
            <a:ext cx="1567565" cy="928687"/>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1" name="AutoShape 116"/>
          <p:cNvSpPr>
            <a:spLocks noChangeArrowheads="1"/>
          </p:cNvSpPr>
          <p:nvPr/>
        </p:nvSpPr>
        <p:spPr bwMode="auto">
          <a:xfrm>
            <a:off x="5934230" y="1969844"/>
            <a:ext cx="633413" cy="928687"/>
          </a:xfrm>
          <a:prstGeom prst="cube">
            <a:avLst>
              <a:gd name="adj" fmla="val 24995"/>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2" name="AutoShape 117"/>
          <p:cNvSpPr>
            <a:spLocks noChangeArrowheads="1"/>
          </p:cNvSpPr>
          <p:nvPr/>
        </p:nvSpPr>
        <p:spPr bwMode="auto">
          <a:xfrm>
            <a:off x="6524780" y="1969844"/>
            <a:ext cx="515938" cy="928687"/>
          </a:xfrm>
          <a:prstGeom prst="cube">
            <a:avLst>
              <a:gd name="adj" fmla="val 305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83" name="Line 118"/>
          <p:cNvSpPr>
            <a:spLocks noChangeShapeType="1"/>
          </p:cNvSpPr>
          <p:nvPr/>
        </p:nvSpPr>
        <p:spPr bwMode="auto">
          <a:xfrm flipH="1">
            <a:off x="6262843" y="1261938"/>
            <a:ext cx="0" cy="75235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84" name="AutoShape 120"/>
          <p:cNvSpPr>
            <a:spLocks noChangeArrowheads="1"/>
          </p:cNvSpPr>
          <p:nvPr/>
        </p:nvSpPr>
        <p:spPr bwMode="auto">
          <a:xfrm>
            <a:off x="6961343" y="1969844"/>
            <a:ext cx="515937" cy="928687"/>
          </a:xfrm>
          <a:prstGeom prst="cube">
            <a:avLst>
              <a:gd name="adj" fmla="val 30519"/>
            </a:avLst>
          </a:prstGeom>
          <a:solidFill>
            <a:srgbClr val="FFDEBD"/>
          </a:solidFill>
          <a:ln w="12700">
            <a:solidFill>
              <a:srgbClr val="00000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85" name="Rectangle 135"/>
          <p:cNvSpPr>
            <a:spLocks noChangeArrowheads="1"/>
          </p:cNvSpPr>
          <p:nvPr/>
        </p:nvSpPr>
        <p:spPr bwMode="auto">
          <a:xfrm>
            <a:off x="7137555" y="2739781"/>
            <a:ext cx="63500" cy="96838"/>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6" name="Rectangle 136"/>
          <p:cNvSpPr>
            <a:spLocks noChangeArrowheads="1"/>
          </p:cNvSpPr>
          <p:nvPr/>
        </p:nvSpPr>
        <p:spPr bwMode="auto">
          <a:xfrm>
            <a:off x="7137555" y="2188919"/>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87" name="Text Box 137"/>
          <p:cNvSpPr txBox="1">
            <a:spLocks noChangeArrowheads="1"/>
          </p:cNvSpPr>
          <p:nvPr/>
        </p:nvSpPr>
        <p:spPr bwMode="auto">
          <a:xfrm>
            <a:off x="7039130"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88" name="Line 138"/>
          <p:cNvSpPr>
            <a:spLocks noChangeShapeType="1"/>
          </p:cNvSpPr>
          <p:nvPr/>
        </p:nvSpPr>
        <p:spPr bwMode="auto">
          <a:xfrm>
            <a:off x="7121680"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89" name="Text Box 139"/>
          <p:cNvSpPr txBox="1">
            <a:spLocks noChangeArrowheads="1"/>
          </p:cNvSpPr>
          <p:nvPr/>
        </p:nvSpPr>
        <p:spPr bwMode="auto">
          <a:xfrm>
            <a:off x="7035955"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90" name="Line 140"/>
          <p:cNvSpPr>
            <a:spLocks noChangeShapeType="1"/>
          </p:cNvSpPr>
          <p:nvPr/>
        </p:nvSpPr>
        <p:spPr bwMode="auto">
          <a:xfrm>
            <a:off x="7166130"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91" name="Rectangle 141"/>
          <p:cNvSpPr>
            <a:spLocks noChangeArrowheads="1"/>
          </p:cNvSpPr>
          <p:nvPr/>
        </p:nvSpPr>
        <p:spPr bwMode="auto">
          <a:xfrm>
            <a:off x="6707343" y="2747719"/>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92" name="Rectangle 142"/>
          <p:cNvSpPr>
            <a:spLocks noChangeArrowheads="1"/>
          </p:cNvSpPr>
          <p:nvPr/>
        </p:nvSpPr>
        <p:spPr bwMode="auto">
          <a:xfrm>
            <a:off x="6707343" y="2196856"/>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93" name="Text Box 143"/>
          <p:cNvSpPr txBox="1">
            <a:spLocks noChangeArrowheads="1"/>
          </p:cNvSpPr>
          <p:nvPr/>
        </p:nvSpPr>
        <p:spPr bwMode="auto">
          <a:xfrm>
            <a:off x="6608918" y="2180981"/>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194" name="Line 144"/>
          <p:cNvSpPr>
            <a:spLocks noChangeShapeType="1"/>
          </p:cNvSpPr>
          <p:nvPr/>
        </p:nvSpPr>
        <p:spPr bwMode="auto">
          <a:xfrm>
            <a:off x="6691468" y="280010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95" name="Text Box 145"/>
          <p:cNvSpPr txBox="1">
            <a:spLocks noChangeArrowheads="1"/>
          </p:cNvSpPr>
          <p:nvPr/>
        </p:nvSpPr>
        <p:spPr bwMode="auto">
          <a:xfrm>
            <a:off x="6605743" y="2725494"/>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196" name="Line 146"/>
          <p:cNvSpPr>
            <a:spLocks noChangeShapeType="1"/>
          </p:cNvSpPr>
          <p:nvPr/>
        </p:nvSpPr>
        <p:spPr bwMode="auto">
          <a:xfrm>
            <a:off x="6735918" y="2339731"/>
            <a:ext cx="0" cy="26987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97" name="Line 148"/>
          <p:cNvSpPr>
            <a:spLocks noChangeShapeType="1"/>
          </p:cNvSpPr>
          <p:nvPr/>
        </p:nvSpPr>
        <p:spPr bwMode="auto">
          <a:xfrm>
            <a:off x="7204230" y="277153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198" name="Rectangle 156"/>
          <p:cNvSpPr>
            <a:spLocks noChangeArrowheads="1"/>
          </p:cNvSpPr>
          <p:nvPr/>
        </p:nvSpPr>
        <p:spPr bwMode="auto">
          <a:xfrm>
            <a:off x="6707343" y="2614369"/>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99" name="Line 158"/>
          <p:cNvSpPr>
            <a:spLocks noChangeShapeType="1"/>
          </p:cNvSpPr>
          <p:nvPr/>
        </p:nvSpPr>
        <p:spPr bwMode="auto">
          <a:xfrm flipV="1">
            <a:off x="7222173" y="1817675"/>
            <a:ext cx="84472" cy="220429"/>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0" name="Text Box 159"/>
          <p:cNvSpPr txBox="1">
            <a:spLocks noChangeArrowheads="1"/>
          </p:cNvSpPr>
          <p:nvPr/>
        </p:nvSpPr>
        <p:spPr bwMode="auto">
          <a:xfrm>
            <a:off x="3525721" y="1679549"/>
            <a:ext cx="1330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DI</a:t>
            </a:r>
            <a:endParaRPr lang="en-US" altLang="de-DE" sz="1200" dirty="0">
              <a:solidFill>
                <a:srgbClr val="000000"/>
              </a:solidFill>
              <a:latin typeface="Calibri"/>
            </a:endParaRPr>
          </a:p>
        </p:txBody>
      </p:sp>
      <p:sp>
        <p:nvSpPr>
          <p:cNvPr id="201" name="Text Box 162"/>
          <p:cNvSpPr txBox="1">
            <a:spLocks noChangeArrowheads="1"/>
          </p:cNvSpPr>
          <p:nvPr/>
        </p:nvSpPr>
        <p:spPr bwMode="auto">
          <a:xfrm>
            <a:off x="7028302" y="1620059"/>
            <a:ext cx="6292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FS-Master</a:t>
            </a:r>
            <a:endParaRPr lang="en-US" altLang="de-DE" sz="1200" dirty="0">
              <a:solidFill>
                <a:srgbClr val="000000"/>
              </a:solidFill>
              <a:latin typeface="Calibri"/>
            </a:endParaRPr>
          </a:p>
        </p:txBody>
      </p:sp>
      <p:sp>
        <p:nvSpPr>
          <p:cNvPr id="202" name="Rectangle 201"/>
          <p:cNvSpPr>
            <a:spLocks noChangeArrowheads="1"/>
          </p:cNvSpPr>
          <p:nvPr/>
        </p:nvSpPr>
        <p:spPr bwMode="auto">
          <a:xfrm>
            <a:off x="6191405" y="1168276"/>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03" name="Text Box 159"/>
          <p:cNvSpPr txBox="1">
            <a:spLocks noChangeArrowheads="1"/>
          </p:cNvSpPr>
          <p:nvPr/>
        </p:nvSpPr>
        <p:spPr bwMode="auto">
          <a:xfrm>
            <a:off x="2603181" y="1679549"/>
            <a:ext cx="1282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AI</a:t>
            </a:r>
            <a:endParaRPr lang="en-US" altLang="de-DE" sz="1200" dirty="0">
              <a:solidFill>
                <a:srgbClr val="000000"/>
              </a:solidFill>
              <a:latin typeface="Calibri"/>
            </a:endParaRPr>
          </a:p>
        </p:txBody>
      </p:sp>
      <p:sp>
        <p:nvSpPr>
          <p:cNvPr id="204" name="AutoShape 182"/>
          <p:cNvSpPr>
            <a:spLocks noChangeAspect="1" noChangeArrowheads="1"/>
          </p:cNvSpPr>
          <p:nvPr/>
        </p:nvSpPr>
        <p:spPr bwMode="auto">
          <a:xfrm rot="10800000" flipV="1">
            <a:off x="2141007" y="3551198"/>
            <a:ext cx="178625" cy="345479"/>
          </a:xfrm>
          <a:prstGeom prst="can">
            <a:avLst>
              <a:gd name="adj" fmla="val 37216"/>
            </a:avLst>
          </a:prstGeom>
          <a:solidFill>
            <a:srgbClr val="FFDD0D">
              <a:lumMod val="60000"/>
              <a:lumOff val="40000"/>
            </a:srgbClr>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05" name="Rectangle 156"/>
          <p:cNvSpPr>
            <a:spLocks noChangeArrowheads="1"/>
          </p:cNvSpPr>
          <p:nvPr/>
        </p:nvSpPr>
        <p:spPr bwMode="auto">
          <a:xfrm>
            <a:off x="7135968" y="2604844"/>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06" name="Cube 205"/>
          <p:cNvSpPr/>
          <p:nvPr/>
        </p:nvSpPr>
        <p:spPr>
          <a:xfrm>
            <a:off x="6669243" y="3418211"/>
            <a:ext cx="583129" cy="478466"/>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207" name="Line 181"/>
          <p:cNvSpPr>
            <a:spLocks noChangeShapeType="1"/>
          </p:cNvSpPr>
          <p:nvPr/>
        </p:nvSpPr>
        <p:spPr bwMode="auto">
          <a:xfrm rot="5400000">
            <a:off x="6191496" y="2585060"/>
            <a:ext cx="897696" cy="105792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8" name="Line 181"/>
          <p:cNvSpPr>
            <a:spLocks noChangeShapeType="1"/>
          </p:cNvSpPr>
          <p:nvPr/>
        </p:nvSpPr>
        <p:spPr bwMode="auto">
          <a:xfrm rot="5400000">
            <a:off x="6754440" y="3000437"/>
            <a:ext cx="648224" cy="204701"/>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09" name="TextBox 208"/>
          <p:cNvSpPr txBox="1"/>
          <p:nvPr/>
        </p:nvSpPr>
        <p:spPr>
          <a:xfrm>
            <a:off x="6771987" y="4014122"/>
            <a:ext cx="415178" cy="553998"/>
          </a:xfrm>
          <a:prstGeom prst="rect">
            <a:avLst/>
          </a:prstGeom>
          <a:noFill/>
        </p:spPr>
        <p:txBody>
          <a:bodyPr wrap="none" lIns="0" tIns="0" rIns="0" bIns="0" rtlCol="0">
            <a:spAutoFit/>
          </a:bodyPr>
          <a:lstStyle>
            <a:defPPr>
              <a:defRPr lang="de-DE"/>
            </a:defPPr>
            <a:lvl1pPr algn="r">
              <a:defRPr sz="1400"/>
            </a:lvl1pPr>
          </a:lstStyle>
          <a:p>
            <a:pPr algn="ctr"/>
            <a:r>
              <a:rPr lang="de-DE" sz="1200" dirty="0" err="1">
                <a:solidFill>
                  <a:srgbClr val="000000"/>
                </a:solidFill>
                <a:latin typeface="Calibri"/>
                <a:ea typeface="ＭＳ Ｐゴシック" pitchFamily="34" charset="-128"/>
              </a:rPr>
              <a:t>OSSDe</a:t>
            </a:r>
            <a:endParaRPr lang="de-DE" sz="1200" dirty="0">
              <a:solidFill>
                <a:srgbClr val="000000"/>
              </a:solidFill>
              <a:latin typeface="Calibri"/>
              <a:ea typeface="ＭＳ Ｐゴシック" pitchFamily="34" charset="-128"/>
            </a:endParaRPr>
          </a:p>
          <a:p>
            <a:pPr algn="ctr"/>
            <a:r>
              <a:rPr lang="de-DE" sz="1200" dirty="0" err="1">
                <a:solidFill>
                  <a:srgbClr val="000000"/>
                </a:solidFill>
                <a:latin typeface="Calibri"/>
                <a:ea typeface="ＭＳ Ｐゴシック" pitchFamily="34" charset="-128"/>
              </a:rPr>
              <a:t>or</a:t>
            </a:r>
            <a:endParaRPr lang="de-DE" sz="1200" dirty="0">
              <a:solidFill>
                <a:srgbClr val="000000"/>
              </a:solidFill>
              <a:latin typeface="Calibri"/>
              <a:ea typeface="ＭＳ Ｐゴシック" pitchFamily="34" charset="-128"/>
            </a:endParaRPr>
          </a:p>
          <a:p>
            <a:pPr algn="ctr"/>
            <a:r>
              <a:rPr lang="de-DE" sz="1200" dirty="0">
                <a:solidFill>
                  <a:srgbClr val="000000"/>
                </a:solidFill>
                <a:latin typeface="Calibri"/>
                <a:ea typeface="ＭＳ Ｐゴシック" pitchFamily="34" charset="-128"/>
              </a:rPr>
              <a:t>COM</a:t>
            </a:r>
          </a:p>
        </p:txBody>
      </p:sp>
      <p:sp>
        <p:nvSpPr>
          <p:cNvPr id="210" name="TextBox 209"/>
          <p:cNvSpPr txBox="1"/>
          <p:nvPr/>
        </p:nvSpPr>
        <p:spPr>
          <a:xfrm>
            <a:off x="2775985" y="3992586"/>
            <a:ext cx="548291" cy="184666"/>
          </a:xfrm>
          <a:prstGeom prst="rect">
            <a:avLst/>
          </a:prstGeom>
          <a:noFill/>
        </p:spPr>
        <p:txBody>
          <a:bodyPr wrap="none" lIns="0" tIns="0" rIns="0" bIns="0" rtlCol="0">
            <a:spAutoFit/>
          </a:bodyPr>
          <a:lstStyle>
            <a:defPPr>
              <a:defRPr lang="de-DE"/>
            </a:defPPr>
            <a:lvl1pPr algn="r">
              <a:defRPr sz="1400"/>
            </a:lvl1pPr>
          </a:lstStyle>
          <a:p>
            <a:r>
              <a:rPr lang="de-DE" sz="1200" dirty="0">
                <a:solidFill>
                  <a:srgbClr val="000000"/>
                </a:solidFill>
                <a:latin typeface="Calibri"/>
                <a:ea typeface="ＭＳ Ｐゴシック" pitchFamily="34" charset="-128"/>
              </a:rPr>
              <a:t>Switches</a:t>
            </a:r>
          </a:p>
        </p:txBody>
      </p:sp>
      <p:sp>
        <p:nvSpPr>
          <p:cNvPr id="211" name="TextBox 210"/>
          <p:cNvSpPr txBox="1"/>
          <p:nvPr/>
        </p:nvSpPr>
        <p:spPr>
          <a:xfrm>
            <a:off x="1888499" y="3921789"/>
            <a:ext cx="589457" cy="553998"/>
          </a:xfrm>
          <a:prstGeom prst="rect">
            <a:avLst/>
          </a:prstGeom>
          <a:noFill/>
        </p:spPr>
        <p:txBody>
          <a:bodyPr wrap="none" lIns="0" tIns="0" rIns="0" bIns="0" rtlCol="0">
            <a:spAutoFit/>
          </a:bodyPr>
          <a:lstStyle/>
          <a:p>
            <a:pPr algn="ctr"/>
            <a:r>
              <a:rPr lang="de-DE" sz="1200" dirty="0">
                <a:solidFill>
                  <a:srgbClr val="000000"/>
                </a:solidFill>
                <a:latin typeface="Calibri"/>
                <a:ea typeface="ＭＳ Ｐゴシック" pitchFamily="34" charset="-128"/>
              </a:rPr>
              <a:t>Analog </a:t>
            </a:r>
          </a:p>
          <a:p>
            <a:pPr algn="ctr"/>
            <a:r>
              <a:rPr lang="de-DE" sz="1200" dirty="0" err="1">
                <a:solidFill>
                  <a:srgbClr val="000000"/>
                </a:solidFill>
                <a:latin typeface="Calibri"/>
                <a:ea typeface="ＭＳ Ｐゴシック" pitchFamily="34" charset="-128"/>
              </a:rPr>
              <a:t>measure</a:t>
            </a:r>
            <a:r>
              <a:rPr lang="de-DE" sz="1200" dirty="0">
                <a:solidFill>
                  <a:srgbClr val="000000"/>
                </a:solidFill>
                <a:latin typeface="Calibri"/>
                <a:ea typeface="ＭＳ Ｐゴシック" pitchFamily="34" charset="-128"/>
              </a:rPr>
              <a:t>-</a:t>
            </a:r>
          </a:p>
          <a:p>
            <a:pPr algn="ctr"/>
            <a:r>
              <a:rPr lang="de-DE" sz="1200" dirty="0" err="1">
                <a:solidFill>
                  <a:srgbClr val="000000"/>
                </a:solidFill>
                <a:latin typeface="Calibri"/>
                <a:ea typeface="ＭＳ Ｐゴシック" pitchFamily="34" charset="-128"/>
              </a:rPr>
              <a:t>ments</a:t>
            </a:r>
            <a:endParaRPr lang="de-DE" sz="1200" dirty="0">
              <a:solidFill>
                <a:srgbClr val="000000"/>
              </a:solidFill>
              <a:latin typeface="Calibri"/>
              <a:ea typeface="ＭＳ Ｐゴシック" pitchFamily="34" charset="-128"/>
            </a:endParaRPr>
          </a:p>
        </p:txBody>
      </p:sp>
      <p:sp>
        <p:nvSpPr>
          <p:cNvPr id="212" name="TextBox 211"/>
          <p:cNvSpPr txBox="1"/>
          <p:nvPr/>
        </p:nvSpPr>
        <p:spPr>
          <a:xfrm>
            <a:off x="5816655" y="3990645"/>
            <a:ext cx="589457" cy="553998"/>
          </a:xfrm>
          <a:prstGeom prst="rect">
            <a:avLst/>
          </a:prstGeom>
          <a:noFill/>
        </p:spPr>
        <p:txBody>
          <a:bodyPr wrap="none" lIns="0" tIns="0" rIns="0" bIns="0" rtlCol="0">
            <a:spAutoFit/>
          </a:bodyPr>
          <a:lstStyle>
            <a:defPPr>
              <a:defRPr lang="de-DE"/>
            </a:defPPr>
            <a:lvl1pPr algn="r">
              <a:defRPr sz="1400"/>
            </a:lvl1pPr>
          </a:lstStyle>
          <a:p>
            <a:pPr algn="ctr"/>
            <a:r>
              <a:rPr lang="de-DE" sz="1200" dirty="0" err="1">
                <a:solidFill>
                  <a:srgbClr val="000000"/>
                </a:solidFill>
                <a:latin typeface="Calibri"/>
                <a:ea typeface="ＭＳ Ｐゴシック" pitchFamily="34" charset="-128"/>
              </a:rPr>
              <a:t>Digitized</a:t>
            </a:r>
            <a:r>
              <a:rPr lang="de-DE" sz="1200" dirty="0">
                <a:solidFill>
                  <a:srgbClr val="000000"/>
                </a:solidFill>
                <a:latin typeface="Calibri"/>
                <a:ea typeface="ＭＳ Ｐゴシック" pitchFamily="34" charset="-128"/>
              </a:rPr>
              <a:t> </a:t>
            </a:r>
          </a:p>
          <a:p>
            <a:pPr algn="ctr"/>
            <a:r>
              <a:rPr lang="de-DE" sz="1200" dirty="0" err="1">
                <a:solidFill>
                  <a:srgbClr val="000000"/>
                </a:solidFill>
                <a:latin typeface="Calibri"/>
                <a:ea typeface="ＭＳ Ｐゴシック" pitchFamily="34" charset="-128"/>
              </a:rPr>
              <a:t>measure</a:t>
            </a:r>
            <a:r>
              <a:rPr lang="de-DE" sz="1200" dirty="0">
                <a:solidFill>
                  <a:srgbClr val="000000"/>
                </a:solidFill>
                <a:latin typeface="Calibri"/>
                <a:ea typeface="ＭＳ Ｐゴシック" pitchFamily="34" charset="-128"/>
              </a:rPr>
              <a:t>-</a:t>
            </a:r>
          </a:p>
          <a:p>
            <a:pPr algn="ctr"/>
            <a:r>
              <a:rPr lang="de-DE" sz="1200" dirty="0" err="1">
                <a:solidFill>
                  <a:srgbClr val="000000"/>
                </a:solidFill>
                <a:latin typeface="Calibri"/>
                <a:ea typeface="ＭＳ Ｐゴシック" pitchFamily="34" charset="-128"/>
              </a:rPr>
              <a:t>ments</a:t>
            </a:r>
            <a:endParaRPr lang="de-DE" sz="1200" dirty="0">
              <a:solidFill>
                <a:srgbClr val="000000"/>
              </a:solidFill>
              <a:latin typeface="Calibri"/>
              <a:ea typeface="ＭＳ Ｐゴシック" pitchFamily="34" charset="-128"/>
            </a:endParaRPr>
          </a:p>
        </p:txBody>
      </p:sp>
      <p:sp>
        <p:nvSpPr>
          <p:cNvPr id="213" name="Right Arrow 212"/>
          <p:cNvSpPr/>
          <p:nvPr/>
        </p:nvSpPr>
        <p:spPr>
          <a:xfrm>
            <a:off x="4972206" y="2302511"/>
            <a:ext cx="442556" cy="280988"/>
          </a:xfrm>
          <a:prstGeom prst="rightArrow">
            <a:avLst/>
          </a:prstGeom>
          <a:solidFill>
            <a:srgbClr val="FFFFFF"/>
          </a:solidFill>
          <a:ln w="25400" cap="flat" cmpd="sng" algn="ctr">
            <a:solidFill>
              <a:srgbClr val="808080"/>
            </a:solidFill>
            <a:prstDash val="solid"/>
          </a:ln>
          <a:effectLst/>
        </p:spPr>
        <p:txBody>
          <a:bodyPr anchor="ctr"/>
          <a:lstStyle/>
          <a:p>
            <a:pPr algn="ctr">
              <a:defRPr/>
            </a:pPr>
            <a:endParaRPr lang="de-DE" sz="1000" kern="0">
              <a:solidFill>
                <a:srgbClr val="FFFFFF"/>
              </a:solidFill>
              <a:latin typeface="Trebuchet MS"/>
              <a:ea typeface="ＭＳ Ｐゴシック"/>
            </a:endParaRPr>
          </a:p>
        </p:txBody>
      </p:sp>
      <p:sp>
        <p:nvSpPr>
          <p:cNvPr id="214" name="Line 181"/>
          <p:cNvSpPr>
            <a:spLocks noChangeShapeType="1"/>
          </p:cNvSpPr>
          <p:nvPr/>
        </p:nvSpPr>
        <p:spPr bwMode="auto">
          <a:xfrm rot="5400000" flipV="1">
            <a:off x="7005306" y="2675284"/>
            <a:ext cx="1013046" cy="70328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15" name="TextBox 214"/>
          <p:cNvSpPr txBox="1"/>
          <p:nvPr/>
        </p:nvSpPr>
        <p:spPr>
          <a:xfrm>
            <a:off x="7555712" y="4106455"/>
            <a:ext cx="662681" cy="369332"/>
          </a:xfrm>
          <a:prstGeom prst="rect">
            <a:avLst/>
          </a:prstGeom>
          <a:noFill/>
        </p:spPr>
        <p:txBody>
          <a:bodyPr wrap="none" lIns="0" tIns="0" rIns="0" bIns="0" rtlCol="0">
            <a:spAutoFit/>
          </a:bodyPr>
          <a:lstStyle>
            <a:defPPr>
              <a:defRPr lang="de-DE"/>
            </a:defPPr>
            <a:lvl1pPr algn="r">
              <a:defRPr sz="1400"/>
            </a:lvl1pPr>
          </a:lstStyle>
          <a:p>
            <a:pPr algn="ctr"/>
            <a:r>
              <a:rPr lang="de-DE" sz="1200" dirty="0">
                <a:solidFill>
                  <a:srgbClr val="000000"/>
                </a:solidFill>
                <a:latin typeface="Calibri"/>
                <a:ea typeface="ＭＳ Ｐゴシック" pitchFamily="34" charset="-128"/>
              </a:rPr>
              <a:t>Intelligent </a:t>
            </a:r>
          </a:p>
          <a:p>
            <a:pPr algn="ctr"/>
            <a:r>
              <a:rPr lang="de-DE" sz="1200" dirty="0" err="1">
                <a:solidFill>
                  <a:srgbClr val="000000"/>
                </a:solidFill>
                <a:latin typeface="Calibri"/>
                <a:ea typeface="ＭＳ Ｐゴシック" pitchFamily="34" charset="-128"/>
              </a:rPr>
              <a:t>drives</a:t>
            </a:r>
            <a:endParaRPr lang="de-DE" sz="1200" dirty="0">
              <a:solidFill>
                <a:srgbClr val="000000"/>
              </a:solidFill>
              <a:latin typeface="Calibri"/>
              <a:ea typeface="ＭＳ Ｐゴシック" pitchFamily="34" charset="-128"/>
            </a:endParaRPr>
          </a:p>
        </p:txBody>
      </p:sp>
      <p:sp>
        <p:nvSpPr>
          <p:cNvPr id="216" name="Rectangle 156"/>
          <p:cNvSpPr>
            <a:spLocks noChangeArrowheads="1"/>
          </p:cNvSpPr>
          <p:nvPr/>
        </p:nvSpPr>
        <p:spPr bwMode="auto">
          <a:xfrm>
            <a:off x="7128435" y="2471979"/>
            <a:ext cx="63500" cy="96837"/>
          </a:xfrm>
          <a:prstGeom prst="rect">
            <a:avLst/>
          </a:prstGeom>
          <a:solidFill>
            <a:srgbClr val="FFFFCC"/>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217" name="AutoShape 121"/>
          <p:cNvSpPr>
            <a:spLocks noChangeArrowheads="1"/>
          </p:cNvSpPr>
          <p:nvPr/>
        </p:nvSpPr>
        <p:spPr bwMode="auto">
          <a:xfrm>
            <a:off x="3298164" y="1969844"/>
            <a:ext cx="515938"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218" name="Rectangle 129"/>
          <p:cNvSpPr>
            <a:spLocks noChangeArrowheads="1"/>
          </p:cNvSpPr>
          <p:nvPr/>
        </p:nvSpPr>
        <p:spPr bwMode="auto">
          <a:xfrm>
            <a:off x="3475964"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19" name="Rectangle 130"/>
          <p:cNvSpPr>
            <a:spLocks noChangeArrowheads="1"/>
          </p:cNvSpPr>
          <p:nvPr/>
        </p:nvSpPr>
        <p:spPr bwMode="auto">
          <a:xfrm>
            <a:off x="3475964"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20" name="Text Box 131"/>
          <p:cNvSpPr txBox="1">
            <a:spLocks noChangeArrowheads="1"/>
          </p:cNvSpPr>
          <p:nvPr/>
        </p:nvSpPr>
        <p:spPr bwMode="auto">
          <a:xfrm>
            <a:off x="3377539"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221" name="Line 132"/>
          <p:cNvSpPr>
            <a:spLocks noChangeShapeType="1"/>
          </p:cNvSpPr>
          <p:nvPr/>
        </p:nvSpPr>
        <p:spPr bwMode="auto">
          <a:xfrm>
            <a:off x="3460089"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222" name="Text Box 133"/>
          <p:cNvSpPr txBox="1">
            <a:spLocks noChangeArrowheads="1"/>
          </p:cNvSpPr>
          <p:nvPr/>
        </p:nvSpPr>
        <p:spPr bwMode="auto">
          <a:xfrm>
            <a:off x="3374364"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223" name="Line 134"/>
          <p:cNvSpPr>
            <a:spLocks noChangeShapeType="1"/>
          </p:cNvSpPr>
          <p:nvPr/>
        </p:nvSpPr>
        <p:spPr bwMode="auto">
          <a:xfrm>
            <a:off x="3504539"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24" name="Text Box 159"/>
          <p:cNvSpPr txBox="1">
            <a:spLocks noChangeArrowheads="1"/>
          </p:cNvSpPr>
          <p:nvPr/>
        </p:nvSpPr>
        <p:spPr bwMode="auto">
          <a:xfrm>
            <a:off x="4016387" y="1679549"/>
            <a:ext cx="1971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DO</a:t>
            </a:r>
            <a:endParaRPr lang="en-US" altLang="de-DE" sz="1200" dirty="0">
              <a:solidFill>
                <a:srgbClr val="000000"/>
              </a:solidFill>
              <a:latin typeface="Calibri"/>
            </a:endParaRPr>
          </a:p>
        </p:txBody>
      </p:sp>
      <p:sp>
        <p:nvSpPr>
          <p:cNvPr id="225" name="Cube 224"/>
          <p:cNvSpPr/>
          <p:nvPr/>
        </p:nvSpPr>
        <p:spPr>
          <a:xfrm>
            <a:off x="3756177" y="3572186"/>
            <a:ext cx="463145" cy="478466"/>
          </a:xfrm>
          <a:prstGeom prst="cube">
            <a:avLst/>
          </a:prstGeom>
          <a:solidFill>
            <a:srgbClr val="808080">
              <a:lumMod val="20000"/>
              <a:lumOff val="80000"/>
            </a:srgbClr>
          </a:solidFill>
          <a:ln w="9525" cap="flat" cmpd="sng" algn="ctr">
            <a:solidFill>
              <a:srgbClr val="B2B2B2"/>
            </a:solidFill>
            <a:prstDash val="solid"/>
          </a:ln>
          <a:effectLst>
            <a:outerShdw blurRad="50800" dist="38100" dir="2700000" algn="tl" rotWithShape="0">
              <a:prstClr val="black">
                <a:alpha val="40000"/>
              </a:prstClr>
            </a:outerShdw>
          </a:effectLst>
        </p:spPr>
        <p:txBody>
          <a:bodyPr rtlCol="0" anchor="ctr"/>
          <a:lstStyle/>
          <a:p>
            <a:pPr algn="ctr">
              <a:defRPr/>
            </a:pPr>
            <a:endParaRPr lang="de-DE" sz="1000" kern="0">
              <a:solidFill>
                <a:srgbClr val="FFFFFF"/>
              </a:solidFill>
              <a:latin typeface="Trebuchet MS"/>
              <a:ea typeface="ＭＳ Ｐゴシック"/>
            </a:endParaRPr>
          </a:p>
        </p:txBody>
      </p:sp>
      <p:cxnSp>
        <p:nvCxnSpPr>
          <p:cNvPr id="226" name="Straight Connector 225"/>
          <p:cNvCxnSpPr/>
          <p:nvPr/>
        </p:nvCxnSpPr>
        <p:spPr>
          <a:xfrm flipH="1">
            <a:off x="4155383" y="3773304"/>
            <a:ext cx="477360" cy="0"/>
          </a:xfrm>
          <a:prstGeom prst="line">
            <a:avLst/>
          </a:prstGeom>
          <a:noFill/>
          <a:ln w="9525" cap="flat" cmpd="sng" algn="ctr">
            <a:solidFill>
              <a:srgbClr val="808080"/>
            </a:solidFill>
            <a:prstDash val="dash"/>
          </a:ln>
          <a:effectLst/>
        </p:spPr>
      </p:cxnSp>
      <p:cxnSp>
        <p:nvCxnSpPr>
          <p:cNvPr id="227" name="Straight Connector 226"/>
          <p:cNvCxnSpPr/>
          <p:nvPr/>
        </p:nvCxnSpPr>
        <p:spPr>
          <a:xfrm flipV="1">
            <a:off x="3756177" y="3691381"/>
            <a:ext cx="335825" cy="346412"/>
          </a:xfrm>
          <a:prstGeom prst="line">
            <a:avLst/>
          </a:prstGeom>
          <a:noFill/>
          <a:ln w="9525" cap="flat" cmpd="sng" algn="ctr">
            <a:solidFill>
              <a:srgbClr val="FFFFFF">
                <a:lumMod val="75000"/>
              </a:srgbClr>
            </a:solidFill>
            <a:prstDash val="solid"/>
          </a:ln>
          <a:effectLst/>
        </p:spPr>
      </p:cxnSp>
      <p:grpSp>
        <p:nvGrpSpPr>
          <p:cNvPr id="228" name="Group 227"/>
          <p:cNvGrpSpPr/>
          <p:nvPr/>
        </p:nvGrpSpPr>
        <p:grpSpPr>
          <a:xfrm>
            <a:off x="4330939" y="3606788"/>
            <a:ext cx="301804" cy="413287"/>
            <a:chOff x="4403912" y="4252900"/>
            <a:chExt cx="301804" cy="413287"/>
          </a:xfrm>
        </p:grpSpPr>
        <p:cxnSp>
          <p:nvCxnSpPr>
            <p:cNvPr id="229" name="Straight Connector 228"/>
            <p:cNvCxnSpPr/>
            <p:nvPr/>
          </p:nvCxnSpPr>
          <p:spPr>
            <a:xfrm rot="5400000">
              <a:off x="4466103" y="4316477"/>
              <a:ext cx="117150" cy="0"/>
            </a:xfrm>
            <a:prstGeom prst="line">
              <a:avLst/>
            </a:prstGeom>
            <a:noFill/>
            <a:ln w="19050" cap="flat" cmpd="sng" algn="ctr">
              <a:solidFill>
                <a:srgbClr val="808080"/>
              </a:solidFill>
              <a:prstDash val="solid"/>
            </a:ln>
            <a:effectLst/>
          </p:spPr>
        </p:cxnSp>
        <p:cxnSp>
          <p:nvCxnSpPr>
            <p:cNvPr id="230" name="Straight Connector 229"/>
            <p:cNvCxnSpPr/>
            <p:nvPr/>
          </p:nvCxnSpPr>
          <p:spPr>
            <a:xfrm rot="5400000" flipV="1">
              <a:off x="4477507" y="4411098"/>
              <a:ext cx="162209" cy="72093"/>
            </a:xfrm>
            <a:prstGeom prst="line">
              <a:avLst/>
            </a:prstGeom>
            <a:noFill/>
            <a:ln w="19050" cap="flat" cmpd="sng" algn="ctr">
              <a:solidFill>
                <a:srgbClr val="808080"/>
              </a:solidFill>
              <a:prstDash val="solid"/>
            </a:ln>
            <a:effectLst/>
          </p:spPr>
        </p:cxnSp>
        <p:cxnSp>
          <p:nvCxnSpPr>
            <p:cNvPr id="231" name="Straight Connector 230"/>
            <p:cNvCxnSpPr/>
            <p:nvPr/>
          </p:nvCxnSpPr>
          <p:spPr>
            <a:xfrm>
              <a:off x="4524678" y="4523247"/>
              <a:ext cx="0" cy="142940"/>
            </a:xfrm>
            <a:prstGeom prst="line">
              <a:avLst/>
            </a:prstGeom>
            <a:noFill/>
            <a:ln w="19050" cap="flat" cmpd="sng" algn="ctr">
              <a:solidFill>
                <a:srgbClr val="808080"/>
              </a:solidFill>
              <a:prstDash val="solid"/>
            </a:ln>
            <a:effectLst/>
          </p:spPr>
        </p:cxnSp>
        <p:cxnSp>
          <p:nvCxnSpPr>
            <p:cNvPr id="232" name="Straight Connector 231"/>
            <p:cNvCxnSpPr/>
            <p:nvPr/>
          </p:nvCxnSpPr>
          <p:spPr>
            <a:xfrm rot="5400000">
              <a:off x="4347450" y="4316477"/>
              <a:ext cx="117150" cy="0"/>
            </a:xfrm>
            <a:prstGeom prst="line">
              <a:avLst/>
            </a:prstGeom>
            <a:noFill/>
            <a:ln w="19050" cap="flat" cmpd="sng" algn="ctr">
              <a:solidFill>
                <a:srgbClr val="808080"/>
              </a:solidFill>
              <a:prstDash val="solid"/>
            </a:ln>
            <a:effectLst/>
          </p:spPr>
        </p:cxnSp>
        <p:cxnSp>
          <p:nvCxnSpPr>
            <p:cNvPr id="233" name="Straight Connector 232"/>
            <p:cNvCxnSpPr/>
            <p:nvPr/>
          </p:nvCxnSpPr>
          <p:spPr>
            <a:xfrm rot="5400000" flipV="1">
              <a:off x="4358854" y="4411098"/>
              <a:ext cx="162209" cy="72093"/>
            </a:xfrm>
            <a:prstGeom prst="line">
              <a:avLst/>
            </a:prstGeom>
            <a:noFill/>
            <a:ln w="19050" cap="flat" cmpd="sng" algn="ctr">
              <a:solidFill>
                <a:srgbClr val="808080"/>
              </a:solidFill>
              <a:prstDash val="solid"/>
            </a:ln>
            <a:effectLst/>
          </p:spPr>
        </p:cxnSp>
        <p:cxnSp>
          <p:nvCxnSpPr>
            <p:cNvPr id="234" name="Straight Connector 233"/>
            <p:cNvCxnSpPr/>
            <p:nvPr/>
          </p:nvCxnSpPr>
          <p:spPr>
            <a:xfrm>
              <a:off x="4406025" y="4523247"/>
              <a:ext cx="0" cy="142940"/>
            </a:xfrm>
            <a:prstGeom prst="line">
              <a:avLst/>
            </a:prstGeom>
            <a:noFill/>
            <a:ln w="19050" cap="flat" cmpd="sng" algn="ctr">
              <a:solidFill>
                <a:srgbClr val="808080"/>
              </a:solidFill>
              <a:prstDash val="solid"/>
            </a:ln>
            <a:effectLst/>
          </p:spPr>
        </p:cxnSp>
        <p:cxnSp>
          <p:nvCxnSpPr>
            <p:cNvPr id="235" name="Straight Connector 234"/>
            <p:cNvCxnSpPr/>
            <p:nvPr/>
          </p:nvCxnSpPr>
          <p:spPr>
            <a:xfrm rot="5400000">
              <a:off x="4577161" y="4311475"/>
              <a:ext cx="117150" cy="0"/>
            </a:xfrm>
            <a:prstGeom prst="line">
              <a:avLst/>
            </a:prstGeom>
            <a:noFill/>
            <a:ln w="19050" cap="flat" cmpd="sng" algn="ctr">
              <a:solidFill>
                <a:srgbClr val="808080"/>
              </a:solidFill>
              <a:prstDash val="solid"/>
            </a:ln>
            <a:effectLst/>
          </p:spPr>
        </p:cxnSp>
        <p:cxnSp>
          <p:nvCxnSpPr>
            <p:cNvPr id="236" name="Straight Connector 235"/>
            <p:cNvCxnSpPr/>
            <p:nvPr/>
          </p:nvCxnSpPr>
          <p:spPr>
            <a:xfrm rot="5400000" flipV="1">
              <a:off x="4588565" y="4406096"/>
              <a:ext cx="162209" cy="72093"/>
            </a:xfrm>
            <a:prstGeom prst="line">
              <a:avLst/>
            </a:prstGeom>
            <a:noFill/>
            <a:ln w="19050" cap="flat" cmpd="sng" algn="ctr">
              <a:solidFill>
                <a:srgbClr val="808080"/>
              </a:solidFill>
              <a:prstDash val="solid"/>
            </a:ln>
            <a:effectLst/>
          </p:spPr>
        </p:cxnSp>
        <p:cxnSp>
          <p:nvCxnSpPr>
            <p:cNvPr id="237" name="Straight Connector 236"/>
            <p:cNvCxnSpPr/>
            <p:nvPr/>
          </p:nvCxnSpPr>
          <p:spPr>
            <a:xfrm>
              <a:off x="4635736" y="4523247"/>
              <a:ext cx="0" cy="142940"/>
            </a:xfrm>
            <a:prstGeom prst="line">
              <a:avLst/>
            </a:prstGeom>
            <a:noFill/>
            <a:ln w="19050" cap="flat" cmpd="sng" algn="ctr">
              <a:solidFill>
                <a:srgbClr val="808080"/>
              </a:solidFill>
              <a:prstDash val="solid"/>
            </a:ln>
            <a:effectLst/>
          </p:spPr>
        </p:cxnSp>
      </p:grpSp>
      <p:sp>
        <p:nvSpPr>
          <p:cNvPr id="238" name="TextBox 237"/>
          <p:cNvSpPr txBox="1"/>
          <p:nvPr/>
        </p:nvSpPr>
        <p:spPr>
          <a:xfrm>
            <a:off x="3898951" y="4106455"/>
            <a:ext cx="392159" cy="184666"/>
          </a:xfrm>
          <a:prstGeom prst="rect">
            <a:avLst/>
          </a:prstGeom>
          <a:noFill/>
        </p:spPr>
        <p:txBody>
          <a:bodyPr wrap="none" lIns="0" tIns="0" rIns="0" bIns="0" rtlCol="0">
            <a:spAutoFit/>
          </a:bodyPr>
          <a:lstStyle>
            <a:defPPr>
              <a:defRPr lang="de-DE"/>
            </a:defPPr>
            <a:lvl1pPr algn="r">
              <a:defRPr sz="1400"/>
            </a:lvl1pPr>
          </a:lstStyle>
          <a:p>
            <a:r>
              <a:rPr lang="de-DE" sz="1200" dirty="0" err="1">
                <a:solidFill>
                  <a:srgbClr val="000000"/>
                </a:solidFill>
                <a:latin typeface="Calibri"/>
                <a:ea typeface="ＭＳ Ｐゴシック" pitchFamily="34" charset="-128"/>
              </a:rPr>
              <a:t>Relays</a:t>
            </a:r>
            <a:endParaRPr lang="de-DE" sz="1200" dirty="0">
              <a:solidFill>
                <a:srgbClr val="000000"/>
              </a:solidFill>
              <a:latin typeface="Calibri"/>
              <a:ea typeface="ＭＳ Ｐゴシック" pitchFamily="34" charset="-128"/>
            </a:endParaRPr>
          </a:p>
        </p:txBody>
      </p:sp>
      <p:cxnSp>
        <p:nvCxnSpPr>
          <p:cNvPr id="239" name="Straight Connector 238"/>
          <p:cNvCxnSpPr/>
          <p:nvPr/>
        </p:nvCxnSpPr>
        <p:spPr>
          <a:xfrm flipH="1">
            <a:off x="4155383" y="3811419"/>
            <a:ext cx="477360" cy="0"/>
          </a:xfrm>
          <a:prstGeom prst="line">
            <a:avLst/>
          </a:prstGeom>
          <a:noFill/>
          <a:ln w="9525" cap="flat" cmpd="sng" algn="ctr">
            <a:solidFill>
              <a:srgbClr val="808080"/>
            </a:solidFill>
            <a:prstDash val="dash"/>
          </a:ln>
          <a:effectLst/>
        </p:spPr>
      </p:cxnSp>
      <p:sp>
        <p:nvSpPr>
          <p:cNvPr id="240" name="AutoShape 121"/>
          <p:cNvSpPr>
            <a:spLocks noChangeArrowheads="1"/>
          </p:cNvSpPr>
          <p:nvPr/>
        </p:nvSpPr>
        <p:spPr bwMode="auto">
          <a:xfrm>
            <a:off x="3733463" y="1969844"/>
            <a:ext cx="515938" cy="928687"/>
          </a:xfrm>
          <a:prstGeom prst="cube">
            <a:avLst>
              <a:gd name="adj" fmla="val 30519"/>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241" name="Rectangle 129"/>
          <p:cNvSpPr>
            <a:spLocks noChangeArrowheads="1"/>
          </p:cNvSpPr>
          <p:nvPr/>
        </p:nvSpPr>
        <p:spPr bwMode="auto">
          <a:xfrm>
            <a:off x="3911263" y="2739781"/>
            <a:ext cx="63500" cy="96838"/>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42" name="Rectangle 130"/>
          <p:cNvSpPr>
            <a:spLocks noChangeArrowheads="1"/>
          </p:cNvSpPr>
          <p:nvPr/>
        </p:nvSpPr>
        <p:spPr bwMode="auto">
          <a:xfrm>
            <a:off x="3911263" y="2188919"/>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43" name="Text Box 131"/>
          <p:cNvSpPr txBox="1">
            <a:spLocks noChangeArrowheads="1"/>
          </p:cNvSpPr>
          <p:nvPr/>
        </p:nvSpPr>
        <p:spPr bwMode="auto">
          <a:xfrm>
            <a:off x="3812838" y="217304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0</a:t>
            </a:r>
          </a:p>
        </p:txBody>
      </p:sp>
      <p:sp>
        <p:nvSpPr>
          <p:cNvPr id="244" name="Line 132"/>
          <p:cNvSpPr>
            <a:spLocks noChangeShapeType="1"/>
          </p:cNvSpPr>
          <p:nvPr/>
        </p:nvSpPr>
        <p:spPr bwMode="auto">
          <a:xfrm>
            <a:off x="3895388" y="279216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245" name="Text Box 133"/>
          <p:cNvSpPr txBox="1">
            <a:spLocks noChangeArrowheads="1"/>
          </p:cNvSpPr>
          <p:nvPr/>
        </p:nvSpPr>
        <p:spPr bwMode="auto">
          <a:xfrm>
            <a:off x="3809663" y="2717556"/>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900">
                <a:solidFill>
                  <a:srgbClr val="808080"/>
                </a:solidFill>
                <a:latin typeface="Arial" charset="0"/>
              </a:rPr>
              <a:t>7</a:t>
            </a:r>
          </a:p>
        </p:txBody>
      </p:sp>
      <p:sp>
        <p:nvSpPr>
          <p:cNvPr id="246" name="Line 134"/>
          <p:cNvSpPr>
            <a:spLocks noChangeShapeType="1"/>
          </p:cNvSpPr>
          <p:nvPr/>
        </p:nvSpPr>
        <p:spPr bwMode="auto">
          <a:xfrm>
            <a:off x="3939838" y="2331794"/>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47" name="Line 158"/>
          <p:cNvSpPr>
            <a:spLocks noChangeShapeType="1"/>
          </p:cNvSpPr>
          <p:nvPr/>
        </p:nvSpPr>
        <p:spPr bwMode="auto">
          <a:xfrm flipV="1">
            <a:off x="4003829" y="1875632"/>
            <a:ext cx="88174" cy="18373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48" name="Line 158"/>
          <p:cNvSpPr>
            <a:spLocks noChangeShapeType="1"/>
          </p:cNvSpPr>
          <p:nvPr/>
        </p:nvSpPr>
        <p:spPr bwMode="auto">
          <a:xfrm flipV="1">
            <a:off x="3547879" y="1875631"/>
            <a:ext cx="51036" cy="19395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49" name="Line 158"/>
          <p:cNvSpPr>
            <a:spLocks noChangeShapeType="1"/>
          </p:cNvSpPr>
          <p:nvPr/>
        </p:nvSpPr>
        <p:spPr bwMode="auto">
          <a:xfrm flipV="1">
            <a:off x="3147519" y="1875632"/>
            <a:ext cx="24731" cy="18119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0" name="Text Box 159"/>
          <p:cNvSpPr txBox="1">
            <a:spLocks noChangeArrowheads="1"/>
          </p:cNvSpPr>
          <p:nvPr/>
        </p:nvSpPr>
        <p:spPr bwMode="auto">
          <a:xfrm>
            <a:off x="3068793" y="1679549"/>
            <a:ext cx="19063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AO</a:t>
            </a:r>
            <a:endParaRPr lang="en-US" altLang="de-DE" sz="1200" dirty="0">
              <a:solidFill>
                <a:srgbClr val="000000"/>
              </a:solidFill>
              <a:latin typeface="Calibri"/>
            </a:endParaRPr>
          </a:p>
        </p:txBody>
      </p:sp>
      <p:sp>
        <p:nvSpPr>
          <p:cNvPr id="251" name="Line 181"/>
          <p:cNvSpPr>
            <a:spLocks noChangeShapeType="1"/>
          </p:cNvSpPr>
          <p:nvPr/>
        </p:nvSpPr>
        <p:spPr bwMode="auto">
          <a:xfrm rot="5400000" flipV="1">
            <a:off x="3536488" y="3186927"/>
            <a:ext cx="831308" cy="3889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2" name="Line 181"/>
          <p:cNvSpPr>
            <a:spLocks noChangeShapeType="1"/>
          </p:cNvSpPr>
          <p:nvPr/>
        </p:nvSpPr>
        <p:spPr bwMode="auto">
          <a:xfrm rot="5400000" flipV="1">
            <a:off x="3556861" y="3187455"/>
            <a:ext cx="829856" cy="392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3" name="Line 181"/>
          <p:cNvSpPr>
            <a:spLocks noChangeShapeType="1"/>
          </p:cNvSpPr>
          <p:nvPr/>
        </p:nvSpPr>
        <p:spPr bwMode="auto">
          <a:xfrm rot="5400000">
            <a:off x="2991211" y="2965971"/>
            <a:ext cx="669041" cy="342453"/>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4" name="Line 181"/>
          <p:cNvSpPr>
            <a:spLocks noChangeShapeType="1"/>
          </p:cNvSpPr>
          <p:nvPr/>
        </p:nvSpPr>
        <p:spPr bwMode="auto">
          <a:xfrm rot="5400000">
            <a:off x="3013249" y="2971116"/>
            <a:ext cx="669041" cy="342453"/>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55" name="Cube 254"/>
          <p:cNvSpPr/>
          <p:nvPr/>
        </p:nvSpPr>
        <p:spPr>
          <a:xfrm>
            <a:off x="2817234" y="3464722"/>
            <a:ext cx="540319" cy="478466"/>
          </a:xfrm>
          <a:prstGeom prst="cube">
            <a:avLst/>
          </a:prstGeom>
          <a:solidFill>
            <a:srgbClr val="FFDD0D">
              <a:lumMod val="40000"/>
              <a:lumOff val="60000"/>
            </a:srgbClr>
          </a:solidFill>
          <a:ln w="9525" cap="rnd" cmpd="sng">
            <a:solidFill>
              <a:srgbClr val="80808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a:ln>
                <a:noFill/>
              </a:ln>
              <a:solidFill>
                <a:srgbClr val="000000"/>
              </a:solidFill>
              <a:effectLst/>
              <a:uLnTx/>
              <a:uFillTx/>
              <a:ea typeface="ＭＳ Ｐゴシック" pitchFamily="34" charset="-128"/>
            </a:endParaRPr>
          </a:p>
        </p:txBody>
      </p:sp>
      <p:sp>
        <p:nvSpPr>
          <p:cNvPr id="256" name="Chord 255"/>
          <p:cNvSpPr>
            <a:spLocks noChangeAspect="1"/>
          </p:cNvSpPr>
          <p:nvPr/>
        </p:nvSpPr>
        <p:spPr>
          <a:xfrm rot="5681610">
            <a:off x="2984662" y="3407719"/>
            <a:ext cx="236748" cy="236748"/>
          </a:xfrm>
          <a:prstGeom prst="chord">
            <a:avLst>
              <a:gd name="adj1" fmla="val 4834901"/>
              <a:gd name="adj2" fmla="val 16200000"/>
            </a:avLst>
          </a:prstGeom>
          <a:solidFill>
            <a:srgbClr val="FF3300"/>
          </a:solidFill>
          <a:ln w="25400" cap="flat" cmpd="sng" algn="ctr">
            <a:noFill/>
            <a:prstDash val="solid"/>
          </a:ln>
          <a:effectLst/>
        </p:spPr>
        <p:txBody>
          <a:bodyPr rtlCol="0" anchor="ctr"/>
          <a:lstStyle/>
          <a:p>
            <a:pPr algn="ctr">
              <a:defRPr/>
            </a:pPr>
            <a:endParaRPr lang="de-DE" sz="1000" kern="0">
              <a:solidFill>
                <a:srgbClr val="FFFFFF"/>
              </a:solidFill>
              <a:latin typeface="Trebuchet MS"/>
              <a:ea typeface="ＭＳ Ｐゴシック"/>
            </a:endParaRPr>
          </a:p>
        </p:txBody>
      </p:sp>
      <p:cxnSp>
        <p:nvCxnSpPr>
          <p:cNvPr id="257" name="Straight Connector 256"/>
          <p:cNvCxnSpPr/>
          <p:nvPr/>
        </p:nvCxnSpPr>
        <p:spPr>
          <a:xfrm flipV="1">
            <a:off x="3043335" y="3709370"/>
            <a:ext cx="0" cy="125070"/>
          </a:xfrm>
          <a:prstGeom prst="line">
            <a:avLst/>
          </a:prstGeom>
          <a:noFill/>
          <a:ln w="9525" cap="flat" cmpd="sng" algn="ctr">
            <a:solidFill>
              <a:srgbClr val="808080"/>
            </a:solidFill>
            <a:prstDash val="dash"/>
          </a:ln>
          <a:effectLst/>
        </p:spPr>
      </p:cxnSp>
      <p:grpSp>
        <p:nvGrpSpPr>
          <p:cNvPr id="258" name="Group 257"/>
          <p:cNvGrpSpPr/>
          <p:nvPr/>
        </p:nvGrpSpPr>
        <p:grpSpPr>
          <a:xfrm>
            <a:off x="2846913" y="3689084"/>
            <a:ext cx="342839" cy="166818"/>
            <a:chOff x="2482351" y="4447144"/>
            <a:chExt cx="342839" cy="166818"/>
          </a:xfrm>
        </p:grpSpPr>
        <p:cxnSp>
          <p:nvCxnSpPr>
            <p:cNvPr id="259" name="Straight Connector 258"/>
            <p:cNvCxnSpPr/>
            <p:nvPr/>
          </p:nvCxnSpPr>
          <p:spPr>
            <a:xfrm>
              <a:off x="2482351" y="4485602"/>
              <a:ext cx="117150" cy="0"/>
            </a:xfrm>
            <a:prstGeom prst="line">
              <a:avLst/>
            </a:prstGeom>
            <a:noFill/>
            <a:ln w="19050" cap="flat" cmpd="sng" algn="ctr">
              <a:solidFill>
                <a:srgbClr val="808080"/>
              </a:solidFill>
              <a:prstDash val="solid"/>
            </a:ln>
            <a:effectLst/>
          </p:spPr>
        </p:cxnSp>
        <p:cxnSp>
          <p:nvCxnSpPr>
            <p:cNvPr id="260" name="Straight Connector 259"/>
            <p:cNvCxnSpPr/>
            <p:nvPr/>
          </p:nvCxnSpPr>
          <p:spPr>
            <a:xfrm flipV="1">
              <a:off x="2590489" y="4447144"/>
              <a:ext cx="176569" cy="40572"/>
            </a:xfrm>
            <a:prstGeom prst="line">
              <a:avLst/>
            </a:prstGeom>
            <a:noFill/>
            <a:ln w="19050" cap="flat" cmpd="sng" algn="ctr">
              <a:solidFill>
                <a:srgbClr val="808080"/>
              </a:solidFill>
              <a:prstDash val="solid"/>
            </a:ln>
            <a:effectLst/>
          </p:spPr>
        </p:cxnSp>
        <p:cxnSp>
          <p:nvCxnSpPr>
            <p:cNvPr id="261" name="Straight Connector 260"/>
            <p:cNvCxnSpPr/>
            <p:nvPr/>
          </p:nvCxnSpPr>
          <p:spPr>
            <a:xfrm>
              <a:off x="2752698" y="4485602"/>
              <a:ext cx="72492" cy="0"/>
            </a:xfrm>
            <a:prstGeom prst="line">
              <a:avLst/>
            </a:prstGeom>
            <a:noFill/>
            <a:ln w="19050" cap="flat" cmpd="sng" algn="ctr">
              <a:solidFill>
                <a:srgbClr val="808080"/>
              </a:solidFill>
              <a:prstDash val="solid"/>
            </a:ln>
            <a:effectLst/>
          </p:spPr>
        </p:cxnSp>
        <p:cxnSp>
          <p:nvCxnSpPr>
            <p:cNvPr id="262" name="Straight Connector 261"/>
            <p:cNvCxnSpPr/>
            <p:nvPr/>
          </p:nvCxnSpPr>
          <p:spPr>
            <a:xfrm>
              <a:off x="2482351" y="4604255"/>
              <a:ext cx="117150" cy="0"/>
            </a:xfrm>
            <a:prstGeom prst="line">
              <a:avLst/>
            </a:prstGeom>
            <a:noFill/>
            <a:ln w="19050" cap="flat" cmpd="sng" algn="ctr">
              <a:solidFill>
                <a:srgbClr val="808080"/>
              </a:solidFill>
              <a:prstDash val="solid"/>
            </a:ln>
            <a:effectLst/>
          </p:spPr>
        </p:cxnSp>
        <p:cxnSp>
          <p:nvCxnSpPr>
            <p:cNvPr id="263" name="Straight Connector 262"/>
            <p:cNvCxnSpPr/>
            <p:nvPr/>
          </p:nvCxnSpPr>
          <p:spPr>
            <a:xfrm flipV="1">
              <a:off x="2590489" y="4564597"/>
              <a:ext cx="176569" cy="41772"/>
            </a:xfrm>
            <a:prstGeom prst="line">
              <a:avLst/>
            </a:prstGeom>
            <a:noFill/>
            <a:ln w="19050" cap="flat" cmpd="sng" algn="ctr">
              <a:solidFill>
                <a:srgbClr val="808080"/>
              </a:solidFill>
              <a:prstDash val="solid"/>
            </a:ln>
            <a:effectLst/>
          </p:spPr>
        </p:cxnSp>
        <p:cxnSp>
          <p:nvCxnSpPr>
            <p:cNvPr id="264" name="Straight Connector 263"/>
            <p:cNvCxnSpPr/>
            <p:nvPr/>
          </p:nvCxnSpPr>
          <p:spPr>
            <a:xfrm>
              <a:off x="2752698" y="4604255"/>
              <a:ext cx="72492" cy="0"/>
            </a:xfrm>
            <a:prstGeom prst="line">
              <a:avLst/>
            </a:prstGeom>
            <a:noFill/>
            <a:ln w="19050" cap="flat" cmpd="sng" algn="ctr">
              <a:solidFill>
                <a:srgbClr val="808080"/>
              </a:solidFill>
              <a:prstDash val="solid"/>
            </a:ln>
            <a:effectLst/>
          </p:spPr>
        </p:cxnSp>
        <p:cxnSp>
          <p:nvCxnSpPr>
            <p:cNvPr id="265" name="Straight Connector 264"/>
            <p:cNvCxnSpPr/>
            <p:nvPr/>
          </p:nvCxnSpPr>
          <p:spPr>
            <a:xfrm>
              <a:off x="2752698" y="4460964"/>
              <a:ext cx="0" cy="34162"/>
            </a:xfrm>
            <a:prstGeom prst="line">
              <a:avLst/>
            </a:prstGeom>
            <a:noFill/>
            <a:ln w="19050" cap="flat" cmpd="sng" algn="ctr">
              <a:solidFill>
                <a:srgbClr val="808080"/>
              </a:solidFill>
              <a:prstDash val="solid"/>
            </a:ln>
            <a:effectLst/>
          </p:spPr>
        </p:cxnSp>
        <p:cxnSp>
          <p:nvCxnSpPr>
            <p:cNvPr id="266" name="Straight Connector 265"/>
            <p:cNvCxnSpPr/>
            <p:nvPr/>
          </p:nvCxnSpPr>
          <p:spPr>
            <a:xfrm>
              <a:off x="2750317" y="4579800"/>
              <a:ext cx="0" cy="34162"/>
            </a:xfrm>
            <a:prstGeom prst="line">
              <a:avLst/>
            </a:prstGeom>
            <a:noFill/>
            <a:ln w="19050" cap="flat" cmpd="sng" algn="ctr">
              <a:solidFill>
                <a:srgbClr val="808080"/>
              </a:solidFill>
              <a:prstDash val="solid"/>
            </a:ln>
            <a:effectLst/>
          </p:spPr>
        </p:cxnSp>
      </p:grpSp>
      <p:sp>
        <p:nvSpPr>
          <p:cNvPr id="267" name="Line 181"/>
          <p:cNvSpPr>
            <a:spLocks noChangeShapeType="1"/>
          </p:cNvSpPr>
          <p:nvPr/>
        </p:nvSpPr>
        <p:spPr bwMode="auto">
          <a:xfrm rot="5400000">
            <a:off x="2031700" y="2971328"/>
            <a:ext cx="791751" cy="42265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68" name="Line 181"/>
          <p:cNvSpPr>
            <a:spLocks noChangeShapeType="1"/>
          </p:cNvSpPr>
          <p:nvPr/>
        </p:nvSpPr>
        <p:spPr bwMode="auto">
          <a:xfrm rot="5400000">
            <a:off x="2048034" y="2980684"/>
            <a:ext cx="791751" cy="42265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69" name="Rectangle 156"/>
          <p:cNvSpPr>
            <a:spLocks noChangeArrowheads="1"/>
          </p:cNvSpPr>
          <p:nvPr/>
        </p:nvSpPr>
        <p:spPr bwMode="auto">
          <a:xfrm>
            <a:off x="2611916"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0" name="Rectangle 156"/>
          <p:cNvSpPr>
            <a:spLocks noChangeArrowheads="1"/>
          </p:cNvSpPr>
          <p:nvPr/>
        </p:nvSpPr>
        <p:spPr bwMode="auto">
          <a:xfrm>
            <a:off x="3040436"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1" name="Rectangle 156"/>
          <p:cNvSpPr>
            <a:spLocks noChangeArrowheads="1"/>
          </p:cNvSpPr>
          <p:nvPr/>
        </p:nvSpPr>
        <p:spPr bwMode="auto">
          <a:xfrm>
            <a:off x="3475964"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2" name="Rectangle 156"/>
          <p:cNvSpPr>
            <a:spLocks noChangeArrowheads="1"/>
          </p:cNvSpPr>
          <p:nvPr/>
        </p:nvSpPr>
        <p:spPr bwMode="auto">
          <a:xfrm>
            <a:off x="3908088" y="2609606"/>
            <a:ext cx="63500" cy="96837"/>
          </a:xfrm>
          <a:prstGeom prst="rect">
            <a:avLst/>
          </a:prstGeom>
          <a:solidFill>
            <a:sysClr val="window" lastClr="FFFFFF">
              <a:lumMod val="75000"/>
            </a:sysClr>
          </a:solidFill>
          <a:ln w="9525" algn="ctr">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73" name="Rectangle 272"/>
          <p:cNvSpPr/>
          <p:nvPr/>
        </p:nvSpPr>
        <p:spPr>
          <a:xfrm>
            <a:off x="3035443" y="3115067"/>
            <a:ext cx="338234" cy="184666"/>
          </a:xfrm>
          <a:prstGeom prst="rect">
            <a:avLst/>
          </a:prstGeom>
          <a:solidFill>
            <a:srgbClr val="FFFFFF"/>
          </a:solidFill>
        </p:spPr>
        <p:txBody>
          <a:bodyPr wrap="none" lIns="0" tIns="0" rIns="0" bIns="0">
            <a:spAutoFit/>
          </a:bodyPr>
          <a:lstStyle/>
          <a:p>
            <a:pPr>
              <a:defRPr/>
            </a:pPr>
            <a:r>
              <a:rPr lang="de-DE" altLang="de-DE" sz="1200" kern="0" dirty="0">
                <a:solidFill>
                  <a:srgbClr val="000000"/>
                </a:solidFill>
                <a:latin typeface="Calibri"/>
                <a:ea typeface="ＭＳ Ｐゴシック" pitchFamily="34" charset="-128"/>
              </a:rPr>
              <a:t>OSSD</a:t>
            </a:r>
            <a:endParaRPr lang="en-US" altLang="de-DE" sz="1200" kern="0" dirty="0">
              <a:solidFill>
                <a:srgbClr val="000000"/>
              </a:solidFill>
              <a:latin typeface="Calibri"/>
              <a:ea typeface="ＭＳ Ｐゴシック" pitchFamily="34" charset="-128"/>
            </a:endParaRPr>
          </a:p>
        </p:txBody>
      </p:sp>
      <p:sp>
        <p:nvSpPr>
          <p:cNvPr id="274" name="Rectangle 273"/>
          <p:cNvSpPr/>
          <p:nvPr/>
        </p:nvSpPr>
        <p:spPr>
          <a:xfrm>
            <a:off x="2076864" y="2981141"/>
            <a:ext cx="561051" cy="369332"/>
          </a:xfrm>
          <a:prstGeom prst="rect">
            <a:avLst/>
          </a:prstGeom>
          <a:solidFill>
            <a:srgbClr val="FFFFFF"/>
          </a:solidFill>
        </p:spPr>
        <p:txBody>
          <a:bodyPr wrap="none" lIns="0" tIns="0" rIns="0" bIns="0">
            <a:spAutoFit/>
          </a:bodyPr>
          <a:lstStyle/>
          <a:p>
            <a:pPr algn="ctr">
              <a:defRPr/>
            </a:pPr>
            <a:r>
              <a:rPr lang="de-DE" altLang="de-DE" sz="1200" kern="0" dirty="0">
                <a:solidFill>
                  <a:srgbClr val="000000"/>
                </a:solidFill>
                <a:latin typeface="Calibri"/>
                <a:ea typeface="ＭＳ Ｐゴシック" pitchFamily="34" charset="-128"/>
              </a:rPr>
              <a:t>e.g. </a:t>
            </a:r>
            <a:br>
              <a:rPr lang="de-DE" altLang="de-DE" sz="1200" kern="0" dirty="0">
                <a:solidFill>
                  <a:srgbClr val="000000"/>
                </a:solidFill>
                <a:latin typeface="Calibri"/>
                <a:ea typeface="ＭＳ Ｐゴシック" pitchFamily="34" charset="-128"/>
              </a:rPr>
            </a:br>
            <a:r>
              <a:rPr lang="de-DE" altLang="de-DE" sz="1200" kern="0" dirty="0">
                <a:solidFill>
                  <a:srgbClr val="000000"/>
                </a:solidFill>
                <a:latin typeface="Calibri"/>
                <a:ea typeface="ＭＳ Ｐゴシック" pitchFamily="34" charset="-128"/>
              </a:rPr>
              <a:t>0 </a:t>
            </a:r>
            <a:r>
              <a:rPr lang="de-DE" altLang="de-DE" sz="1200" kern="0" dirty="0" err="1">
                <a:solidFill>
                  <a:srgbClr val="000000"/>
                </a:solidFill>
                <a:latin typeface="Calibri"/>
                <a:ea typeface="ＭＳ Ｐゴシック" pitchFamily="34" charset="-128"/>
              </a:rPr>
              <a:t>to</a:t>
            </a:r>
            <a:r>
              <a:rPr lang="de-DE" altLang="de-DE" sz="1200" kern="0" dirty="0">
                <a:solidFill>
                  <a:srgbClr val="000000"/>
                </a:solidFill>
                <a:latin typeface="Calibri"/>
                <a:ea typeface="ＭＳ Ｐゴシック" pitchFamily="34" charset="-128"/>
              </a:rPr>
              <a:t> 10 V</a:t>
            </a:r>
            <a:endParaRPr lang="en-US" altLang="de-DE" sz="1200" kern="0" dirty="0">
              <a:solidFill>
                <a:srgbClr val="000000"/>
              </a:solidFill>
              <a:latin typeface="Calibri"/>
              <a:ea typeface="ＭＳ Ｐゴシック" pitchFamily="34" charset="-128"/>
            </a:endParaRPr>
          </a:p>
        </p:txBody>
      </p:sp>
      <p:sp>
        <p:nvSpPr>
          <p:cNvPr id="275" name="Rectangle 274"/>
          <p:cNvSpPr/>
          <p:nvPr/>
        </p:nvSpPr>
        <p:spPr>
          <a:xfrm>
            <a:off x="3707096" y="3115067"/>
            <a:ext cx="838371" cy="184666"/>
          </a:xfrm>
          <a:prstGeom prst="rect">
            <a:avLst/>
          </a:prstGeom>
          <a:solidFill>
            <a:srgbClr val="FFFFFF"/>
          </a:solidFill>
        </p:spPr>
        <p:txBody>
          <a:bodyPr wrap="none" lIns="0" tIns="0" rIns="0" bIns="0">
            <a:spAutoFit/>
          </a:bodyPr>
          <a:lstStyle/>
          <a:p>
            <a:pPr>
              <a:defRPr/>
            </a:pPr>
            <a:r>
              <a:rPr lang="de-DE" altLang="de-DE" sz="1200" kern="0" dirty="0">
                <a:solidFill>
                  <a:srgbClr val="000000"/>
                </a:solidFill>
                <a:latin typeface="Calibri"/>
                <a:ea typeface="ＭＳ Ｐゴシック" pitchFamily="34" charset="-128"/>
              </a:rPr>
              <a:t>PM </a:t>
            </a:r>
            <a:r>
              <a:rPr lang="de-DE" altLang="de-DE" sz="1200" kern="0" dirty="0" err="1">
                <a:solidFill>
                  <a:srgbClr val="000000"/>
                </a:solidFill>
                <a:latin typeface="Calibri"/>
                <a:ea typeface="ＭＳ Ｐゴシック" pitchFamily="34" charset="-128"/>
              </a:rPr>
              <a:t>switching</a:t>
            </a:r>
            <a:endParaRPr lang="en-US" altLang="de-DE" sz="1200" kern="0" dirty="0">
              <a:solidFill>
                <a:srgbClr val="000000"/>
              </a:solidFill>
              <a:latin typeface="Calibri"/>
              <a:ea typeface="ＭＳ Ｐゴシック" pitchFamily="34" charset="-128"/>
            </a:endParaRPr>
          </a:p>
        </p:txBody>
      </p:sp>
      <p:sp>
        <p:nvSpPr>
          <p:cNvPr id="276" name="Rectangle 275"/>
          <p:cNvSpPr/>
          <p:nvPr/>
        </p:nvSpPr>
        <p:spPr>
          <a:xfrm>
            <a:off x="6281099" y="3048866"/>
            <a:ext cx="1623716" cy="288147"/>
          </a:xfrm>
          <a:prstGeom prst="rect">
            <a:avLst/>
          </a:prstGeom>
          <a:solidFill>
            <a:srgbClr val="FFFFFF"/>
          </a:solidFill>
        </p:spPr>
        <p:txBody>
          <a:bodyPr wrap="square" lIns="36000" tIns="36000" rIns="36000" bIns="36000">
            <a:spAutoFit/>
          </a:bodyPr>
          <a:lstStyle/>
          <a:p>
            <a:pPr algn="ctr">
              <a:defRPr/>
            </a:pPr>
            <a:r>
              <a:rPr lang="de-DE" altLang="de-DE" sz="1400" kern="0" dirty="0">
                <a:solidFill>
                  <a:srgbClr val="000000"/>
                </a:solidFill>
                <a:latin typeface="Calibri"/>
                <a:ea typeface="ＭＳ Ｐゴシック" pitchFamily="34" charset="-128"/>
              </a:rPr>
              <a:t>IO-Link </a:t>
            </a:r>
            <a:r>
              <a:rPr lang="de-DE" altLang="de-DE" sz="1400" kern="0" dirty="0" err="1">
                <a:solidFill>
                  <a:srgbClr val="000000"/>
                </a:solidFill>
                <a:latin typeface="Calibri"/>
                <a:ea typeface="ＭＳ Ｐゴシック" pitchFamily="34" charset="-128"/>
              </a:rPr>
              <a:t>Safety</a:t>
            </a:r>
            <a:endParaRPr lang="en-US" altLang="de-DE" sz="1400" kern="0" dirty="0">
              <a:solidFill>
                <a:srgbClr val="000000"/>
              </a:solidFill>
              <a:latin typeface="Calibri"/>
              <a:ea typeface="ＭＳ Ｐゴシック" pitchFamily="34" charset="-128"/>
            </a:endParaRPr>
          </a:p>
        </p:txBody>
      </p:sp>
      <p:grpSp>
        <p:nvGrpSpPr>
          <p:cNvPr id="277" name="Group 276"/>
          <p:cNvGrpSpPr>
            <a:grpSpLocks noChangeAspect="1"/>
          </p:cNvGrpSpPr>
          <p:nvPr/>
        </p:nvGrpSpPr>
        <p:grpSpPr>
          <a:xfrm>
            <a:off x="7644868" y="3533445"/>
            <a:ext cx="437198" cy="517207"/>
            <a:chOff x="5962819" y="4329113"/>
            <a:chExt cx="728663" cy="862012"/>
          </a:xfrm>
          <a:effectLst>
            <a:outerShdw blurRad="50800" dist="38100" dir="2700000" algn="tl" rotWithShape="0">
              <a:prstClr val="black">
                <a:alpha val="40000"/>
              </a:prstClr>
            </a:outerShdw>
          </a:effectLst>
        </p:grpSpPr>
        <p:sp>
          <p:nvSpPr>
            <p:cNvPr id="278" name="Freeform 265"/>
            <p:cNvSpPr>
              <a:spLocks/>
            </p:cNvSpPr>
            <p:nvPr/>
          </p:nvSpPr>
          <p:spPr bwMode="auto">
            <a:xfrm>
              <a:off x="6029494" y="4995863"/>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7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279" name="Rectangle 267"/>
            <p:cNvSpPr>
              <a:spLocks noChangeArrowheads="1"/>
            </p:cNvSpPr>
            <p:nvPr/>
          </p:nvSpPr>
          <p:spPr bwMode="auto">
            <a:xfrm>
              <a:off x="6162844" y="4329113"/>
              <a:ext cx="280988" cy="147637"/>
            </a:xfrm>
            <a:prstGeom prst="rect">
              <a:avLst/>
            </a:prstGeom>
            <a:solidFill>
              <a:srgbClr val="FFFF99"/>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0" name="Oval 503"/>
            <p:cNvSpPr>
              <a:spLocks noChangeArrowheads="1"/>
            </p:cNvSpPr>
            <p:nvPr/>
          </p:nvSpPr>
          <p:spPr bwMode="auto">
            <a:xfrm>
              <a:off x="5972344" y="4395788"/>
              <a:ext cx="695325" cy="695325"/>
            </a:xfrm>
            <a:prstGeom prst="ellipse">
              <a:avLst/>
            </a:prstGeom>
            <a:gradFill rotWithShape="1">
              <a:gsLst>
                <a:gs pos="0">
                  <a:srgbClr val="FFFFFF">
                    <a:lumMod val="85000"/>
                  </a:srgbClr>
                </a:gs>
                <a:gs pos="100000">
                  <a:srgbClr val="26415C"/>
                </a:gs>
              </a:gsLst>
              <a:lin ang="2700000" scaled="1"/>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1" name="Oval 504"/>
            <p:cNvSpPr>
              <a:spLocks noChangeArrowheads="1"/>
            </p:cNvSpPr>
            <p:nvPr/>
          </p:nvSpPr>
          <p:spPr bwMode="auto">
            <a:xfrm>
              <a:off x="6199357" y="4622800"/>
              <a:ext cx="241300" cy="241300"/>
            </a:xfrm>
            <a:prstGeom prst="ellipse">
              <a:avLst/>
            </a:prstGeom>
            <a:solidFill>
              <a:srgbClr val="FFFF99"/>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2" name="Oval 505"/>
            <p:cNvSpPr>
              <a:spLocks noChangeArrowheads="1"/>
            </p:cNvSpPr>
            <p:nvPr/>
          </p:nvSpPr>
          <p:spPr bwMode="auto">
            <a:xfrm>
              <a:off x="6281907" y="4705350"/>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3" name="Rectangle 506"/>
            <p:cNvSpPr>
              <a:spLocks noChangeArrowheads="1"/>
            </p:cNvSpPr>
            <p:nvPr/>
          </p:nvSpPr>
          <p:spPr bwMode="auto">
            <a:xfrm>
              <a:off x="6448594"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284" name="Rectangle 507"/>
            <p:cNvSpPr>
              <a:spLocks noChangeArrowheads="1"/>
            </p:cNvSpPr>
            <p:nvPr/>
          </p:nvSpPr>
          <p:spPr bwMode="auto">
            <a:xfrm>
              <a:off x="5962819" y="5148263"/>
              <a:ext cx="242888" cy="42862"/>
            </a:xfrm>
            <a:prstGeom prst="rect">
              <a:avLst/>
            </a:prstGeom>
            <a:solidFill>
              <a:srgbClr val="FFFFFF">
                <a:lumMod val="7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285" name="AutoShape 182"/>
          <p:cNvSpPr>
            <a:spLocks noChangeAspect="1" noChangeArrowheads="1"/>
          </p:cNvSpPr>
          <p:nvPr/>
        </p:nvSpPr>
        <p:spPr bwMode="auto">
          <a:xfrm rot="10800000" flipV="1">
            <a:off x="6022071" y="3542185"/>
            <a:ext cx="178625" cy="345479"/>
          </a:xfrm>
          <a:prstGeom prst="can">
            <a:avLst>
              <a:gd name="adj" fmla="val 37216"/>
            </a:avLst>
          </a:prstGeom>
          <a:solidFill>
            <a:srgbClr val="FFDD0D">
              <a:lumMod val="60000"/>
              <a:lumOff val="40000"/>
            </a:srgbClr>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86" name="Chord 285"/>
          <p:cNvSpPr>
            <a:spLocks noChangeAspect="1"/>
          </p:cNvSpPr>
          <p:nvPr/>
        </p:nvSpPr>
        <p:spPr>
          <a:xfrm rot="5681610">
            <a:off x="6832515" y="3365754"/>
            <a:ext cx="236748" cy="236748"/>
          </a:xfrm>
          <a:prstGeom prst="chord">
            <a:avLst>
              <a:gd name="adj1" fmla="val 4834901"/>
              <a:gd name="adj2" fmla="val 16200000"/>
            </a:avLst>
          </a:prstGeom>
          <a:solidFill>
            <a:srgbClr val="FF3300"/>
          </a:solidFill>
          <a:ln w="25400" cap="flat" cmpd="sng" algn="ctr">
            <a:noFill/>
            <a:prstDash val="solid"/>
          </a:ln>
          <a:effectLst/>
        </p:spPr>
        <p:txBody>
          <a:bodyPr rtlCol="0" anchor="ctr"/>
          <a:lstStyle/>
          <a:p>
            <a:pPr algn="ctr">
              <a:defRPr/>
            </a:pPr>
            <a:endParaRPr lang="de-DE" sz="1000" kern="0">
              <a:solidFill>
                <a:srgbClr val="FFFFFF"/>
              </a:solidFill>
              <a:latin typeface="Trebuchet MS"/>
              <a:ea typeface="ＭＳ Ｐゴシック"/>
            </a:endParaRPr>
          </a:p>
        </p:txBody>
      </p:sp>
    </p:spTree>
    <p:extLst>
      <p:ext uri="{BB962C8B-B14F-4D97-AF65-F5344CB8AC3E}">
        <p14:creationId xmlns:p14="http://schemas.microsoft.com/office/powerpoint/2010/main" val="360730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Automation "</a:t>
            </a:r>
            <a:r>
              <a:rPr lang="de-DE" dirty="0" err="1"/>
              <a:t>hierarchy</a:t>
            </a:r>
            <a:r>
              <a:rPr lang="de-DE" dirty="0"/>
              <a:t>" </a:t>
            </a:r>
            <a:r>
              <a:rPr lang="de-DE" dirty="0" err="1"/>
              <a:t>with</a:t>
            </a:r>
            <a:r>
              <a:rPr lang="de-DE" dirty="0"/>
              <a:t> IO-Link </a:t>
            </a:r>
            <a:r>
              <a:rPr lang="de-DE" dirty="0" err="1"/>
              <a:t>Safety</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pPr/>
              <a:t>21</a:t>
            </a:fld>
            <a:endParaRPr lang="de-DE" dirty="0"/>
          </a:p>
        </p:txBody>
      </p:sp>
      <p:sp>
        <p:nvSpPr>
          <p:cNvPr id="144" name="Rectangle 143"/>
          <p:cNvSpPr/>
          <p:nvPr/>
        </p:nvSpPr>
        <p:spPr>
          <a:xfrm>
            <a:off x="1190498" y="832578"/>
            <a:ext cx="7558082" cy="3827462"/>
          </a:xfrm>
          <a:prstGeom prst="rect">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45" name="Rectangle 144"/>
          <p:cNvSpPr/>
          <p:nvPr/>
        </p:nvSpPr>
        <p:spPr>
          <a:xfrm>
            <a:off x="1178592" y="1107214"/>
            <a:ext cx="7569988" cy="1057275"/>
          </a:xfrm>
          <a:prstGeom prst="rect">
            <a:avLst/>
          </a:prstGeom>
          <a:solidFill>
            <a:srgbClr val="E8EA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46" name="Rectangle 145"/>
          <p:cNvSpPr/>
          <p:nvPr/>
        </p:nvSpPr>
        <p:spPr>
          <a:xfrm>
            <a:off x="1178592" y="2258116"/>
            <a:ext cx="7569988" cy="1057275"/>
          </a:xfrm>
          <a:prstGeom prst="rect">
            <a:avLst/>
          </a:prstGeom>
          <a:solidFill>
            <a:srgbClr val="E8EA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47" name="Rectangle 146"/>
          <p:cNvSpPr/>
          <p:nvPr/>
        </p:nvSpPr>
        <p:spPr>
          <a:xfrm>
            <a:off x="1190498" y="3405877"/>
            <a:ext cx="7558082" cy="1057275"/>
          </a:xfrm>
          <a:prstGeom prst="rect">
            <a:avLst/>
          </a:prstGeom>
          <a:solidFill>
            <a:srgbClr val="E8EAF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nvGrpSpPr>
          <p:cNvPr id="148" name="Group 147"/>
          <p:cNvGrpSpPr/>
          <p:nvPr/>
        </p:nvGrpSpPr>
        <p:grpSpPr>
          <a:xfrm>
            <a:off x="1157160" y="832577"/>
            <a:ext cx="4267195" cy="3827462"/>
            <a:chOff x="942980" y="887413"/>
            <a:chExt cx="4267195" cy="3827462"/>
          </a:xfrm>
        </p:grpSpPr>
        <p:sp>
          <p:nvSpPr>
            <p:cNvPr id="287" name="Right Triangle 286"/>
            <p:cNvSpPr/>
            <p:nvPr/>
          </p:nvSpPr>
          <p:spPr>
            <a:xfrm>
              <a:off x="3028950" y="887413"/>
              <a:ext cx="2181225" cy="3827462"/>
            </a:xfrm>
            <a:prstGeom prst="rtTriangle">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88" name="Rectangle 287"/>
            <p:cNvSpPr/>
            <p:nvPr/>
          </p:nvSpPr>
          <p:spPr>
            <a:xfrm>
              <a:off x="942980" y="887413"/>
              <a:ext cx="2085970" cy="3827462"/>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289" name="Group 288"/>
          <p:cNvGrpSpPr/>
          <p:nvPr/>
        </p:nvGrpSpPr>
        <p:grpSpPr>
          <a:xfrm>
            <a:off x="1157160" y="1107214"/>
            <a:ext cx="2876545" cy="1076325"/>
            <a:chOff x="942980" y="1162050"/>
            <a:chExt cx="2876545" cy="1076325"/>
          </a:xfrm>
        </p:grpSpPr>
        <p:sp>
          <p:nvSpPr>
            <p:cNvPr id="290" name="Right Triangle 289"/>
            <p:cNvSpPr/>
            <p:nvPr/>
          </p:nvSpPr>
          <p:spPr>
            <a:xfrm>
              <a:off x="3162300" y="1162050"/>
              <a:ext cx="657225" cy="1076325"/>
            </a:xfrm>
            <a:prstGeom prst="rtTriangle">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91" name="Rectangle 290"/>
            <p:cNvSpPr/>
            <p:nvPr/>
          </p:nvSpPr>
          <p:spPr>
            <a:xfrm>
              <a:off x="942980" y="1162050"/>
              <a:ext cx="2219320" cy="1076325"/>
            </a:xfrm>
            <a:prstGeom prst="rect">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292" name="Group 291"/>
          <p:cNvGrpSpPr/>
          <p:nvPr/>
        </p:nvGrpSpPr>
        <p:grpSpPr>
          <a:xfrm>
            <a:off x="1157160" y="2248591"/>
            <a:ext cx="3533770" cy="1076325"/>
            <a:chOff x="942980" y="2303427"/>
            <a:chExt cx="3533770" cy="1076325"/>
          </a:xfrm>
        </p:grpSpPr>
        <p:sp>
          <p:nvSpPr>
            <p:cNvPr id="293" name="Right Triangle 292"/>
            <p:cNvSpPr/>
            <p:nvPr/>
          </p:nvSpPr>
          <p:spPr>
            <a:xfrm>
              <a:off x="3819525" y="2303427"/>
              <a:ext cx="657225" cy="1076325"/>
            </a:xfrm>
            <a:prstGeom prst="rtTriangle">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94" name="Rectangle 293"/>
            <p:cNvSpPr/>
            <p:nvPr/>
          </p:nvSpPr>
          <p:spPr>
            <a:xfrm>
              <a:off x="942980" y="2303427"/>
              <a:ext cx="2876545" cy="1076325"/>
            </a:xfrm>
            <a:prstGeom prst="rect">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295" name="Group 294"/>
          <p:cNvGrpSpPr/>
          <p:nvPr/>
        </p:nvGrpSpPr>
        <p:grpSpPr>
          <a:xfrm>
            <a:off x="1157161" y="3391591"/>
            <a:ext cx="4190994" cy="1076325"/>
            <a:chOff x="942981" y="3446427"/>
            <a:chExt cx="4190994" cy="1076325"/>
          </a:xfrm>
        </p:grpSpPr>
        <p:sp>
          <p:nvSpPr>
            <p:cNvPr id="296" name="Right Triangle 295"/>
            <p:cNvSpPr/>
            <p:nvPr/>
          </p:nvSpPr>
          <p:spPr>
            <a:xfrm>
              <a:off x="4476750" y="3446427"/>
              <a:ext cx="657225" cy="1076325"/>
            </a:xfrm>
            <a:prstGeom prst="rtTriangle">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97" name="Rectangle 296"/>
            <p:cNvSpPr/>
            <p:nvPr/>
          </p:nvSpPr>
          <p:spPr>
            <a:xfrm>
              <a:off x="942981" y="3446427"/>
              <a:ext cx="3533770" cy="1076325"/>
            </a:xfrm>
            <a:prstGeom prst="rect">
              <a:avLst/>
            </a:prstGeom>
            <a:solidFill>
              <a:srgbClr val="9EBAE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sp>
        <p:nvSpPr>
          <p:cNvPr id="298" name="Isosceles Triangle 297"/>
          <p:cNvSpPr/>
          <p:nvPr/>
        </p:nvSpPr>
        <p:spPr>
          <a:xfrm>
            <a:off x="1272088" y="1095337"/>
            <a:ext cx="3981450" cy="3371850"/>
          </a:xfrm>
          <a:prstGeom prst="triangle">
            <a:avLst>
              <a:gd name="adj" fmla="val 50239"/>
            </a:avLst>
          </a:prstGeom>
          <a:solidFill>
            <a:srgbClr val="C4D5E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nvGrpSpPr>
          <p:cNvPr id="299" name="Group 298"/>
          <p:cNvGrpSpPr/>
          <p:nvPr/>
        </p:nvGrpSpPr>
        <p:grpSpPr>
          <a:xfrm>
            <a:off x="3028419" y="1645376"/>
            <a:ext cx="448471" cy="346496"/>
            <a:chOff x="2356111" y="1247685"/>
            <a:chExt cx="725951" cy="560881"/>
          </a:xfrm>
        </p:grpSpPr>
        <p:sp>
          <p:nvSpPr>
            <p:cNvPr id="300" name="Rectangle 115"/>
            <p:cNvSpPr>
              <a:spLocks noChangeArrowheads="1"/>
            </p:cNvSpPr>
            <p:nvPr/>
          </p:nvSpPr>
          <p:spPr bwMode="auto">
            <a:xfrm>
              <a:off x="2382064" y="1247685"/>
              <a:ext cx="699998" cy="560881"/>
            </a:xfrm>
            <a:prstGeom prst="rect">
              <a:avLst/>
            </a:prstGeom>
            <a:solidFill>
              <a:srgbClr val="B2B2B2"/>
            </a:solidFill>
            <a:ln w="12700">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1" name="AutoShape 116"/>
            <p:cNvSpPr>
              <a:spLocks noChangeArrowheads="1"/>
            </p:cNvSpPr>
            <p:nvPr/>
          </p:nvSpPr>
          <p:spPr bwMode="auto">
            <a:xfrm>
              <a:off x="2356111" y="1289004"/>
              <a:ext cx="270339" cy="485689"/>
            </a:xfrm>
            <a:prstGeom prst="cube">
              <a:avLst>
                <a:gd name="adj" fmla="val 24995"/>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2" name="AutoShape 117"/>
            <p:cNvSpPr>
              <a:spLocks noChangeArrowheads="1"/>
            </p:cNvSpPr>
            <p:nvPr/>
          </p:nvSpPr>
          <p:spPr bwMode="auto">
            <a:xfrm>
              <a:off x="2559656" y="1289004"/>
              <a:ext cx="153990" cy="485689"/>
            </a:xfrm>
            <a:prstGeom prst="cube">
              <a:avLst>
                <a:gd name="adj" fmla="val 44019"/>
              </a:avLst>
            </a:prstGeom>
            <a:solidFill>
              <a:srgbClr val="FFDD0D">
                <a:lumMod val="40000"/>
                <a:lumOff val="6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3" name="Rectangle 142"/>
            <p:cNvSpPr>
              <a:spLocks noChangeArrowheads="1"/>
            </p:cNvSpPr>
            <p:nvPr/>
          </p:nvSpPr>
          <p:spPr bwMode="auto">
            <a:xfrm>
              <a:off x="2383198" y="1407728"/>
              <a:ext cx="150138" cy="54342"/>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4" name="AutoShape 117"/>
            <p:cNvSpPr>
              <a:spLocks noChangeArrowheads="1"/>
            </p:cNvSpPr>
            <p:nvPr/>
          </p:nvSpPr>
          <p:spPr bwMode="auto">
            <a:xfrm>
              <a:off x="2641991"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5" name="AutoShape 117"/>
            <p:cNvSpPr>
              <a:spLocks noChangeArrowheads="1"/>
            </p:cNvSpPr>
            <p:nvPr/>
          </p:nvSpPr>
          <p:spPr bwMode="auto">
            <a:xfrm>
              <a:off x="2727049"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6" name="AutoShape 117"/>
            <p:cNvSpPr>
              <a:spLocks noChangeArrowheads="1"/>
            </p:cNvSpPr>
            <p:nvPr/>
          </p:nvSpPr>
          <p:spPr bwMode="auto">
            <a:xfrm>
              <a:off x="281218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307" name="AutoShape 117"/>
            <p:cNvSpPr>
              <a:spLocks noChangeArrowheads="1"/>
            </p:cNvSpPr>
            <p:nvPr/>
          </p:nvSpPr>
          <p:spPr bwMode="auto">
            <a:xfrm>
              <a:off x="2896126" y="1289004"/>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0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sp>
        <p:nvSpPr>
          <p:cNvPr id="308" name="Rectangle 307"/>
          <p:cNvSpPr/>
          <p:nvPr/>
        </p:nvSpPr>
        <p:spPr>
          <a:xfrm>
            <a:off x="2562093" y="2183539"/>
            <a:ext cx="1390650" cy="65052"/>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09" name="Rectangle 308"/>
          <p:cNvSpPr/>
          <p:nvPr/>
        </p:nvSpPr>
        <p:spPr>
          <a:xfrm>
            <a:off x="1862004" y="3324915"/>
            <a:ext cx="2762253" cy="66675"/>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10" name="TextBox 309"/>
          <p:cNvSpPr txBox="1"/>
          <p:nvPr/>
        </p:nvSpPr>
        <p:spPr>
          <a:xfrm>
            <a:off x="7005835" y="1121888"/>
            <a:ext cx="1533497" cy="276999"/>
          </a:xfrm>
          <a:prstGeom prst="rect">
            <a:avLst/>
          </a:prstGeom>
          <a:noFill/>
        </p:spPr>
        <p:txBody>
          <a:bodyPr wrap="none" rtlCol="0">
            <a:spAutoFit/>
          </a:bodyPr>
          <a:lstStyle/>
          <a:p>
            <a:pPr defTabSz="713232" fontAlgn="auto">
              <a:spcBef>
                <a:spcPts val="0"/>
              </a:spcBef>
              <a:spcAft>
                <a:spcPts val="0"/>
              </a:spcAft>
            </a:pPr>
            <a:r>
              <a:rPr lang="de-DE" sz="1200" b="1" dirty="0">
                <a:solidFill>
                  <a:srgbClr val="000000"/>
                </a:solidFill>
                <a:latin typeface="Calibri"/>
                <a:ea typeface="+mn-ea"/>
              </a:rPr>
              <a:t>Higher-Level Systems</a:t>
            </a:r>
            <a:endParaRPr lang="en-US" sz="1200" b="1" dirty="0">
              <a:solidFill>
                <a:srgbClr val="000000"/>
              </a:solidFill>
              <a:latin typeface="Calibri"/>
              <a:ea typeface="+mn-ea"/>
            </a:endParaRPr>
          </a:p>
        </p:txBody>
      </p:sp>
      <p:sp>
        <p:nvSpPr>
          <p:cNvPr id="311" name="TextBox 310"/>
          <p:cNvSpPr txBox="1"/>
          <p:nvPr/>
        </p:nvSpPr>
        <p:spPr>
          <a:xfrm>
            <a:off x="6919779" y="2245838"/>
            <a:ext cx="1658211" cy="276999"/>
          </a:xfrm>
          <a:prstGeom prst="rect">
            <a:avLst/>
          </a:prstGeom>
          <a:noFill/>
        </p:spPr>
        <p:txBody>
          <a:bodyPr wrap="none" rtlCol="0">
            <a:spAutoFit/>
          </a:bodyPr>
          <a:lstStyle/>
          <a:p>
            <a:pPr defTabSz="713232" fontAlgn="auto">
              <a:spcBef>
                <a:spcPts val="0"/>
              </a:spcBef>
              <a:spcAft>
                <a:spcPts val="0"/>
              </a:spcAft>
            </a:pPr>
            <a:r>
              <a:rPr lang="de-DE" sz="1200" b="1" dirty="0" err="1">
                <a:solidFill>
                  <a:srgbClr val="000000"/>
                </a:solidFill>
                <a:latin typeface="Calibri"/>
                <a:ea typeface="+mn-ea"/>
              </a:rPr>
              <a:t>Enabling</a:t>
            </a:r>
            <a:r>
              <a:rPr lang="de-DE" sz="1200" b="1" dirty="0">
                <a:solidFill>
                  <a:srgbClr val="000000"/>
                </a:solidFill>
                <a:latin typeface="Calibri"/>
                <a:ea typeface="+mn-ea"/>
              </a:rPr>
              <a:t> New </a:t>
            </a:r>
            <a:r>
              <a:rPr lang="de-DE" sz="1200" b="1" dirty="0" err="1">
                <a:solidFill>
                  <a:srgbClr val="000000"/>
                </a:solidFill>
                <a:latin typeface="Calibri"/>
                <a:ea typeface="+mn-ea"/>
              </a:rPr>
              <a:t>Markets</a:t>
            </a:r>
            <a:r>
              <a:rPr lang="de-DE" sz="1200" b="1" dirty="0">
                <a:solidFill>
                  <a:srgbClr val="000000"/>
                </a:solidFill>
                <a:latin typeface="Calibri"/>
                <a:ea typeface="+mn-ea"/>
              </a:rPr>
              <a:t> </a:t>
            </a:r>
            <a:endParaRPr lang="en-US" sz="1200" b="1" dirty="0">
              <a:solidFill>
                <a:srgbClr val="000000"/>
              </a:solidFill>
              <a:latin typeface="Calibri"/>
              <a:ea typeface="+mn-ea"/>
            </a:endParaRPr>
          </a:p>
        </p:txBody>
      </p:sp>
      <p:sp>
        <p:nvSpPr>
          <p:cNvPr id="312" name="TextBox 311"/>
          <p:cNvSpPr txBox="1"/>
          <p:nvPr/>
        </p:nvSpPr>
        <p:spPr>
          <a:xfrm>
            <a:off x="7379207" y="3407887"/>
            <a:ext cx="1160125" cy="276999"/>
          </a:xfrm>
          <a:prstGeom prst="rect">
            <a:avLst/>
          </a:prstGeom>
          <a:noFill/>
        </p:spPr>
        <p:txBody>
          <a:bodyPr wrap="none" rtlCol="0">
            <a:spAutoFit/>
          </a:bodyPr>
          <a:lstStyle/>
          <a:p>
            <a:pPr algn="r" defTabSz="713232" fontAlgn="auto">
              <a:spcBef>
                <a:spcPts val="0"/>
              </a:spcBef>
              <a:spcAft>
                <a:spcPts val="0"/>
              </a:spcAft>
            </a:pPr>
            <a:r>
              <a:rPr lang="de-DE" sz="1200" b="1" dirty="0">
                <a:solidFill>
                  <a:srgbClr val="000000"/>
                </a:solidFill>
                <a:latin typeface="Calibri"/>
                <a:ea typeface="+mn-ea"/>
              </a:rPr>
              <a:t>IO-Link Devices</a:t>
            </a:r>
            <a:endParaRPr lang="en-US" sz="1200" b="1" dirty="0">
              <a:solidFill>
                <a:srgbClr val="000000"/>
              </a:solidFill>
              <a:latin typeface="Calibri"/>
              <a:ea typeface="+mn-ea"/>
            </a:endParaRPr>
          </a:p>
        </p:txBody>
      </p:sp>
      <p:sp>
        <p:nvSpPr>
          <p:cNvPr id="313" name="TextBox 312"/>
          <p:cNvSpPr txBox="1"/>
          <p:nvPr/>
        </p:nvSpPr>
        <p:spPr>
          <a:xfrm>
            <a:off x="6924531" y="3546386"/>
            <a:ext cx="1614801" cy="276999"/>
          </a:xfrm>
          <a:prstGeom prst="rect">
            <a:avLst/>
          </a:prstGeom>
          <a:noFill/>
        </p:spPr>
        <p:txBody>
          <a:bodyPr wrap="none" rtlCol="0">
            <a:spAutoFit/>
          </a:bodyPr>
          <a:lstStyle/>
          <a:p>
            <a:pPr defTabSz="713232" fontAlgn="auto">
              <a:spcBef>
                <a:spcPts val="0"/>
              </a:spcBef>
              <a:spcAft>
                <a:spcPts val="0"/>
              </a:spcAft>
            </a:pPr>
            <a:r>
              <a:rPr lang="de-DE" sz="1200" b="1" dirty="0">
                <a:solidFill>
                  <a:srgbClr val="000000"/>
                </a:solidFill>
                <a:latin typeface="Calibri"/>
                <a:ea typeface="+mn-ea"/>
              </a:rPr>
              <a:t>a Worldwide Standard</a:t>
            </a:r>
            <a:endParaRPr lang="en-US" sz="1200" b="1" dirty="0">
              <a:solidFill>
                <a:srgbClr val="000000"/>
              </a:solidFill>
              <a:latin typeface="Calibri"/>
              <a:ea typeface="+mn-ea"/>
            </a:endParaRPr>
          </a:p>
        </p:txBody>
      </p:sp>
      <p:sp>
        <p:nvSpPr>
          <p:cNvPr id="314" name="TextBox 313"/>
          <p:cNvSpPr txBox="1"/>
          <p:nvPr/>
        </p:nvSpPr>
        <p:spPr>
          <a:xfrm>
            <a:off x="3452679" y="1113136"/>
            <a:ext cx="720069"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PLC Level</a:t>
            </a:r>
            <a:endParaRPr lang="en-US" sz="1100" dirty="0">
              <a:solidFill>
                <a:srgbClr val="000000"/>
              </a:solidFill>
              <a:latin typeface="Calibri"/>
              <a:ea typeface="+mn-ea"/>
            </a:endParaRPr>
          </a:p>
        </p:txBody>
      </p:sp>
      <p:sp>
        <p:nvSpPr>
          <p:cNvPr id="315" name="TextBox 314"/>
          <p:cNvSpPr txBox="1"/>
          <p:nvPr/>
        </p:nvSpPr>
        <p:spPr>
          <a:xfrm>
            <a:off x="4134648" y="2245838"/>
            <a:ext cx="987771"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Fieldbus</a:t>
            </a:r>
            <a:r>
              <a:rPr lang="de-DE" sz="1100" dirty="0">
                <a:solidFill>
                  <a:srgbClr val="000000"/>
                </a:solidFill>
                <a:latin typeface="Calibri"/>
                <a:ea typeface="+mn-ea"/>
              </a:rPr>
              <a:t> Level</a:t>
            </a:r>
            <a:endParaRPr lang="en-US" sz="1100" dirty="0">
              <a:solidFill>
                <a:srgbClr val="000000"/>
              </a:solidFill>
              <a:latin typeface="Calibri"/>
              <a:ea typeface="+mn-ea"/>
            </a:endParaRPr>
          </a:p>
        </p:txBody>
      </p:sp>
      <p:sp>
        <p:nvSpPr>
          <p:cNvPr id="316" name="TextBox 315"/>
          <p:cNvSpPr txBox="1"/>
          <p:nvPr/>
        </p:nvSpPr>
        <p:spPr>
          <a:xfrm>
            <a:off x="4191798" y="2392032"/>
            <a:ext cx="1507144"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with</a:t>
            </a:r>
            <a:r>
              <a:rPr lang="de-DE" sz="1100" dirty="0">
                <a:solidFill>
                  <a:srgbClr val="000000"/>
                </a:solidFill>
                <a:latin typeface="Calibri"/>
                <a:ea typeface="+mn-ea"/>
              </a:rPr>
              <a:t> IO-Link FS-Master</a:t>
            </a:r>
            <a:endParaRPr lang="en-US" sz="1100" dirty="0">
              <a:solidFill>
                <a:srgbClr val="000000"/>
              </a:solidFill>
              <a:latin typeface="Calibri"/>
              <a:ea typeface="+mn-ea"/>
            </a:endParaRPr>
          </a:p>
        </p:txBody>
      </p:sp>
      <p:sp>
        <p:nvSpPr>
          <p:cNvPr id="317" name="TextBox 316"/>
          <p:cNvSpPr txBox="1"/>
          <p:nvPr/>
        </p:nvSpPr>
        <p:spPr>
          <a:xfrm>
            <a:off x="4779460" y="3407887"/>
            <a:ext cx="1274708"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Sensor / </a:t>
            </a:r>
            <a:r>
              <a:rPr lang="de-DE" sz="1100" dirty="0" err="1">
                <a:solidFill>
                  <a:srgbClr val="000000"/>
                </a:solidFill>
                <a:latin typeface="Calibri"/>
                <a:ea typeface="+mn-ea"/>
              </a:rPr>
              <a:t>Actuator</a:t>
            </a:r>
            <a:r>
              <a:rPr lang="de-DE" sz="1100" dirty="0">
                <a:solidFill>
                  <a:srgbClr val="000000"/>
                </a:solidFill>
                <a:latin typeface="Calibri"/>
                <a:ea typeface="+mn-ea"/>
              </a:rPr>
              <a:t> /</a:t>
            </a:r>
            <a:endParaRPr lang="en-US" sz="1100" dirty="0">
              <a:solidFill>
                <a:srgbClr val="000000"/>
              </a:solidFill>
              <a:latin typeface="Calibri"/>
              <a:ea typeface="+mn-ea"/>
            </a:endParaRPr>
          </a:p>
        </p:txBody>
      </p:sp>
      <p:sp>
        <p:nvSpPr>
          <p:cNvPr id="318" name="TextBox 317"/>
          <p:cNvSpPr txBox="1"/>
          <p:nvPr/>
        </p:nvSpPr>
        <p:spPr>
          <a:xfrm>
            <a:off x="4878695" y="3534746"/>
            <a:ext cx="1271502"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Mechatronic</a:t>
            </a:r>
            <a:r>
              <a:rPr lang="de-DE" sz="1100" dirty="0">
                <a:solidFill>
                  <a:srgbClr val="000000"/>
                </a:solidFill>
                <a:latin typeface="Calibri"/>
                <a:ea typeface="+mn-ea"/>
              </a:rPr>
              <a:t>  Level</a:t>
            </a:r>
            <a:endParaRPr lang="en-US" sz="1100" dirty="0">
              <a:solidFill>
                <a:srgbClr val="000000"/>
              </a:solidFill>
              <a:latin typeface="Calibri"/>
              <a:ea typeface="+mn-ea"/>
            </a:endParaRPr>
          </a:p>
        </p:txBody>
      </p:sp>
      <p:sp>
        <p:nvSpPr>
          <p:cNvPr id="319" name="TextBox 318"/>
          <p:cNvSpPr txBox="1"/>
          <p:nvPr/>
        </p:nvSpPr>
        <p:spPr>
          <a:xfrm>
            <a:off x="4935845" y="3687977"/>
            <a:ext cx="1282723" cy="261610"/>
          </a:xfrm>
          <a:prstGeom prst="rect">
            <a:avLst/>
          </a:prstGeom>
          <a:noFill/>
        </p:spPr>
        <p:txBody>
          <a:bodyPr wrap="none" rtlCol="0">
            <a:spAutoFit/>
          </a:bodyPr>
          <a:lstStyle/>
          <a:p>
            <a:pPr defTabSz="713232" fontAlgn="auto">
              <a:spcBef>
                <a:spcPts val="0"/>
              </a:spcBef>
              <a:spcAft>
                <a:spcPts val="0"/>
              </a:spcAft>
            </a:pPr>
            <a:r>
              <a:rPr lang="de-DE" sz="1100" dirty="0" err="1">
                <a:solidFill>
                  <a:srgbClr val="000000"/>
                </a:solidFill>
                <a:latin typeface="Calibri"/>
                <a:ea typeface="+mn-ea"/>
              </a:rPr>
              <a:t>with</a:t>
            </a:r>
            <a:r>
              <a:rPr lang="de-DE" sz="1100" dirty="0">
                <a:solidFill>
                  <a:srgbClr val="000000"/>
                </a:solidFill>
                <a:latin typeface="Calibri"/>
                <a:ea typeface="+mn-ea"/>
              </a:rPr>
              <a:t> IO-Link </a:t>
            </a:r>
            <a:r>
              <a:rPr lang="de-DE" sz="1100" dirty="0" err="1">
                <a:solidFill>
                  <a:srgbClr val="000000"/>
                </a:solidFill>
                <a:latin typeface="Calibri"/>
                <a:ea typeface="+mn-ea"/>
              </a:rPr>
              <a:t>Safety</a:t>
            </a:r>
            <a:endParaRPr lang="en-US" sz="1100" dirty="0">
              <a:solidFill>
                <a:srgbClr val="000000"/>
              </a:solidFill>
              <a:latin typeface="Calibri"/>
              <a:ea typeface="+mn-ea"/>
            </a:endParaRPr>
          </a:p>
        </p:txBody>
      </p:sp>
      <p:sp>
        <p:nvSpPr>
          <p:cNvPr id="320" name="TextBox 319"/>
          <p:cNvSpPr txBox="1"/>
          <p:nvPr/>
        </p:nvSpPr>
        <p:spPr>
          <a:xfrm>
            <a:off x="3570811" y="1260387"/>
            <a:ext cx="1255472"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a:t>
            </a:r>
            <a:r>
              <a:rPr lang="de-DE" sz="1100" dirty="0" err="1">
                <a:solidFill>
                  <a:srgbClr val="000000"/>
                </a:solidFill>
                <a:latin typeface="Calibri"/>
                <a:ea typeface="+mn-ea"/>
              </a:rPr>
              <a:t>Functional</a:t>
            </a:r>
            <a:r>
              <a:rPr lang="de-DE" sz="1100" dirty="0">
                <a:solidFill>
                  <a:srgbClr val="000000"/>
                </a:solidFill>
                <a:latin typeface="Calibri"/>
                <a:ea typeface="+mn-ea"/>
              </a:rPr>
              <a:t> </a:t>
            </a:r>
            <a:r>
              <a:rPr lang="de-DE" sz="1100" dirty="0" err="1">
                <a:solidFill>
                  <a:srgbClr val="000000"/>
                </a:solidFill>
                <a:latin typeface="Calibri"/>
                <a:ea typeface="+mn-ea"/>
              </a:rPr>
              <a:t>Safety</a:t>
            </a:r>
            <a:r>
              <a:rPr lang="de-DE" sz="1100" dirty="0">
                <a:solidFill>
                  <a:srgbClr val="000000"/>
                </a:solidFill>
                <a:latin typeface="Calibri"/>
                <a:ea typeface="+mn-ea"/>
              </a:rPr>
              <a:t>)</a:t>
            </a:r>
            <a:endParaRPr lang="en-US" sz="1100" dirty="0">
              <a:solidFill>
                <a:srgbClr val="000000"/>
              </a:solidFill>
              <a:latin typeface="Calibri"/>
              <a:ea typeface="+mn-ea"/>
            </a:endParaRPr>
          </a:p>
        </p:txBody>
      </p:sp>
      <p:cxnSp>
        <p:nvCxnSpPr>
          <p:cNvPr id="322" name="Straight Connector 321"/>
          <p:cNvCxnSpPr>
            <a:stCxn id="300" idx="2"/>
          </p:cNvCxnSpPr>
          <p:nvPr/>
        </p:nvCxnSpPr>
        <p:spPr>
          <a:xfrm flipH="1">
            <a:off x="3252655" y="1991872"/>
            <a:ext cx="8016" cy="400160"/>
          </a:xfrm>
          <a:prstGeom prst="line">
            <a:avLst/>
          </a:prstGeom>
          <a:noFill/>
          <a:ln w="28575" cap="flat" cmpd="sng" algn="ctr">
            <a:solidFill>
              <a:srgbClr val="2CA67B"/>
            </a:solidFill>
            <a:prstDash val="solid"/>
            <a:miter lim="800000"/>
          </a:ln>
          <a:effectLst/>
        </p:spPr>
      </p:cxnSp>
      <p:cxnSp>
        <p:nvCxnSpPr>
          <p:cNvPr id="323" name="Straight Connector 322"/>
          <p:cNvCxnSpPr/>
          <p:nvPr/>
        </p:nvCxnSpPr>
        <p:spPr>
          <a:xfrm>
            <a:off x="2690680" y="2384337"/>
            <a:ext cx="1122033" cy="0"/>
          </a:xfrm>
          <a:prstGeom prst="line">
            <a:avLst/>
          </a:prstGeom>
          <a:noFill/>
          <a:ln w="28575" cap="flat" cmpd="sng" algn="ctr">
            <a:solidFill>
              <a:srgbClr val="2CA67B"/>
            </a:solidFill>
            <a:prstDash val="solid"/>
            <a:miter lim="800000"/>
          </a:ln>
          <a:effectLst/>
        </p:spPr>
      </p:cxnSp>
      <p:grpSp>
        <p:nvGrpSpPr>
          <p:cNvPr id="330" name="Group 329"/>
          <p:cNvGrpSpPr/>
          <p:nvPr/>
        </p:nvGrpSpPr>
        <p:grpSpPr>
          <a:xfrm>
            <a:off x="2786606" y="2681815"/>
            <a:ext cx="190501" cy="495300"/>
            <a:chOff x="2740818" y="2752725"/>
            <a:chExt cx="190501" cy="495300"/>
          </a:xfrm>
          <a:effectLst>
            <a:outerShdw blurRad="50800" dist="38100" dir="2700000" algn="tl" rotWithShape="0">
              <a:prstClr val="black">
                <a:alpha val="40000"/>
              </a:prstClr>
            </a:outerShdw>
          </a:effectLst>
        </p:grpSpPr>
        <p:sp>
          <p:nvSpPr>
            <p:cNvPr id="331" name="Rectangle 330"/>
            <p:cNvSpPr/>
            <p:nvPr/>
          </p:nvSpPr>
          <p:spPr>
            <a:xfrm>
              <a:off x="2740818" y="2752725"/>
              <a:ext cx="190501" cy="495300"/>
            </a:xfrm>
            <a:prstGeom prst="rect">
              <a:avLst/>
            </a:prstGeom>
            <a:solidFill>
              <a:srgbClr val="3160A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2" name="Oval 331"/>
            <p:cNvSpPr>
              <a:spLocks noChangeAspect="1"/>
            </p:cNvSpPr>
            <p:nvPr/>
          </p:nvSpPr>
          <p:spPr>
            <a:xfrm>
              <a:off x="2764643" y="2836171"/>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3" name="Rectangle 332"/>
            <p:cNvSpPr/>
            <p:nvPr/>
          </p:nvSpPr>
          <p:spPr>
            <a:xfrm>
              <a:off x="2867025" y="2783693"/>
              <a:ext cx="45719" cy="330982"/>
            </a:xfrm>
            <a:prstGeom prst="rect">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4" name="Oval 333"/>
            <p:cNvSpPr>
              <a:spLocks noChangeAspect="1"/>
            </p:cNvSpPr>
            <p:nvPr/>
          </p:nvSpPr>
          <p:spPr>
            <a:xfrm>
              <a:off x="2764643" y="288855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5" name="Oval 334"/>
            <p:cNvSpPr>
              <a:spLocks noChangeAspect="1"/>
            </p:cNvSpPr>
            <p:nvPr/>
          </p:nvSpPr>
          <p:spPr>
            <a:xfrm>
              <a:off x="2764642" y="2946238"/>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6" name="Oval 335"/>
            <p:cNvSpPr>
              <a:spLocks noChangeAspect="1"/>
            </p:cNvSpPr>
            <p:nvPr/>
          </p:nvSpPr>
          <p:spPr>
            <a:xfrm>
              <a:off x="2764641" y="300033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7" name="Oval 336"/>
            <p:cNvSpPr>
              <a:spLocks noChangeAspect="1"/>
            </p:cNvSpPr>
            <p:nvPr/>
          </p:nvSpPr>
          <p:spPr>
            <a:xfrm>
              <a:off x="2764641" y="3055108"/>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8" name="Oval 337"/>
            <p:cNvSpPr>
              <a:spLocks noChangeAspect="1"/>
            </p:cNvSpPr>
            <p:nvPr/>
          </p:nvSpPr>
          <p:spPr>
            <a:xfrm>
              <a:off x="2820068" y="2804168"/>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39" name="Oval 338"/>
            <p:cNvSpPr>
              <a:spLocks noChangeAspect="1"/>
            </p:cNvSpPr>
            <p:nvPr/>
          </p:nvSpPr>
          <p:spPr>
            <a:xfrm>
              <a:off x="2820068" y="2856556"/>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0" name="Oval 339"/>
            <p:cNvSpPr>
              <a:spLocks noChangeAspect="1"/>
            </p:cNvSpPr>
            <p:nvPr/>
          </p:nvSpPr>
          <p:spPr>
            <a:xfrm>
              <a:off x="2820067" y="2914235"/>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1" name="Oval 340"/>
            <p:cNvSpPr>
              <a:spLocks noChangeAspect="1"/>
            </p:cNvSpPr>
            <p:nvPr/>
          </p:nvSpPr>
          <p:spPr>
            <a:xfrm>
              <a:off x="2820066" y="2968336"/>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2" name="Oval 341"/>
            <p:cNvSpPr>
              <a:spLocks noChangeAspect="1"/>
            </p:cNvSpPr>
            <p:nvPr/>
          </p:nvSpPr>
          <p:spPr>
            <a:xfrm>
              <a:off x="2820066" y="3023105"/>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3" name="Oval 342"/>
            <p:cNvSpPr>
              <a:spLocks noChangeAspect="1"/>
            </p:cNvSpPr>
            <p:nvPr/>
          </p:nvSpPr>
          <p:spPr>
            <a:xfrm>
              <a:off x="2762927" y="315988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4" name="Oval 343"/>
            <p:cNvSpPr>
              <a:spLocks noChangeAspect="1"/>
            </p:cNvSpPr>
            <p:nvPr/>
          </p:nvSpPr>
          <p:spPr>
            <a:xfrm>
              <a:off x="2818352" y="315988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cxnSp>
        <p:nvCxnSpPr>
          <p:cNvPr id="361" name="Straight Connector 360"/>
          <p:cNvCxnSpPr/>
          <p:nvPr/>
        </p:nvCxnSpPr>
        <p:spPr>
          <a:xfrm>
            <a:off x="2889666" y="2392032"/>
            <a:ext cx="0" cy="300019"/>
          </a:xfrm>
          <a:prstGeom prst="line">
            <a:avLst/>
          </a:prstGeom>
          <a:noFill/>
          <a:ln w="28575" cap="flat" cmpd="sng" algn="ctr">
            <a:solidFill>
              <a:srgbClr val="2CA67B"/>
            </a:solidFill>
            <a:prstDash val="solid"/>
            <a:miter lim="800000"/>
          </a:ln>
          <a:effectLst/>
        </p:spPr>
      </p:cxnSp>
      <p:sp>
        <p:nvSpPr>
          <p:cNvPr id="378" name="Rectangle 377"/>
          <p:cNvSpPr/>
          <p:nvPr/>
        </p:nvSpPr>
        <p:spPr>
          <a:xfrm>
            <a:off x="2612539" y="3872478"/>
            <a:ext cx="78141" cy="264500"/>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grpSp>
        <p:nvGrpSpPr>
          <p:cNvPr id="379" name="Group 378"/>
          <p:cNvGrpSpPr/>
          <p:nvPr/>
        </p:nvGrpSpPr>
        <p:grpSpPr>
          <a:xfrm>
            <a:off x="2356522" y="3705257"/>
            <a:ext cx="184825" cy="418052"/>
            <a:chOff x="2056626" y="3760093"/>
            <a:chExt cx="184825" cy="418052"/>
          </a:xfrm>
          <a:effectLst>
            <a:outerShdw blurRad="50800" dist="38100" dir="2700000" algn="tl" rotWithShape="0">
              <a:prstClr val="black">
                <a:alpha val="40000"/>
              </a:prstClr>
            </a:outerShdw>
          </a:effectLst>
        </p:grpSpPr>
        <p:sp>
          <p:nvSpPr>
            <p:cNvPr id="380" name="Rectangle 281"/>
            <p:cNvSpPr>
              <a:spLocks noChangeArrowheads="1"/>
            </p:cNvSpPr>
            <p:nvPr/>
          </p:nvSpPr>
          <p:spPr bwMode="auto">
            <a:xfrm>
              <a:off x="2056626" y="3760093"/>
              <a:ext cx="184825" cy="167221"/>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p:spPr>
          <p:txBody>
            <a:bodyPr wrap="none" anchor="ctr"/>
            <a:lstStyle/>
            <a:p>
              <a:endParaRPr lang="de-DE" altLang="de-DE" sz="1200" kern="0">
                <a:solidFill>
                  <a:srgbClr val="000000"/>
                </a:solidFill>
                <a:latin typeface="Arial" pitchFamily="34" charset="0"/>
                <a:ea typeface="ＭＳ Ｐゴシック" pitchFamily="34" charset="-128"/>
              </a:endParaRPr>
            </a:p>
          </p:txBody>
        </p:sp>
        <p:sp>
          <p:nvSpPr>
            <p:cNvPr id="381" name="Rectangle 282"/>
            <p:cNvSpPr>
              <a:spLocks noChangeArrowheads="1"/>
            </p:cNvSpPr>
            <p:nvPr/>
          </p:nvSpPr>
          <p:spPr bwMode="auto">
            <a:xfrm>
              <a:off x="2118234" y="3975720"/>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82" name="Rectangle 283"/>
            <p:cNvSpPr>
              <a:spLocks noChangeArrowheads="1"/>
            </p:cNvSpPr>
            <p:nvPr/>
          </p:nvSpPr>
          <p:spPr bwMode="auto">
            <a:xfrm>
              <a:off x="2166641" y="3975720"/>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83" name="Rectangle 284"/>
            <p:cNvSpPr>
              <a:spLocks noChangeArrowheads="1"/>
            </p:cNvSpPr>
            <p:nvPr/>
          </p:nvSpPr>
          <p:spPr bwMode="auto">
            <a:xfrm>
              <a:off x="2096231" y="3927314"/>
              <a:ext cx="110015" cy="54273"/>
            </a:xfrm>
            <a:prstGeom prst="rect">
              <a:avLst/>
            </a:prstGeom>
            <a:gradFill rotWithShape="0">
              <a:gsLst>
                <a:gs pos="0">
                  <a:srgbClr val="666666"/>
                </a:gs>
                <a:gs pos="50000">
                  <a:srgbClr val="DDDDDD"/>
                </a:gs>
                <a:gs pos="100000">
                  <a:srgbClr val="666666"/>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384" name="Group 383"/>
          <p:cNvGrpSpPr/>
          <p:nvPr/>
        </p:nvGrpSpPr>
        <p:grpSpPr>
          <a:xfrm>
            <a:off x="2045350" y="3697355"/>
            <a:ext cx="228602" cy="439623"/>
            <a:chOff x="1728787" y="3752191"/>
            <a:chExt cx="228602" cy="439623"/>
          </a:xfrm>
          <a:effectLst>
            <a:outerShdw blurRad="50800" dist="38100" dir="2700000" algn="tl" rotWithShape="0">
              <a:prstClr val="black">
                <a:alpha val="40000"/>
              </a:prstClr>
            </a:outerShdw>
          </a:effectLst>
        </p:grpSpPr>
        <p:sp>
          <p:nvSpPr>
            <p:cNvPr id="385" name="Rectangle 384"/>
            <p:cNvSpPr/>
            <p:nvPr/>
          </p:nvSpPr>
          <p:spPr>
            <a:xfrm>
              <a:off x="1728788" y="3752191"/>
              <a:ext cx="228601" cy="279241"/>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000000"/>
                </a:solidFill>
                <a:effectLst/>
                <a:uLnTx/>
                <a:uFillTx/>
                <a:latin typeface="Arial" pitchFamily="34" charset="0"/>
                <a:ea typeface="ＭＳ Ｐゴシック" pitchFamily="34" charset="-128"/>
              </a:endParaRPr>
            </a:p>
          </p:txBody>
        </p:sp>
        <p:sp>
          <p:nvSpPr>
            <p:cNvPr id="386" name="Rectangle 385"/>
            <p:cNvSpPr/>
            <p:nvPr/>
          </p:nvSpPr>
          <p:spPr>
            <a:xfrm flipH="1">
              <a:off x="1809745" y="4031432"/>
              <a:ext cx="76201" cy="160382"/>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000000"/>
                </a:solidFill>
                <a:effectLst/>
                <a:uLnTx/>
                <a:uFillTx/>
                <a:latin typeface="Arial" pitchFamily="34" charset="0"/>
                <a:ea typeface="ＭＳ Ｐゴシック" pitchFamily="34" charset="-128"/>
              </a:endParaRPr>
            </a:p>
          </p:txBody>
        </p:sp>
        <p:cxnSp>
          <p:nvCxnSpPr>
            <p:cNvPr id="387" name="Straight Connector 386"/>
            <p:cNvCxnSpPr/>
            <p:nvPr/>
          </p:nvCxnSpPr>
          <p:spPr>
            <a:xfrm>
              <a:off x="1728788" y="3834668"/>
              <a:ext cx="228601" cy="0"/>
            </a:xfrm>
            <a:prstGeom prst="line">
              <a:avLst/>
            </a:prstGeom>
            <a:noFill/>
            <a:ln w="6350" cap="flat" cmpd="sng" algn="ctr">
              <a:solidFill>
                <a:srgbClr val="000000"/>
              </a:solidFill>
              <a:prstDash val="solid"/>
              <a:miter lim="800000"/>
            </a:ln>
            <a:effectLst/>
          </p:spPr>
        </p:cxnSp>
        <p:cxnSp>
          <p:nvCxnSpPr>
            <p:cNvPr id="388" name="Straight Connector 387"/>
            <p:cNvCxnSpPr/>
            <p:nvPr/>
          </p:nvCxnSpPr>
          <p:spPr>
            <a:xfrm>
              <a:off x="1728787" y="3928473"/>
              <a:ext cx="228601" cy="0"/>
            </a:xfrm>
            <a:prstGeom prst="line">
              <a:avLst/>
            </a:prstGeom>
            <a:noFill/>
            <a:ln w="6350" cap="flat" cmpd="sng" algn="ctr">
              <a:solidFill>
                <a:srgbClr val="000000"/>
              </a:solidFill>
              <a:prstDash val="solid"/>
              <a:miter lim="800000"/>
            </a:ln>
            <a:effectLst/>
          </p:spPr>
        </p:cxnSp>
      </p:grpSp>
      <p:sp>
        <p:nvSpPr>
          <p:cNvPr id="390" name="Rectangle 389"/>
          <p:cNvSpPr/>
          <p:nvPr/>
        </p:nvSpPr>
        <p:spPr>
          <a:xfrm>
            <a:off x="2842796" y="3646501"/>
            <a:ext cx="78141" cy="476808"/>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cxnSp>
        <p:nvCxnSpPr>
          <p:cNvPr id="391" name="Straight Connector 390"/>
          <p:cNvCxnSpPr>
            <a:stCxn id="344" idx="4"/>
            <a:endCxn id="390" idx="0"/>
          </p:cNvCxnSpPr>
          <p:nvPr/>
        </p:nvCxnSpPr>
        <p:spPr>
          <a:xfrm>
            <a:off x="2880142" y="3120976"/>
            <a:ext cx="1725" cy="525525"/>
          </a:xfrm>
          <a:prstGeom prst="line">
            <a:avLst/>
          </a:prstGeom>
          <a:noFill/>
          <a:ln w="6350" cap="flat" cmpd="sng" algn="ctr">
            <a:solidFill>
              <a:srgbClr val="00B0F0"/>
            </a:solidFill>
            <a:prstDash val="solid"/>
            <a:miter lim="800000"/>
          </a:ln>
          <a:effectLst/>
        </p:spPr>
      </p:cxnSp>
      <p:cxnSp>
        <p:nvCxnSpPr>
          <p:cNvPr id="394" name="Straight Connector 393"/>
          <p:cNvCxnSpPr>
            <a:stCxn id="337" idx="2"/>
          </p:cNvCxnSpPr>
          <p:nvPr/>
        </p:nvCxnSpPr>
        <p:spPr>
          <a:xfrm flipH="1">
            <a:off x="2648266" y="3000200"/>
            <a:ext cx="162163" cy="1123"/>
          </a:xfrm>
          <a:prstGeom prst="line">
            <a:avLst/>
          </a:prstGeom>
          <a:noFill/>
          <a:ln w="6350" cap="flat" cmpd="sng" algn="ctr">
            <a:solidFill>
              <a:srgbClr val="000000"/>
            </a:solidFill>
            <a:prstDash val="solid"/>
            <a:miter lim="800000"/>
          </a:ln>
          <a:effectLst/>
        </p:spPr>
      </p:cxnSp>
      <p:cxnSp>
        <p:nvCxnSpPr>
          <p:cNvPr id="395" name="Straight Connector 394"/>
          <p:cNvCxnSpPr>
            <a:stCxn id="337" idx="2"/>
          </p:cNvCxnSpPr>
          <p:nvPr/>
        </p:nvCxnSpPr>
        <p:spPr>
          <a:xfrm flipH="1">
            <a:off x="2648267" y="3000200"/>
            <a:ext cx="162162" cy="1123"/>
          </a:xfrm>
          <a:prstGeom prst="line">
            <a:avLst/>
          </a:prstGeom>
          <a:noFill/>
          <a:ln w="6350" cap="flat" cmpd="sng" algn="ctr">
            <a:solidFill>
              <a:srgbClr val="000000"/>
            </a:solidFill>
            <a:prstDash val="solid"/>
            <a:miter lim="800000"/>
          </a:ln>
          <a:effectLst/>
        </p:spPr>
      </p:cxnSp>
      <p:cxnSp>
        <p:nvCxnSpPr>
          <p:cNvPr id="396" name="Straight Connector 395"/>
          <p:cNvCxnSpPr>
            <a:stCxn id="378" idx="0"/>
          </p:cNvCxnSpPr>
          <p:nvPr/>
        </p:nvCxnSpPr>
        <p:spPr>
          <a:xfrm flipH="1" flipV="1">
            <a:off x="2651609" y="3001323"/>
            <a:ext cx="1" cy="871155"/>
          </a:xfrm>
          <a:prstGeom prst="line">
            <a:avLst/>
          </a:prstGeom>
          <a:noFill/>
          <a:ln w="6350" cap="flat" cmpd="sng" algn="ctr">
            <a:solidFill>
              <a:srgbClr val="000000"/>
            </a:solidFill>
            <a:prstDash val="solid"/>
            <a:miter lim="800000"/>
          </a:ln>
          <a:effectLst/>
        </p:spPr>
      </p:cxnSp>
      <p:cxnSp>
        <p:nvCxnSpPr>
          <p:cNvPr id="397" name="Straight Connector 396"/>
          <p:cNvCxnSpPr/>
          <p:nvPr/>
        </p:nvCxnSpPr>
        <p:spPr>
          <a:xfrm flipH="1">
            <a:off x="2451134" y="2945430"/>
            <a:ext cx="363206" cy="0"/>
          </a:xfrm>
          <a:prstGeom prst="line">
            <a:avLst/>
          </a:prstGeom>
          <a:noFill/>
          <a:ln w="6350" cap="flat" cmpd="sng" algn="ctr">
            <a:solidFill>
              <a:srgbClr val="000000"/>
            </a:solidFill>
            <a:prstDash val="solid"/>
            <a:miter lim="800000"/>
          </a:ln>
          <a:effectLst/>
        </p:spPr>
      </p:cxnSp>
      <p:cxnSp>
        <p:nvCxnSpPr>
          <p:cNvPr id="398" name="Straight Connector 397"/>
          <p:cNvCxnSpPr/>
          <p:nvPr/>
        </p:nvCxnSpPr>
        <p:spPr>
          <a:xfrm flipH="1">
            <a:off x="2235708" y="2893222"/>
            <a:ext cx="574723" cy="0"/>
          </a:xfrm>
          <a:prstGeom prst="line">
            <a:avLst/>
          </a:prstGeom>
          <a:noFill/>
          <a:ln w="6350" cap="flat" cmpd="sng" algn="ctr">
            <a:solidFill>
              <a:srgbClr val="000000"/>
            </a:solidFill>
            <a:prstDash val="solid"/>
            <a:miter lim="800000"/>
          </a:ln>
          <a:effectLst/>
        </p:spPr>
      </p:cxnSp>
      <p:cxnSp>
        <p:nvCxnSpPr>
          <p:cNvPr id="399" name="Straight Connector 398"/>
          <p:cNvCxnSpPr>
            <a:stCxn id="380" idx="0"/>
          </p:cNvCxnSpPr>
          <p:nvPr/>
        </p:nvCxnSpPr>
        <p:spPr>
          <a:xfrm flipV="1">
            <a:off x="2448935" y="2945466"/>
            <a:ext cx="2199" cy="759791"/>
          </a:xfrm>
          <a:prstGeom prst="line">
            <a:avLst/>
          </a:prstGeom>
          <a:noFill/>
          <a:ln w="6350" cap="flat" cmpd="sng" algn="ctr">
            <a:solidFill>
              <a:srgbClr val="000000"/>
            </a:solidFill>
            <a:prstDash val="solid"/>
            <a:miter lim="800000"/>
          </a:ln>
          <a:effectLst/>
        </p:spPr>
      </p:cxnSp>
      <p:cxnSp>
        <p:nvCxnSpPr>
          <p:cNvPr id="400" name="Straight Connector 399"/>
          <p:cNvCxnSpPr/>
          <p:nvPr/>
        </p:nvCxnSpPr>
        <p:spPr>
          <a:xfrm flipV="1">
            <a:off x="2235708" y="2897426"/>
            <a:ext cx="0" cy="797861"/>
          </a:xfrm>
          <a:prstGeom prst="line">
            <a:avLst/>
          </a:prstGeom>
          <a:noFill/>
          <a:ln w="6350" cap="flat" cmpd="sng" algn="ctr">
            <a:solidFill>
              <a:srgbClr val="000000"/>
            </a:solidFill>
            <a:prstDash val="solid"/>
            <a:miter lim="800000"/>
          </a:ln>
          <a:effectLst/>
        </p:spPr>
      </p:cxnSp>
      <p:pic>
        <p:nvPicPr>
          <p:cNvPr id="416" name="Picture 415"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6296" y="4202328"/>
            <a:ext cx="417578" cy="79417"/>
          </a:xfrm>
          <a:prstGeom prst="rect">
            <a:avLst/>
          </a:prstGeom>
          <a:noFill/>
          <a:extLst>
            <a:ext uri="{909E8E84-426E-40DD-AFC4-6F175D3DCCD1}">
              <a14:hiddenFill xmlns:a14="http://schemas.microsoft.com/office/drawing/2010/main">
                <a:solidFill>
                  <a:srgbClr val="FFFFFF"/>
                </a:solidFill>
              </a14:hiddenFill>
            </a:ext>
          </a:extLst>
        </p:spPr>
      </p:pic>
      <p:pic>
        <p:nvPicPr>
          <p:cNvPr id="417" name="Picture 416"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4280" y="2763944"/>
            <a:ext cx="417578" cy="79417"/>
          </a:xfrm>
          <a:prstGeom prst="rect">
            <a:avLst/>
          </a:prstGeom>
          <a:noFill/>
          <a:extLst>
            <a:ext uri="{909E8E84-426E-40DD-AFC4-6F175D3DCCD1}">
              <a14:hiddenFill xmlns:a14="http://schemas.microsoft.com/office/drawing/2010/main">
                <a:solidFill>
                  <a:srgbClr val="FFFFFF"/>
                </a:solidFill>
              </a14:hiddenFill>
            </a:ext>
          </a:extLst>
        </p:spPr>
      </p:pic>
      <p:sp>
        <p:nvSpPr>
          <p:cNvPr id="418" name="TextBox 417"/>
          <p:cNvSpPr txBox="1"/>
          <p:nvPr/>
        </p:nvSpPr>
        <p:spPr>
          <a:xfrm>
            <a:off x="2166160" y="4174264"/>
            <a:ext cx="510076" cy="215444"/>
          </a:xfrm>
          <a:prstGeom prst="rect">
            <a:avLst/>
          </a:prstGeom>
          <a:noFill/>
        </p:spPr>
        <p:txBody>
          <a:bodyPr wrap="none" rtlCol="0">
            <a:spAutoFit/>
          </a:bodyPr>
          <a:lstStyle/>
          <a:p>
            <a:pPr defTabSz="713232" fontAlgn="auto">
              <a:spcBef>
                <a:spcPts val="0"/>
              </a:spcBef>
              <a:spcAft>
                <a:spcPts val="0"/>
              </a:spcAft>
            </a:pPr>
            <a:r>
              <a:rPr lang="de-DE" sz="800" b="1" dirty="0">
                <a:solidFill>
                  <a:srgbClr val="000000"/>
                </a:solidFill>
                <a:latin typeface="Calibri"/>
                <a:ea typeface="+mn-ea"/>
              </a:rPr>
              <a:t>Devices</a:t>
            </a:r>
            <a:endParaRPr lang="en-US" sz="800" b="1" dirty="0">
              <a:solidFill>
                <a:srgbClr val="000000"/>
              </a:solidFill>
              <a:latin typeface="Calibri"/>
              <a:ea typeface="+mn-ea"/>
            </a:endParaRPr>
          </a:p>
        </p:txBody>
      </p:sp>
      <p:sp>
        <p:nvSpPr>
          <p:cNvPr id="422" name="TextBox 421"/>
          <p:cNvSpPr txBox="1"/>
          <p:nvPr/>
        </p:nvSpPr>
        <p:spPr>
          <a:xfrm>
            <a:off x="2904095" y="3383739"/>
            <a:ext cx="250068" cy="246221"/>
          </a:xfrm>
          <a:prstGeom prst="rect">
            <a:avLst/>
          </a:prstGeom>
          <a:noFill/>
        </p:spPr>
        <p:txBody>
          <a:bodyPr wrap="none" lIns="0" tIns="0" rIns="0" bIns="0" rtlCol="0">
            <a:spAutoFit/>
          </a:bodyPr>
          <a:lstStyle/>
          <a:p>
            <a:pPr defTabSz="713232" fontAlgn="auto">
              <a:spcBef>
                <a:spcPts val="0"/>
              </a:spcBef>
              <a:spcAft>
                <a:spcPts val="0"/>
              </a:spcAft>
            </a:pPr>
            <a:r>
              <a:rPr lang="de-DE" sz="800" b="1" dirty="0">
                <a:solidFill>
                  <a:srgbClr val="000000"/>
                </a:solidFill>
                <a:latin typeface="Calibri"/>
                <a:ea typeface="+mn-ea"/>
              </a:rPr>
              <a:t>SIO</a:t>
            </a:r>
            <a:br>
              <a:rPr lang="de-DE" sz="800" b="1" dirty="0">
                <a:solidFill>
                  <a:srgbClr val="000000"/>
                </a:solidFill>
                <a:latin typeface="Calibri"/>
                <a:ea typeface="+mn-ea"/>
              </a:rPr>
            </a:br>
            <a:r>
              <a:rPr lang="de-DE" sz="800" b="1" dirty="0">
                <a:solidFill>
                  <a:srgbClr val="000000"/>
                </a:solidFill>
                <a:latin typeface="Calibri"/>
                <a:ea typeface="+mn-ea"/>
              </a:rPr>
              <a:t>Mode</a:t>
            </a:r>
            <a:endParaRPr lang="en-US" sz="800" b="1" dirty="0">
              <a:solidFill>
                <a:srgbClr val="000000"/>
              </a:solidFill>
              <a:latin typeface="Calibri"/>
              <a:ea typeface="+mn-ea"/>
            </a:endParaRPr>
          </a:p>
        </p:txBody>
      </p:sp>
      <p:grpSp>
        <p:nvGrpSpPr>
          <p:cNvPr id="3" name="Group 2">
            <a:extLst>
              <a:ext uri="{FF2B5EF4-FFF2-40B4-BE49-F238E27FC236}">
                <a16:creationId xmlns:a16="http://schemas.microsoft.com/office/drawing/2014/main" id="{4542676E-0D4D-4C83-B3AC-53FB768BB00E}"/>
              </a:ext>
            </a:extLst>
          </p:cNvPr>
          <p:cNvGrpSpPr/>
          <p:nvPr/>
        </p:nvGrpSpPr>
        <p:grpSpPr>
          <a:xfrm>
            <a:off x="3374538" y="2381832"/>
            <a:ext cx="1830742" cy="2032938"/>
            <a:chOff x="3374538" y="2381832"/>
            <a:chExt cx="1830742" cy="2032938"/>
          </a:xfrm>
        </p:grpSpPr>
        <p:grpSp>
          <p:nvGrpSpPr>
            <p:cNvPr id="324" name="Group 323"/>
            <p:cNvGrpSpPr/>
            <p:nvPr/>
          </p:nvGrpSpPr>
          <p:grpSpPr>
            <a:xfrm>
              <a:off x="3555969" y="2653642"/>
              <a:ext cx="947737" cy="558597"/>
              <a:chOff x="3925137" y="2708478"/>
              <a:chExt cx="947737" cy="558597"/>
            </a:xfrm>
          </p:grpSpPr>
          <p:sp>
            <p:nvSpPr>
              <p:cNvPr id="325" name="Right Triangle 324"/>
              <p:cNvSpPr/>
              <p:nvPr/>
            </p:nvSpPr>
            <p:spPr>
              <a:xfrm>
                <a:off x="4551405" y="2708478"/>
                <a:ext cx="321469" cy="558597"/>
              </a:xfrm>
              <a:prstGeom prst="rtTriangle">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26" name="Rectangle 325"/>
              <p:cNvSpPr/>
              <p:nvPr/>
            </p:nvSpPr>
            <p:spPr>
              <a:xfrm>
                <a:off x="3925137" y="2708478"/>
                <a:ext cx="626268" cy="558597"/>
              </a:xfrm>
              <a:prstGeom prst="rect">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327" name="Group 326"/>
            <p:cNvGrpSpPr/>
            <p:nvPr/>
          </p:nvGrpSpPr>
          <p:grpSpPr>
            <a:xfrm>
              <a:off x="3583649" y="3646501"/>
              <a:ext cx="1621631" cy="768269"/>
              <a:chOff x="3369469" y="3701337"/>
              <a:chExt cx="1621631" cy="768269"/>
            </a:xfrm>
          </p:grpSpPr>
          <p:sp>
            <p:nvSpPr>
              <p:cNvPr id="328" name="Right Triangle 327"/>
              <p:cNvSpPr/>
              <p:nvPr/>
            </p:nvSpPr>
            <p:spPr>
              <a:xfrm>
                <a:off x="4551405" y="3701337"/>
                <a:ext cx="439695" cy="768269"/>
              </a:xfrm>
              <a:prstGeom prst="rtTriangle">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29" name="Rectangle 328"/>
              <p:cNvSpPr/>
              <p:nvPr/>
            </p:nvSpPr>
            <p:spPr>
              <a:xfrm>
                <a:off x="3369469" y="3701337"/>
                <a:ext cx="1181936" cy="768269"/>
              </a:xfrm>
              <a:prstGeom prst="rect">
                <a:avLst/>
              </a:prstGeom>
              <a:solidFill>
                <a:srgbClr val="FFDD0D">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grpSp>
          <p:nvGrpSpPr>
            <p:cNvPr id="345" name="Group 344"/>
            <p:cNvGrpSpPr/>
            <p:nvPr/>
          </p:nvGrpSpPr>
          <p:grpSpPr>
            <a:xfrm>
              <a:off x="3584315" y="2681851"/>
              <a:ext cx="190501" cy="495300"/>
              <a:chOff x="2971799" y="2752689"/>
              <a:chExt cx="190501" cy="495300"/>
            </a:xfrm>
            <a:effectLst>
              <a:outerShdw blurRad="50800" dist="38100" dir="2700000" algn="tl" rotWithShape="0">
                <a:prstClr val="black">
                  <a:alpha val="40000"/>
                </a:prstClr>
              </a:outerShdw>
            </a:effectLst>
          </p:grpSpPr>
          <p:sp>
            <p:nvSpPr>
              <p:cNvPr id="346" name="Rectangle 345"/>
              <p:cNvSpPr/>
              <p:nvPr/>
            </p:nvSpPr>
            <p:spPr>
              <a:xfrm>
                <a:off x="2971799" y="2752689"/>
                <a:ext cx="190501" cy="495300"/>
              </a:xfrm>
              <a:prstGeom prst="rect">
                <a:avLst/>
              </a:prstGeom>
              <a:solidFill>
                <a:srgbClr val="3160A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7" name="Oval 346"/>
              <p:cNvSpPr>
                <a:spLocks noChangeAspect="1"/>
              </p:cNvSpPr>
              <p:nvPr/>
            </p:nvSpPr>
            <p:spPr>
              <a:xfrm>
                <a:off x="2995624" y="2836135"/>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8" name="Rectangle 347"/>
              <p:cNvSpPr/>
              <p:nvPr/>
            </p:nvSpPr>
            <p:spPr>
              <a:xfrm>
                <a:off x="3098006" y="2783657"/>
                <a:ext cx="45719" cy="330982"/>
              </a:xfrm>
              <a:prstGeom prst="rect">
                <a:avLst/>
              </a:prstGeom>
              <a:solidFill>
                <a:srgbClr val="FFDD0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49" name="Oval 348"/>
              <p:cNvSpPr>
                <a:spLocks noChangeAspect="1"/>
              </p:cNvSpPr>
              <p:nvPr/>
            </p:nvSpPr>
            <p:spPr>
              <a:xfrm>
                <a:off x="2995624" y="288852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0" name="Oval 349"/>
              <p:cNvSpPr>
                <a:spLocks noChangeAspect="1"/>
              </p:cNvSpPr>
              <p:nvPr/>
            </p:nvSpPr>
            <p:spPr>
              <a:xfrm>
                <a:off x="2995623" y="2946202"/>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1" name="Oval 350"/>
              <p:cNvSpPr>
                <a:spLocks noChangeAspect="1"/>
              </p:cNvSpPr>
              <p:nvPr/>
            </p:nvSpPr>
            <p:spPr>
              <a:xfrm>
                <a:off x="2995622" y="3000303"/>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2" name="Oval 351"/>
              <p:cNvSpPr>
                <a:spLocks noChangeAspect="1"/>
              </p:cNvSpPr>
              <p:nvPr/>
            </p:nvSpPr>
            <p:spPr>
              <a:xfrm>
                <a:off x="2995622" y="3055072"/>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3" name="Oval 352"/>
              <p:cNvSpPr>
                <a:spLocks noChangeAspect="1"/>
              </p:cNvSpPr>
              <p:nvPr/>
            </p:nvSpPr>
            <p:spPr>
              <a:xfrm>
                <a:off x="3051049" y="2804132"/>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4" name="Oval 353"/>
              <p:cNvSpPr>
                <a:spLocks noChangeAspect="1"/>
              </p:cNvSpPr>
              <p:nvPr/>
            </p:nvSpPr>
            <p:spPr>
              <a:xfrm>
                <a:off x="3051049" y="2856520"/>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5" name="Oval 354"/>
              <p:cNvSpPr>
                <a:spLocks noChangeAspect="1"/>
              </p:cNvSpPr>
              <p:nvPr/>
            </p:nvSpPr>
            <p:spPr>
              <a:xfrm>
                <a:off x="3051048" y="291419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6" name="Oval 355"/>
              <p:cNvSpPr>
                <a:spLocks noChangeAspect="1"/>
              </p:cNvSpPr>
              <p:nvPr/>
            </p:nvSpPr>
            <p:spPr>
              <a:xfrm>
                <a:off x="3051047" y="2968300"/>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7" name="Oval 356"/>
              <p:cNvSpPr>
                <a:spLocks noChangeAspect="1"/>
              </p:cNvSpPr>
              <p:nvPr/>
            </p:nvSpPr>
            <p:spPr>
              <a:xfrm>
                <a:off x="3051047" y="3023069"/>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8" name="Oval 357"/>
              <p:cNvSpPr>
                <a:spLocks noChangeAspect="1"/>
              </p:cNvSpPr>
              <p:nvPr/>
            </p:nvSpPr>
            <p:spPr>
              <a:xfrm>
                <a:off x="2993908" y="3159847"/>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359" name="Oval 358"/>
              <p:cNvSpPr>
                <a:spLocks noChangeAspect="1"/>
              </p:cNvSpPr>
              <p:nvPr/>
            </p:nvSpPr>
            <p:spPr>
              <a:xfrm>
                <a:off x="3049333" y="3159847"/>
                <a:ext cx="32003" cy="32003"/>
              </a:xfrm>
              <a:prstGeom prst="ellipse">
                <a:avLst/>
              </a:prstGeom>
              <a:solidFill>
                <a:srgbClr val="D3D6E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grpSp>
        <p:cxnSp>
          <p:nvCxnSpPr>
            <p:cNvPr id="360" name="Straight Connector 359"/>
            <p:cNvCxnSpPr>
              <a:endCxn id="346" idx="0"/>
            </p:cNvCxnSpPr>
            <p:nvPr/>
          </p:nvCxnSpPr>
          <p:spPr>
            <a:xfrm>
              <a:off x="3679566" y="2381832"/>
              <a:ext cx="0" cy="300019"/>
            </a:xfrm>
            <a:prstGeom prst="line">
              <a:avLst/>
            </a:prstGeom>
            <a:noFill/>
            <a:ln w="28575" cap="flat" cmpd="sng" algn="ctr">
              <a:solidFill>
                <a:srgbClr val="2CA67B"/>
              </a:solidFill>
              <a:prstDash val="solid"/>
              <a:miter lim="800000"/>
            </a:ln>
            <a:effectLst/>
          </p:spPr>
        </p:cxnSp>
        <p:grpSp>
          <p:nvGrpSpPr>
            <p:cNvPr id="362" name="Group 361"/>
            <p:cNvGrpSpPr/>
            <p:nvPr/>
          </p:nvGrpSpPr>
          <p:grpSpPr>
            <a:xfrm>
              <a:off x="4230314" y="3725487"/>
              <a:ext cx="288233" cy="418053"/>
              <a:chOff x="4073284" y="3780323"/>
              <a:chExt cx="288233" cy="418053"/>
            </a:xfrm>
          </p:grpSpPr>
          <p:sp>
            <p:nvSpPr>
              <p:cNvPr id="363" name="Rectangle 11"/>
              <p:cNvSpPr>
                <a:spLocks noChangeArrowheads="1"/>
              </p:cNvSpPr>
              <p:nvPr/>
            </p:nvSpPr>
            <p:spPr bwMode="auto">
              <a:xfrm>
                <a:off x="4073284" y="3780323"/>
                <a:ext cx="41805" cy="418051"/>
              </a:xfrm>
              <a:prstGeom prst="rect">
                <a:avLst/>
              </a:prstGeom>
              <a:solidFill>
                <a:srgbClr val="FFFF99"/>
              </a:solidFill>
              <a:ln w="9525">
                <a:solidFill>
                  <a:srgbClr val="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4" name="Rectangle 12"/>
              <p:cNvSpPr>
                <a:spLocks noChangeArrowheads="1"/>
              </p:cNvSpPr>
              <p:nvPr/>
            </p:nvSpPr>
            <p:spPr bwMode="auto">
              <a:xfrm>
                <a:off x="4317512" y="3780325"/>
                <a:ext cx="44005" cy="418051"/>
              </a:xfrm>
              <a:prstGeom prst="rect">
                <a:avLst/>
              </a:prstGeom>
              <a:solidFill>
                <a:srgbClr val="FFFF99"/>
              </a:solidFill>
              <a:ln w="9525">
                <a:solidFill>
                  <a:srgbClr val="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nvGrpSpPr>
              <p:cNvPr id="365" name="Group 364"/>
              <p:cNvGrpSpPr/>
              <p:nvPr/>
            </p:nvGrpSpPr>
            <p:grpSpPr>
              <a:xfrm>
                <a:off x="4120952" y="3854397"/>
                <a:ext cx="188466" cy="296304"/>
                <a:chOff x="3394076" y="4479925"/>
                <a:chExt cx="333375" cy="641350"/>
              </a:xfrm>
            </p:grpSpPr>
            <p:sp>
              <p:nvSpPr>
                <p:cNvPr id="366" name="Line 13"/>
                <p:cNvSpPr>
                  <a:spLocks noChangeShapeType="1"/>
                </p:cNvSpPr>
                <p:nvPr/>
              </p:nvSpPr>
              <p:spPr bwMode="auto">
                <a:xfrm>
                  <a:off x="3394076" y="4479925"/>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7" name="Line 16"/>
                <p:cNvSpPr>
                  <a:spLocks noChangeShapeType="1"/>
                </p:cNvSpPr>
                <p:nvPr/>
              </p:nvSpPr>
              <p:spPr bwMode="auto">
                <a:xfrm>
                  <a:off x="3394076" y="4640263"/>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8" name="Line 19"/>
                <p:cNvSpPr>
                  <a:spLocks noChangeShapeType="1"/>
                </p:cNvSpPr>
                <p:nvPr/>
              </p:nvSpPr>
              <p:spPr bwMode="auto">
                <a:xfrm>
                  <a:off x="3394076" y="4800600"/>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69" name="Line 22"/>
                <p:cNvSpPr>
                  <a:spLocks noChangeShapeType="1"/>
                </p:cNvSpPr>
                <p:nvPr/>
              </p:nvSpPr>
              <p:spPr bwMode="auto">
                <a:xfrm>
                  <a:off x="3394076" y="4960938"/>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sp>
              <p:nvSpPr>
                <p:cNvPr id="370" name="Line 25"/>
                <p:cNvSpPr>
                  <a:spLocks noChangeShapeType="1"/>
                </p:cNvSpPr>
                <p:nvPr/>
              </p:nvSpPr>
              <p:spPr bwMode="auto">
                <a:xfrm>
                  <a:off x="3394076" y="5121275"/>
                  <a:ext cx="333375" cy="0"/>
                </a:xfrm>
                <a:prstGeom prst="line">
                  <a:avLst/>
                </a:prstGeom>
                <a:noFill/>
                <a:ln w="12700">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itchFamily="34" charset="0"/>
                    <a:ea typeface="ＭＳ Ｐゴシック" pitchFamily="34" charset="-128"/>
                  </a:endParaRPr>
                </a:p>
              </p:txBody>
            </p:sp>
          </p:grpSp>
        </p:grpSp>
        <p:grpSp>
          <p:nvGrpSpPr>
            <p:cNvPr id="371" name="Group 370"/>
            <p:cNvGrpSpPr/>
            <p:nvPr/>
          </p:nvGrpSpPr>
          <p:grpSpPr>
            <a:xfrm>
              <a:off x="3870526" y="3732441"/>
              <a:ext cx="184825" cy="418052"/>
              <a:chOff x="3723021" y="3787277"/>
              <a:chExt cx="184825" cy="418052"/>
            </a:xfrm>
            <a:effectLst>
              <a:outerShdw blurRad="50800" dist="38100" dir="2700000" algn="tl" rotWithShape="0">
                <a:prstClr val="black">
                  <a:alpha val="40000"/>
                </a:prstClr>
              </a:outerShdw>
            </a:effectLst>
          </p:grpSpPr>
          <p:sp>
            <p:nvSpPr>
              <p:cNvPr id="372" name="Rectangle 281"/>
              <p:cNvSpPr>
                <a:spLocks noChangeArrowheads="1"/>
              </p:cNvSpPr>
              <p:nvPr/>
            </p:nvSpPr>
            <p:spPr bwMode="auto">
              <a:xfrm>
                <a:off x="3723021" y="3787277"/>
                <a:ext cx="184825" cy="167221"/>
              </a:xfrm>
              <a:prstGeom prst="rect">
                <a:avLst/>
              </a:prstGeom>
              <a:gradFill rotWithShape="0">
                <a:gsLst>
                  <a:gs pos="0">
                    <a:srgbClr val="808080"/>
                  </a:gs>
                  <a:gs pos="50000">
                    <a:srgbClr val="FFFF99"/>
                  </a:gs>
                  <a:gs pos="100000">
                    <a:srgbClr val="808080"/>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73" name="Rectangle 282"/>
              <p:cNvSpPr>
                <a:spLocks noChangeArrowheads="1"/>
              </p:cNvSpPr>
              <p:nvPr/>
            </p:nvSpPr>
            <p:spPr bwMode="auto">
              <a:xfrm>
                <a:off x="3784629" y="4002904"/>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74" name="Rectangle 283"/>
              <p:cNvSpPr>
                <a:spLocks noChangeArrowheads="1"/>
              </p:cNvSpPr>
              <p:nvPr/>
            </p:nvSpPr>
            <p:spPr bwMode="auto">
              <a:xfrm>
                <a:off x="3833036" y="4002904"/>
                <a:ext cx="19802" cy="202425"/>
              </a:xfrm>
              <a:prstGeom prst="rect">
                <a:avLst/>
              </a:prstGeom>
              <a:gradFill rotWithShape="1">
                <a:gsLst>
                  <a:gs pos="0">
                    <a:srgbClr val="26415C"/>
                  </a:gs>
                  <a:gs pos="50000">
                    <a:srgbClr val="FFFFFF">
                      <a:lumMod val="85000"/>
                    </a:srgbClr>
                  </a:gs>
                  <a:gs pos="100000">
                    <a:srgbClr val="26415C"/>
                  </a:gs>
                </a:gsLst>
                <a:lin ang="0" scaled="1"/>
              </a:gradFill>
              <a:ln w="9525">
                <a:solidFill>
                  <a:srgbClr val="000000"/>
                </a:solidFill>
                <a:miter lim="800000"/>
                <a:headEnd/>
                <a:tailEnd/>
              </a:ln>
              <a:effec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375" name="Rectangle 284"/>
              <p:cNvSpPr>
                <a:spLocks noChangeArrowheads="1"/>
              </p:cNvSpPr>
              <p:nvPr/>
            </p:nvSpPr>
            <p:spPr bwMode="auto">
              <a:xfrm>
                <a:off x="3762626" y="3954498"/>
                <a:ext cx="110015" cy="54273"/>
              </a:xfrm>
              <a:prstGeom prst="rect">
                <a:avLst/>
              </a:prstGeom>
              <a:gradFill rotWithShape="0">
                <a:gsLst>
                  <a:gs pos="0">
                    <a:srgbClr val="666666"/>
                  </a:gs>
                  <a:gs pos="50000">
                    <a:srgbClr val="DDDDDD"/>
                  </a:gs>
                  <a:gs pos="100000">
                    <a:srgbClr val="666666"/>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4"/>
                  </a:buBlip>
                  <a:defRPr sz="2200">
                    <a:solidFill>
                      <a:schemeClr val="tx1"/>
                    </a:solidFill>
                    <a:latin typeface="Arial" pitchFamily="34" charset="0"/>
                  </a:defRPr>
                </a:lvl1pPr>
                <a:lvl2pPr marL="742950" indent="-285750" eaLnBrk="0" hangingPunct="0">
                  <a:lnSpc>
                    <a:spcPts val="2200"/>
                  </a:lnSpc>
                  <a:buBlip>
                    <a:blip r:embed="rId4"/>
                  </a:buBlip>
                  <a:defRPr sz="2000">
                    <a:solidFill>
                      <a:schemeClr val="tx1"/>
                    </a:solidFill>
                    <a:latin typeface="Arial" pitchFamily="34" charset="0"/>
                  </a:defRPr>
                </a:lvl2pPr>
                <a:lvl3pPr marL="1143000" indent="-228600" eaLnBrk="0" hangingPunct="0">
                  <a:lnSpc>
                    <a:spcPts val="2200"/>
                  </a:lnSpc>
                  <a:buBlip>
                    <a:blip r:embed="rId4"/>
                  </a:buBlip>
                  <a:defRPr>
                    <a:solidFill>
                      <a:schemeClr val="tx1"/>
                    </a:solidFill>
                    <a:latin typeface="Arial" pitchFamily="34" charset="0"/>
                  </a:defRPr>
                </a:lvl3pPr>
                <a:lvl4pPr marL="1600200" indent="-228600" eaLnBrk="0" hangingPunct="0">
                  <a:lnSpc>
                    <a:spcPts val="2200"/>
                  </a:lnSpc>
                  <a:buBlip>
                    <a:blip r:embed="rId4"/>
                  </a:buBlip>
                  <a:defRPr sz="1600">
                    <a:solidFill>
                      <a:schemeClr val="tx1"/>
                    </a:solidFill>
                    <a:latin typeface="Arial" pitchFamily="34" charset="0"/>
                  </a:defRPr>
                </a:lvl4pPr>
                <a:lvl5pPr marL="2057400" indent="-228600" eaLnBrk="0" hangingPunct="0">
                  <a:lnSpc>
                    <a:spcPts val="2200"/>
                  </a:lnSpc>
                  <a:buBlip>
                    <a:blip r:embed="rId4"/>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4"/>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376" name="Rectangle 375"/>
            <p:cNvSpPr/>
            <p:nvPr/>
          </p:nvSpPr>
          <p:spPr>
            <a:xfrm>
              <a:off x="3637142" y="3873637"/>
              <a:ext cx="78141" cy="264500"/>
            </a:xfrm>
            <a:prstGeom prst="rect">
              <a:avLst/>
            </a:prstGeom>
            <a:gradFill rotWithShape="0">
              <a:gsLst>
                <a:gs pos="0">
                  <a:srgbClr val="808080"/>
                </a:gs>
                <a:gs pos="50000">
                  <a:srgbClr val="FFFF99"/>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sp>
          <p:nvSpPr>
            <p:cNvPr id="377" name="Rectangle 376"/>
            <p:cNvSpPr/>
            <p:nvPr/>
          </p:nvSpPr>
          <p:spPr>
            <a:xfrm>
              <a:off x="3374538" y="3872478"/>
              <a:ext cx="78141" cy="264500"/>
            </a:xfrm>
            <a:prstGeom prst="rect">
              <a:avLst/>
            </a:prstGeom>
            <a:gradFill rotWithShape="0">
              <a:gsLst>
                <a:gs pos="0">
                  <a:srgbClr val="808080"/>
                </a:gs>
                <a:gs pos="50000">
                  <a:srgbClr val="C4D5EE"/>
                </a:gs>
                <a:gs pos="100000">
                  <a:srgbClr val="808080"/>
                </a:gs>
              </a:gsLst>
              <a:lin ang="0" scaled="1"/>
            </a:gra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endParaRPr lang="en-US" sz="1200" kern="0" dirty="0" err="1">
                <a:solidFill>
                  <a:srgbClr val="000000"/>
                </a:solidFill>
                <a:latin typeface="Arial" pitchFamily="34" charset="0"/>
                <a:ea typeface="ＭＳ Ｐゴシック" pitchFamily="34" charset="-128"/>
              </a:endParaRPr>
            </a:p>
          </p:txBody>
        </p:sp>
        <p:cxnSp>
          <p:nvCxnSpPr>
            <p:cNvPr id="389" name="Straight Connector 388"/>
            <p:cNvCxnSpPr>
              <a:endCxn id="376" idx="0"/>
            </p:cNvCxnSpPr>
            <p:nvPr/>
          </p:nvCxnSpPr>
          <p:spPr>
            <a:xfrm flipH="1">
              <a:off x="3676213" y="3121012"/>
              <a:ext cx="1638" cy="752625"/>
            </a:xfrm>
            <a:prstGeom prst="line">
              <a:avLst/>
            </a:prstGeom>
            <a:noFill/>
            <a:ln w="6350" cap="flat" cmpd="sng" algn="ctr">
              <a:solidFill>
                <a:srgbClr val="FF9900"/>
              </a:solidFill>
              <a:prstDash val="solid"/>
              <a:miter lim="800000"/>
            </a:ln>
            <a:effectLst/>
          </p:spPr>
        </p:cxnSp>
        <p:cxnSp>
          <p:nvCxnSpPr>
            <p:cNvPr id="392" name="Straight Connector 391"/>
            <p:cNvCxnSpPr>
              <a:stCxn id="352" idx="2"/>
            </p:cNvCxnSpPr>
            <p:nvPr/>
          </p:nvCxnSpPr>
          <p:spPr>
            <a:xfrm flipH="1" flipV="1">
              <a:off x="3413608" y="3000235"/>
              <a:ext cx="194530" cy="1"/>
            </a:xfrm>
            <a:prstGeom prst="line">
              <a:avLst/>
            </a:prstGeom>
            <a:noFill/>
            <a:ln w="6350" cap="flat" cmpd="sng" algn="ctr">
              <a:solidFill>
                <a:srgbClr val="000000"/>
              </a:solidFill>
              <a:prstDash val="solid"/>
              <a:miter lim="800000"/>
            </a:ln>
            <a:effectLst/>
          </p:spPr>
        </p:cxnSp>
        <p:cxnSp>
          <p:nvCxnSpPr>
            <p:cNvPr id="393" name="Straight Connector 392"/>
            <p:cNvCxnSpPr>
              <a:stCxn id="377" idx="0"/>
            </p:cNvCxnSpPr>
            <p:nvPr/>
          </p:nvCxnSpPr>
          <p:spPr>
            <a:xfrm flipH="1" flipV="1">
              <a:off x="3413608" y="3000236"/>
              <a:ext cx="1" cy="872242"/>
            </a:xfrm>
            <a:prstGeom prst="line">
              <a:avLst/>
            </a:prstGeom>
            <a:noFill/>
            <a:ln w="6350" cap="flat" cmpd="sng" algn="ctr">
              <a:solidFill>
                <a:srgbClr val="000000"/>
              </a:solidFill>
              <a:prstDash val="solid"/>
              <a:miter lim="800000"/>
            </a:ln>
            <a:effectLst/>
          </p:spPr>
        </p:cxnSp>
        <p:cxnSp>
          <p:nvCxnSpPr>
            <p:cNvPr id="401" name="Straight Connector 400"/>
            <p:cNvCxnSpPr>
              <a:stCxn id="357" idx="6"/>
            </p:cNvCxnSpPr>
            <p:nvPr/>
          </p:nvCxnSpPr>
          <p:spPr>
            <a:xfrm>
              <a:off x="3695566" y="2968233"/>
              <a:ext cx="269572" cy="0"/>
            </a:xfrm>
            <a:prstGeom prst="line">
              <a:avLst/>
            </a:prstGeom>
            <a:noFill/>
            <a:ln w="6350" cap="flat" cmpd="sng" algn="ctr">
              <a:solidFill>
                <a:srgbClr val="FFFF00"/>
              </a:solidFill>
              <a:prstDash val="solid"/>
              <a:miter lim="800000"/>
            </a:ln>
            <a:effectLst/>
          </p:spPr>
        </p:cxnSp>
        <p:cxnSp>
          <p:nvCxnSpPr>
            <p:cNvPr id="402" name="Straight Connector 401"/>
            <p:cNvCxnSpPr>
              <a:stCxn id="372" idx="0"/>
            </p:cNvCxnSpPr>
            <p:nvPr/>
          </p:nvCxnSpPr>
          <p:spPr>
            <a:xfrm flipV="1">
              <a:off x="3962939" y="2968196"/>
              <a:ext cx="2199" cy="764245"/>
            </a:xfrm>
            <a:prstGeom prst="line">
              <a:avLst/>
            </a:prstGeom>
            <a:noFill/>
            <a:ln w="6350" cap="flat" cmpd="sng" algn="ctr">
              <a:solidFill>
                <a:srgbClr val="FFFF00"/>
              </a:solidFill>
              <a:prstDash val="solid"/>
              <a:miter lim="800000"/>
            </a:ln>
            <a:effectLst/>
          </p:spPr>
        </p:cxnSp>
        <p:cxnSp>
          <p:nvCxnSpPr>
            <p:cNvPr id="403" name="Straight Connector 402"/>
            <p:cNvCxnSpPr>
              <a:stCxn id="356" idx="6"/>
            </p:cNvCxnSpPr>
            <p:nvPr/>
          </p:nvCxnSpPr>
          <p:spPr>
            <a:xfrm>
              <a:off x="3695566" y="2913464"/>
              <a:ext cx="555651" cy="3439"/>
            </a:xfrm>
            <a:prstGeom prst="line">
              <a:avLst/>
            </a:prstGeom>
            <a:noFill/>
            <a:ln w="6350" cap="flat" cmpd="sng" algn="ctr">
              <a:solidFill>
                <a:srgbClr val="FFFF00"/>
              </a:solidFill>
              <a:prstDash val="solid"/>
              <a:miter lim="800000"/>
            </a:ln>
            <a:effectLst/>
          </p:spPr>
        </p:cxnSp>
        <p:cxnSp>
          <p:nvCxnSpPr>
            <p:cNvPr id="404" name="Straight Connector 403"/>
            <p:cNvCxnSpPr>
              <a:stCxn id="363" idx="0"/>
            </p:cNvCxnSpPr>
            <p:nvPr/>
          </p:nvCxnSpPr>
          <p:spPr>
            <a:xfrm flipH="1">
              <a:off x="4251216" y="3725487"/>
              <a:ext cx="1" cy="9"/>
            </a:xfrm>
            <a:prstGeom prst="line">
              <a:avLst/>
            </a:prstGeom>
            <a:noFill/>
            <a:ln w="6350" cap="flat" cmpd="sng" algn="ctr">
              <a:solidFill>
                <a:srgbClr val="2CA67B"/>
              </a:solidFill>
              <a:prstDash val="solid"/>
              <a:miter lim="800000"/>
            </a:ln>
            <a:effectLst/>
          </p:spPr>
        </p:cxnSp>
        <p:cxnSp>
          <p:nvCxnSpPr>
            <p:cNvPr id="405" name="Straight Connector 404"/>
            <p:cNvCxnSpPr>
              <a:stCxn id="363" idx="0"/>
            </p:cNvCxnSpPr>
            <p:nvPr/>
          </p:nvCxnSpPr>
          <p:spPr>
            <a:xfrm flipV="1">
              <a:off x="4251217" y="2918508"/>
              <a:ext cx="894" cy="806979"/>
            </a:xfrm>
            <a:prstGeom prst="line">
              <a:avLst/>
            </a:prstGeom>
            <a:noFill/>
            <a:ln w="6350" cap="flat" cmpd="sng" algn="ctr">
              <a:solidFill>
                <a:srgbClr val="FFFF00"/>
              </a:solidFill>
              <a:prstDash val="solid"/>
              <a:miter lim="800000"/>
            </a:ln>
            <a:effectLst/>
          </p:spPr>
        </p:cxnSp>
        <p:cxnSp>
          <p:nvCxnSpPr>
            <p:cNvPr id="406" name="Straight Connector 405"/>
            <p:cNvCxnSpPr/>
            <p:nvPr/>
          </p:nvCxnSpPr>
          <p:spPr>
            <a:xfrm>
              <a:off x="3695566" y="2915050"/>
              <a:ext cx="555651" cy="3439"/>
            </a:xfrm>
            <a:prstGeom prst="line">
              <a:avLst/>
            </a:prstGeom>
            <a:noFill/>
            <a:ln w="6350" cap="flat" cmpd="sng" algn="ctr">
              <a:solidFill>
                <a:srgbClr val="000000">
                  <a:alpha val="50196"/>
                </a:srgbClr>
              </a:solidFill>
              <a:prstDash val="dash"/>
              <a:miter lim="800000"/>
            </a:ln>
            <a:effectLst/>
          </p:spPr>
        </p:cxnSp>
        <p:cxnSp>
          <p:nvCxnSpPr>
            <p:cNvPr id="407" name="Straight Connector 406"/>
            <p:cNvCxnSpPr/>
            <p:nvPr/>
          </p:nvCxnSpPr>
          <p:spPr>
            <a:xfrm>
              <a:off x="3693366" y="2968575"/>
              <a:ext cx="269572" cy="0"/>
            </a:xfrm>
            <a:prstGeom prst="line">
              <a:avLst/>
            </a:prstGeom>
            <a:noFill/>
            <a:ln w="6350" cap="flat" cmpd="sng" algn="ctr">
              <a:solidFill>
                <a:srgbClr val="000000">
                  <a:alpha val="50196"/>
                </a:srgbClr>
              </a:solidFill>
              <a:prstDash val="dash"/>
              <a:miter lim="800000"/>
            </a:ln>
            <a:effectLst/>
          </p:spPr>
        </p:cxnSp>
        <p:cxnSp>
          <p:nvCxnSpPr>
            <p:cNvPr id="408" name="Straight Connector 407"/>
            <p:cNvCxnSpPr/>
            <p:nvPr/>
          </p:nvCxnSpPr>
          <p:spPr>
            <a:xfrm flipV="1">
              <a:off x="3962156" y="2968196"/>
              <a:ext cx="2199" cy="764245"/>
            </a:xfrm>
            <a:prstGeom prst="line">
              <a:avLst/>
            </a:prstGeom>
            <a:noFill/>
            <a:ln w="6350" cap="flat" cmpd="sng" algn="ctr">
              <a:solidFill>
                <a:srgbClr val="000000">
                  <a:alpha val="50196"/>
                </a:srgbClr>
              </a:solidFill>
              <a:prstDash val="dash"/>
              <a:miter lim="800000"/>
            </a:ln>
            <a:effectLst/>
          </p:spPr>
        </p:cxnSp>
        <p:cxnSp>
          <p:nvCxnSpPr>
            <p:cNvPr id="409" name="Straight Connector 408"/>
            <p:cNvCxnSpPr/>
            <p:nvPr/>
          </p:nvCxnSpPr>
          <p:spPr>
            <a:xfrm flipV="1">
              <a:off x="4249796" y="2918508"/>
              <a:ext cx="894" cy="806979"/>
            </a:xfrm>
            <a:prstGeom prst="line">
              <a:avLst/>
            </a:prstGeom>
            <a:noFill/>
            <a:ln w="6350" cap="flat" cmpd="sng" algn="ctr">
              <a:solidFill>
                <a:srgbClr val="000000">
                  <a:alpha val="50196"/>
                </a:srgbClr>
              </a:solidFill>
              <a:prstDash val="dash"/>
              <a:miter lim="800000"/>
            </a:ln>
            <a:effectLst/>
          </p:spPr>
        </p:cxnSp>
        <p:grpSp>
          <p:nvGrpSpPr>
            <p:cNvPr id="410" name="Group 409"/>
            <p:cNvGrpSpPr>
              <a:grpSpLocks noChangeAspect="1"/>
            </p:cNvGrpSpPr>
            <p:nvPr/>
          </p:nvGrpSpPr>
          <p:grpSpPr>
            <a:xfrm>
              <a:off x="3795602" y="2699410"/>
              <a:ext cx="419055" cy="172471"/>
              <a:chOff x="285219" y="1315223"/>
              <a:chExt cx="2056238" cy="846290"/>
            </a:xfrm>
          </p:grpSpPr>
          <p:pic>
            <p:nvPicPr>
              <p:cNvPr id="411" name="Picture 410"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19" y="1315223"/>
                <a:ext cx="2048992" cy="389686"/>
              </a:xfrm>
              <a:prstGeom prst="rect">
                <a:avLst/>
              </a:prstGeom>
              <a:noFill/>
              <a:extLst>
                <a:ext uri="{909E8E84-426E-40DD-AFC4-6F175D3DCCD1}">
                  <a14:hiddenFill xmlns:a14="http://schemas.microsoft.com/office/drawing/2010/main">
                    <a:solidFill>
                      <a:srgbClr val="FFFFFF"/>
                    </a:solidFill>
                  </a14:hiddenFill>
                </a:ext>
              </a:extLst>
            </p:spPr>
          </p:pic>
          <p:sp>
            <p:nvSpPr>
              <p:cNvPr id="412" name="Textfeld 22"/>
              <p:cNvSpPr txBox="1"/>
              <p:nvPr/>
            </p:nvSpPr>
            <p:spPr>
              <a:xfrm>
                <a:off x="285219" y="1708448"/>
                <a:ext cx="2056238" cy="453065"/>
              </a:xfrm>
              <a:prstGeom prst="rect">
                <a:avLst/>
              </a:prstGeom>
              <a:solidFill>
                <a:sysClr val="window" lastClr="FFFFFF"/>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safety</a:t>
                </a:r>
              </a:p>
            </p:txBody>
          </p:sp>
        </p:grpSp>
        <p:grpSp>
          <p:nvGrpSpPr>
            <p:cNvPr id="413" name="Group 412"/>
            <p:cNvGrpSpPr>
              <a:grpSpLocks noChangeAspect="1"/>
            </p:cNvGrpSpPr>
            <p:nvPr/>
          </p:nvGrpSpPr>
          <p:grpSpPr>
            <a:xfrm>
              <a:off x="4628533" y="4202328"/>
              <a:ext cx="419055" cy="172471"/>
              <a:chOff x="285219" y="1315223"/>
              <a:chExt cx="2056238" cy="846290"/>
            </a:xfrm>
          </p:grpSpPr>
          <p:pic>
            <p:nvPicPr>
              <p:cNvPr id="414" name="Picture 413" descr="http://leuze.de/media/resources/aktuelle_themen/io_link/DV002_326px_ICON_IO-Lin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219" y="1315223"/>
                <a:ext cx="2048992" cy="389686"/>
              </a:xfrm>
              <a:prstGeom prst="rect">
                <a:avLst/>
              </a:prstGeom>
              <a:noFill/>
              <a:extLst>
                <a:ext uri="{909E8E84-426E-40DD-AFC4-6F175D3DCCD1}">
                  <a14:hiddenFill xmlns:a14="http://schemas.microsoft.com/office/drawing/2010/main">
                    <a:solidFill>
                      <a:srgbClr val="FFFFFF"/>
                    </a:solidFill>
                  </a14:hiddenFill>
                </a:ext>
              </a:extLst>
            </p:spPr>
          </p:pic>
          <p:sp>
            <p:nvSpPr>
              <p:cNvPr id="415" name="Textfeld 22"/>
              <p:cNvSpPr txBox="1"/>
              <p:nvPr/>
            </p:nvSpPr>
            <p:spPr>
              <a:xfrm>
                <a:off x="285219" y="1708448"/>
                <a:ext cx="2056238" cy="453065"/>
              </a:xfrm>
              <a:prstGeom prst="rect">
                <a:avLst/>
              </a:prstGeom>
              <a:solidFill>
                <a:sysClr val="window" lastClr="FFFFFF"/>
              </a:solid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safety</a:t>
                </a:r>
              </a:p>
            </p:txBody>
          </p:sp>
        </p:grpSp>
        <p:sp>
          <p:nvSpPr>
            <p:cNvPr id="419" name="TextBox 418"/>
            <p:cNvSpPr txBox="1"/>
            <p:nvPr/>
          </p:nvSpPr>
          <p:spPr>
            <a:xfrm>
              <a:off x="3781315" y="4174264"/>
              <a:ext cx="636713" cy="215444"/>
            </a:xfrm>
            <a:prstGeom prst="rect">
              <a:avLst/>
            </a:prstGeom>
            <a:noFill/>
          </p:spPr>
          <p:txBody>
            <a:bodyPr wrap="none" rtlCol="0">
              <a:spAutoFit/>
            </a:bodyPr>
            <a:lstStyle/>
            <a:p>
              <a:pPr defTabSz="713232" fontAlgn="auto">
                <a:spcBef>
                  <a:spcPts val="0"/>
                </a:spcBef>
                <a:spcAft>
                  <a:spcPts val="0"/>
                </a:spcAft>
              </a:pPr>
              <a:r>
                <a:rPr lang="de-DE" sz="800" b="1" dirty="0">
                  <a:solidFill>
                    <a:srgbClr val="000000"/>
                  </a:solidFill>
                  <a:latin typeface="Calibri"/>
                  <a:ea typeface="+mn-ea"/>
                </a:rPr>
                <a:t>FS-Devices</a:t>
              </a:r>
              <a:endParaRPr lang="en-US" sz="800" b="1" dirty="0">
                <a:solidFill>
                  <a:srgbClr val="000000"/>
                </a:solidFill>
                <a:latin typeface="Calibri"/>
                <a:ea typeface="+mn-ea"/>
              </a:endParaRPr>
            </a:p>
          </p:txBody>
        </p:sp>
        <p:sp>
          <p:nvSpPr>
            <p:cNvPr id="423" name="TextBox 422"/>
            <p:cNvSpPr txBox="1"/>
            <p:nvPr/>
          </p:nvSpPr>
          <p:spPr>
            <a:xfrm>
              <a:off x="3553103" y="3390754"/>
              <a:ext cx="280526" cy="246221"/>
            </a:xfrm>
            <a:prstGeom prst="rect">
              <a:avLst/>
            </a:prstGeom>
            <a:noFill/>
          </p:spPr>
          <p:txBody>
            <a:bodyPr wrap="none" lIns="0" tIns="0" rIns="0" bIns="0" rtlCol="0">
              <a:spAutoFit/>
            </a:bodyPr>
            <a:lstStyle/>
            <a:p>
              <a:pPr algn="ctr" defTabSz="713232" fontAlgn="auto">
                <a:spcBef>
                  <a:spcPts val="0"/>
                </a:spcBef>
                <a:spcAft>
                  <a:spcPts val="0"/>
                </a:spcAft>
              </a:pPr>
              <a:r>
                <a:rPr lang="de-DE" sz="800" b="1" dirty="0" err="1">
                  <a:solidFill>
                    <a:srgbClr val="000000"/>
                  </a:solidFill>
                  <a:latin typeface="Calibri"/>
                  <a:ea typeface="+mn-ea"/>
                </a:rPr>
                <a:t>OSSDe</a:t>
              </a:r>
              <a:br>
                <a:rPr lang="de-DE" sz="800" b="1" dirty="0">
                  <a:solidFill>
                    <a:srgbClr val="000000"/>
                  </a:solidFill>
                  <a:latin typeface="Calibri"/>
                  <a:ea typeface="+mn-ea"/>
                </a:rPr>
              </a:br>
              <a:r>
                <a:rPr lang="de-DE" sz="800" b="1" dirty="0">
                  <a:solidFill>
                    <a:srgbClr val="000000"/>
                  </a:solidFill>
                  <a:latin typeface="Calibri"/>
                  <a:ea typeface="+mn-ea"/>
                </a:rPr>
                <a:t>Mode</a:t>
              </a:r>
              <a:endParaRPr lang="en-US" sz="800" b="1" dirty="0">
                <a:solidFill>
                  <a:srgbClr val="000000"/>
                </a:solidFill>
                <a:latin typeface="Calibri"/>
                <a:ea typeface="+mn-ea"/>
              </a:endParaRPr>
            </a:p>
          </p:txBody>
        </p:sp>
      </p:grpSp>
      <p:sp>
        <p:nvSpPr>
          <p:cNvPr id="424" name="TextBox 423"/>
          <p:cNvSpPr txBox="1"/>
          <p:nvPr/>
        </p:nvSpPr>
        <p:spPr>
          <a:xfrm>
            <a:off x="4305167" y="2551046"/>
            <a:ext cx="2180405" cy="261610"/>
          </a:xfrm>
          <a:prstGeom prst="rect">
            <a:avLst/>
          </a:prstGeom>
          <a:noFill/>
        </p:spPr>
        <p:txBody>
          <a:bodyPr wrap="none" rtlCol="0">
            <a:spAutoFit/>
          </a:bodyPr>
          <a:lstStyle/>
          <a:p>
            <a:pPr defTabSz="713232" fontAlgn="auto">
              <a:spcBef>
                <a:spcPts val="0"/>
              </a:spcBef>
              <a:spcAft>
                <a:spcPts val="0"/>
              </a:spcAft>
            </a:pPr>
            <a:r>
              <a:rPr lang="de-DE" sz="1100" dirty="0">
                <a:solidFill>
                  <a:srgbClr val="000000"/>
                </a:solidFill>
                <a:latin typeface="Calibri"/>
                <a:ea typeface="+mn-ea"/>
              </a:rPr>
              <a:t>(</a:t>
            </a:r>
            <a:r>
              <a:rPr lang="de-DE" sz="1100" dirty="0" err="1">
                <a:solidFill>
                  <a:srgbClr val="000000"/>
                </a:solidFill>
                <a:latin typeface="Calibri"/>
                <a:ea typeface="+mn-ea"/>
              </a:rPr>
              <a:t>mapping</a:t>
            </a:r>
            <a:r>
              <a:rPr lang="de-DE" sz="1100" dirty="0">
                <a:solidFill>
                  <a:srgbClr val="000000"/>
                </a:solidFill>
                <a:latin typeface="Calibri"/>
                <a:ea typeface="+mn-ea"/>
              </a:rPr>
              <a:t> </a:t>
            </a:r>
            <a:r>
              <a:rPr lang="de-DE" sz="1100" dirty="0" err="1">
                <a:solidFill>
                  <a:srgbClr val="000000"/>
                </a:solidFill>
                <a:latin typeface="Calibri"/>
                <a:ea typeface="+mn-ea"/>
              </a:rPr>
              <a:t>and</a:t>
            </a:r>
            <a:r>
              <a:rPr lang="de-DE" sz="1100" dirty="0">
                <a:solidFill>
                  <a:srgbClr val="000000"/>
                </a:solidFill>
                <a:latin typeface="Calibri"/>
                <a:ea typeface="+mn-ea"/>
              </a:rPr>
              <a:t>/</a:t>
            </a:r>
            <a:r>
              <a:rPr lang="de-DE" sz="1100" dirty="0" err="1">
                <a:solidFill>
                  <a:srgbClr val="000000"/>
                </a:solidFill>
                <a:latin typeface="Calibri"/>
                <a:ea typeface="+mn-ea"/>
              </a:rPr>
              <a:t>or</a:t>
            </a:r>
            <a:r>
              <a:rPr lang="de-DE" sz="1100" dirty="0">
                <a:solidFill>
                  <a:srgbClr val="000000"/>
                </a:solidFill>
                <a:latin typeface="Calibri"/>
                <a:ea typeface="+mn-ea"/>
              </a:rPr>
              <a:t> </a:t>
            </a:r>
            <a:r>
              <a:rPr lang="de-DE" sz="1100" dirty="0" err="1">
                <a:solidFill>
                  <a:srgbClr val="000000"/>
                </a:solidFill>
                <a:latin typeface="Calibri"/>
                <a:ea typeface="+mn-ea"/>
              </a:rPr>
              <a:t>local</a:t>
            </a:r>
            <a:r>
              <a:rPr lang="de-DE" sz="1100" dirty="0">
                <a:solidFill>
                  <a:srgbClr val="000000"/>
                </a:solidFill>
                <a:latin typeface="Calibri"/>
                <a:ea typeface="+mn-ea"/>
              </a:rPr>
              <a:t> </a:t>
            </a:r>
            <a:r>
              <a:rPr lang="de-DE" sz="1100" dirty="0" err="1">
                <a:solidFill>
                  <a:srgbClr val="000000"/>
                </a:solidFill>
                <a:latin typeface="Calibri"/>
                <a:ea typeface="+mn-ea"/>
              </a:rPr>
              <a:t>processing</a:t>
            </a:r>
            <a:r>
              <a:rPr lang="de-DE" sz="1100" dirty="0">
                <a:solidFill>
                  <a:srgbClr val="000000"/>
                </a:solidFill>
                <a:latin typeface="Calibri"/>
                <a:ea typeface="+mn-ea"/>
              </a:rPr>
              <a:t>)</a:t>
            </a:r>
            <a:endParaRPr lang="en-US" sz="1100" dirty="0">
              <a:solidFill>
                <a:srgbClr val="000000"/>
              </a:solidFill>
              <a:latin typeface="Calibri"/>
              <a:ea typeface="+mn-ea"/>
            </a:endParaRPr>
          </a:p>
        </p:txBody>
      </p:sp>
      <p:grpSp>
        <p:nvGrpSpPr>
          <p:cNvPr id="4" name="Group 3">
            <a:extLst>
              <a:ext uri="{FF2B5EF4-FFF2-40B4-BE49-F238E27FC236}">
                <a16:creationId xmlns:a16="http://schemas.microsoft.com/office/drawing/2014/main" id="{F7557AD9-6D83-478A-B22C-DAFEFC2B4C4B}"/>
              </a:ext>
            </a:extLst>
          </p:cNvPr>
          <p:cNvGrpSpPr/>
          <p:nvPr/>
        </p:nvGrpSpPr>
        <p:grpSpPr>
          <a:xfrm>
            <a:off x="4605142" y="4030635"/>
            <a:ext cx="3837497" cy="372229"/>
            <a:chOff x="4605142" y="4030635"/>
            <a:chExt cx="3837497" cy="372229"/>
          </a:xfrm>
        </p:grpSpPr>
        <p:sp>
          <p:nvSpPr>
            <p:cNvPr id="321" name="Rectangle 320"/>
            <p:cNvSpPr/>
            <p:nvPr/>
          </p:nvSpPr>
          <p:spPr>
            <a:xfrm>
              <a:off x="5919655" y="4174264"/>
              <a:ext cx="2522984" cy="228600"/>
            </a:xfrm>
            <a:prstGeom prst="rect">
              <a:avLst/>
            </a:prstGeom>
            <a:solidFill>
              <a:srgbClr val="5787C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100" b="0" i="0" u="none" strike="noStrike" kern="0" cap="none" spc="0" normalizeH="0" baseline="0" noProof="0" dirty="0" err="1">
                  <a:ln>
                    <a:noFill/>
                  </a:ln>
                  <a:solidFill>
                    <a:prstClr val="white"/>
                  </a:solidFill>
                  <a:effectLst/>
                  <a:uLnTx/>
                  <a:uFillTx/>
                  <a:latin typeface="Calibri"/>
                  <a:ea typeface="+mn-ea"/>
                  <a:cs typeface="+mn-cs"/>
                </a:rPr>
                <a:t>Valves</a:t>
              </a:r>
              <a:r>
                <a:rPr kumimoji="0" lang="de-DE" sz="1100" b="0" i="0" u="none" strike="noStrike" kern="0" cap="none" spc="0" normalizeH="0" baseline="0" noProof="0" dirty="0">
                  <a:ln>
                    <a:noFill/>
                  </a:ln>
                  <a:solidFill>
                    <a:prstClr val="white"/>
                  </a:solidFill>
                  <a:effectLst/>
                  <a:uLnTx/>
                  <a:uFillTx/>
                  <a:latin typeface="Calibri"/>
                  <a:ea typeface="+mn-ea"/>
                  <a:cs typeface="+mn-cs"/>
                </a:rPr>
                <a:t> | </a:t>
              </a:r>
              <a:r>
                <a:rPr kumimoji="0" lang="de-DE" sz="1100" b="0" i="0" u="none" strike="noStrike" kern="0" cap="none" spc="0" normalizeH="0" baseline="0" noProof="0" dirty="0" err="1">
                  <a:ln>
                    <a:noFill/>
                  </a:ln>
                  <a:solidFill>
                    <a:prstClr val="white"/>
                  </a:solidFill>
                  <a:effectLst/>
                  <a:uLnTx/>
                  <a:uFillTx/>
                  <a:latin typeface="Calibri"/>
                  <a:ea typeface="+mn-ea"/>
                  <a:cs typeface="+mn-cs"/>
                </a:rPr>
                <a:t>Locking</a:t>
              </a:r>
              <a:r>
                <a:rPr kumimoji="0" lang="de-DE" sz="1100" b="0" i="0" u="none" strike="noStrike" kern="0" cap="none" spc="0" normalizeH="0" baseline="0" noProof="0" dirty="0">
                  <a:ln>
                    <a:noFill/>
                  </a:ln>
                  <a:solidFill>
                    <a:prstClr val="white"/>
                  </a:solidFill>
                  <a:effectLst/>
                  <a:uLnTx/>
                  <a:uFillTx/>
                  <a:latin typeface="Calibri"/>
                  <a:ea typeface="+mn-ea"/>
                  <a:cs typeface="+mn-cs"/>
                </a:rPr>
                <a:t> Units | Light </a:t>
              </a:r>
              <a:r>
                <a:rPr kumimoji="0" lang="de-DE" sz="1100" b="0" i="0" u="none" strike="noStrike" kern="0" cap="none" spc="0" normalizeH="0" baseline="0" noProof="0" dirty="0" err="1">
                  <a:ln>
                    <a:noFill/>
                  </a:ln>
                  <a:solidFill>
                    <a:prstClr val="white"/>
                  </a:solidFill>
                  <a:effectLst/>
                  <a:uLnTx/>
                  <a:uFillTx/>
                  <a:latin typeface="Calibri"/>
                  <a:ea typeface="+mn-ea"/>
                  <a:cs typeface="+mn-cs"/>
                </a:rPr>
                <a:t>Curtains</a:t>
              </a:r>
              <a:endParaRPr kumimoji="0" lang="en-US" sz="1100" b="0" i="0" u="none" strike="noStrike" kern="0" cap="none" spc="0" normalizeH="0" baseline="0" noProof="0" dirty="0" err="1">
                <a:ln>
                  <a:noFill/>
                </a:ln>
                <a:solidFill>
                  <a:prstClr val="white"/>
                </a:solidFill>
                <a:effectLst/>
                <a:uLnTx/>
                <a:uFillTx/>
                <a:latin typeface="Calibri"/>
                <a:ea typeface="+mn-ea"/>
                <a:cs typeface="+mn-cs"/>
              </a:endParaRPr>
            </a:p>
          </p:txBody>
        </p:sp>
        <p:cxnSp>
          <p:nvCxnSpPr>
            <p:cNvPr id="421" name="Straight Connector 420"/>
            <p:cNvCxnSpPr/>
            <p:nvPr/>
          </p:nvCxnSpPr>
          <p:spPr>
            <a:xfrm>
              <a:off x="5833867" y="4049280"/>
              <a:ext cx="85788" cy="124984"/>
            </a:xfrm>
            <a:prstGeom prst="line">
              <a:avLst/>
            </a:prstGeom>
            <a:noFill/>
            <a:ln w="6350" cap="flat" cmpd="sng" algn="ctr">
              <a:solidFill>
                <a:srgbClr val="000000"/>
              </a:solidFill>
              <a:prstDash val="dash"/>
              <a:miter lim="800000"/>
            </a:ln>
            <a:effectLst/>
          </p:spPr>
        </p:cxnSp>
        <p:cxnSp>
          <p:nvCxnSpPr>
            <p:cNvPr id="420" name="Straight Connector 419"/>
            <p:cNvCxnSpPr/>
            <p:nvPr/>
          </p:nvCxnSpPr>
          <p:spPr>
            <a:xfrm>
              <a:off x="4605142" y="4030635"/>
              <a:ext cx="1228725" cy="0"/>
            </a:xfrm>
            <a:prstGeom prst="line">
              <a:avLst/>
            </a:prstGeom>
            <a:noFill/>
            <a:ln w="6350" cap="flat" cmpd="sng" algn="ctr">
              <a:solidFill>
                <a:srgbClr val="000000"/>
              </a:solidFill>
              <a:prstDash val="dash"/>
              <a:miter lim="800000"/>
            </a:ln>
            <a:effectLst/>
          </p:spPr>
        </p:cxnSp>
      </p:grpSp>
    </p:spTree>
    <p:extLst>
      <p:ext uri="{BB962C8B-B14F-4D97-AF65-F5344CB8AC3E}">
        <p14:creationId xmlns:p14="http://schemas.microsoft.com/office/powerpoint/2010/main" val="217197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ounded Rectangle 211"/>
          <p:cNvSpPr/>
          <p:nvPr/>
        </p:nvSpPr>
        <p:spPr>
          <a:xfrm>
            <a:off x="5508070" y="925724"/>
            <a:ext cx="3204390" cy="3316561"/>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0" name="Titel 9"/>
          <p:cNvSpPr>
            <a:spLocks noGrp="1"/>
          </p:cNvSpPr>
          <p:nvPr>
            <p:ph type="title"/>
          </p:nvPr>
        </p:nvSpPr>
        <p:spPr/>
        <p:txBody>
          <a:bodyPr/>
          <a:lstStyle/>
          <a:p>
            <a:r>
              <a:rPr lang="de-DE" dirty="0"/>
              <a:t>"Off-Site" </a:t>
            </a:r>
            <a:r>
              <a:rPr lang="de-DE" dirty="0" err="1"/>
              <a:t>Parameterization</a:t>
            </a:r>
            <a:r>
              <a:rPr lang="de-DE" dirty="0"/>
              <a:t> </a:t>
            </a:r>
            <a:r>
              <a:rPr lang="de-DE" dirty="0" err="1"/>
              <a:t>and</a:t>
            </a:r>
            <a:r>
              <a:rPr lang="de-DE" dirty="0"/>
              <a:t> Test (</a:t>
            </a:r>
            <a:r>
              <a:rPr lang="de-DE" dirty="0" err="1"/>
              <a:t>OSSDe</a:t>
            </a:r>
            <a:r>
              <a:rPr lang="de-DE" dirty="0"/>
              <a:t>)</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22</a:t>
            </a:fld>
            <a:endParaRPr lang="de-DE" dirty="0">
              <a:solidFill>
                <a:srgbClr val="000000">
                  <a:tint val="75000"/>
                </a:srgbClr>
              </a:solidFill>
            </a:endParaRPr>
          </a:p>
        </p:txBody>
      </p:sp>
      <p:grpSp>
        <p:nvGrpSpPr>
          <p:cNvPr id="59" name="Group 99"/>
          <p:cNvGrpSpPr>
            <a:grpSpLocks/>
          </p:cNvGrpSpPr>
          <p:nvPr/>
        </p:nvGrpSpPr>
        <p:grpSpPr bwMode="auto">
          <a:xfrm>
            <a:off x="6358767" y="1694281"/>
            <a:ext cx="1036637" cy="931862"/>
            <a:chOff x="2293" y="1210"/>
            <a:chExt cx="461" cy="415"/>
          </a:xfrm>
          <a:effectLst>
            <a:outerShdw blurRad="50800" dist="38100" dir="2700000" algn="tl" rotWithShape="0">
              <a:prstClr val="black">
                <a:alpha val="40000"/>
              </a:prstClr>
            </a:outerShdw>
          </a:effectLst>
        </p:grpSpPr>
        <p:sp>
          <p:nvSpPr>
            <p:cNvPr id="60" name="Freeform 100"/>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a:cs typeface="ＭＳ Ｐゴシック"/>
              </a:endParaRPr>
            </a:p>
          </p:txBody>
        </p:sp>
        <p:sp>
          <p:nvSpPr>
            <p:cNvPr id="61" name="Freeform 101"/>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2" name="Freeform 102"/>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3" name="Line 103"/>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4" name="Freeform 104"/>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5" name="Freeform 105"/>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66" name="Freeform 106"/>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grpSp>
      <p:sp>
        <p:nvSpPr>
          <p:cNvPr id="67" name="Freeform 107"/>
          <p:cNvSpPr>
            <a:spLocks/>
          </p:cNvSpPr>
          <p:nvPr/>
        </p:nvSpPr>
        <p:spPr bwMode="auto">
          <a:xfrm flipH="1" flipV="1">
            <a:off x="6529467" y="2521677"/>
            <a:ext cx="807339" cy="527349"/>
          </a:xfrm>
          <a:custGeom>
            <a:avLst/>
            <a:gdLst>
              <a:gd name="T0" fmla="*/ 2147483647 w 462"/>
              <a:gd name="T1" fmla="*/ 2147483647 h 149"/>
              <a:gd name="T2" fmla="*/ 2147483647 w 462"/>
              <a:gd name="T3" fmla="*/ 2147483647 h 149"/>
              <a:gd name="T4" fmla="*/ 2147483647 w 462"/>
              <a:gd name="T5" fmla="*/ 2147483647 h 149"/>
              <a:gd name="T6" fmla="*/ 0 w 462"/>
              <a:gd name="T7" fmla="*/ 2147483647 h 149"/>
              <a:gd name="T8" fmla="*/ 0 60000 65536"/>
              <a:gd name="T9" fmla="*/ 0 60000 65536"/>
              <a:gd name="T10" fmla="*/ 0 60000 65536"/>
              <a:gd name="T11" fmla="*/ 0 60000 65536"/>
              <a:gd name="connsiteX0" fmla="*/ 8248 w 15727"/>
              <a:gd name="connsiteY0" fmla="*/ 13027 h 13078"/>
              <a:gd name="connsiteX1" fmla="*/ 66 w 15727"/>
              <a:gd name="connsiteY1" fmla="*/ 12222 h 13078"/>
              <a:gd name="connsiteX2" fmla="*/ 4092 w 15727"/>
              <a:gd name="connsiteY2" fmla="*/ 4973 h 13078"/>
              <a:gd name="connsiteX3" fmla="*/ 15648 w 15727"/>
              <a:gd name="connsiteY3" fmla="*/ 0 h 13078"/>
              <a:gd name="connsiteX0" fmla="*/ 8494 w 20941"/>
              <a:gd name="connsiteY0" fmla="*/ 13027 h 13212"/>
              <a:gd name="connsiteX1" fmla="*/ 312 w 20941"/>
              <a:gd name="connsiteY1" fmla="*/ 12222 h 13212"/>
              <a:gd name="connsiteX2" fmla="*/ 20938 w 20941"/>
              <a:gd name="connsiteY2" fmla="*/ 2855 h 13212"/>
              <a:gd name="connsiteX3" fmla="*/ 15894 w 20941"/>
              <a:gd name="connsiteY3" fmla="*/ 0 h 13212"/>
              <a:gd name="connsiteX0" fmla="*/ 4504 w 16952"/>
              <a:gd name="connsiteY0" fmla="*/ 13027 h 13027"/>
              <a:gd name="connsiteX1" fmla="*/ 522 w 16952"/>
              <a:gd name="connsiteY1" fmla="*/ 9163 h 13027"/>
              <a:gd name="connsiteX2" fmla="*/ 16948 w 16952"/>
              <a:gd name="connsiteY2" fmla="*/ 2855 h 13027"/>
              <a:gd name="connsiteX3" fmla="*/ 11904 w 16952"/>
              <a:gd name="connsiteY3" fmla="*/ 0 h 13027"/>
            </a:gdLst>
            <a:ahLst/>
            <a:cxnLst>
              <a:cxn ang="0">
                <a:pos x="connsiteX0" y="connsiteY0"/>
              </a:cxn>
              <a:cxn ang="0">
                <a:pos x="connsiteX1" y="connsiteY1"/>
              </a:cxn>
              <a:cxn ang="0">
                <a:pos x="connsiteX2" y="connsiteY2"/>
              </a:cxn>
              <a:cxn ang="0">
                <a:pos x="connsiteX3" y="connsiteY3"/>
              </a:cxn>
            </a:cxnLst>
            <a:rect l="l" t="t" r="r" b="b"/>
            <a:pathLst>
              <a:path w="16952" h="13027">
                <a:moveTo>
                  <a:pt x="4504" y="13027"/>
                </a:moveTo>
                <a:cubicBezTo>
                  <a:pt x="3140" y="12893"/>
                  <a:pt x="-1552" y="10858"/>
                  <a:pt x="522" y="9163"/>
                </a:cubicBezTo>
                <a:cubicBezTo>
                  <a:pt x="2596" y="7468"/>
                  <a:pt x="17251" y="4265"/>
                  <a:pt x="16948" y="2855"/>
                </a:cubicBezTo>
                <a:cubicBezTo>
                  <a:pt x="16645" y="1446"/>
                  <a:pt x="13116" y="269"/>
                  <a:pt x="11904" y="0"/>
                </a:cubicBezTo>
              </a:path>
            </a:pathLst>
          </a:custGeom>
          <a:noFill/>
          <a:ln w="9525" cap="flat" cmpd="sng">
            <a:solidFill>
              <a:srgbClr val="80808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dirty="0">
              <a:solidFill>
                <a:srgbClr val="000000"/>
              </a:solidFill>
              <a:latin typeface="Calibri"/>
              <a:ea typeface="ＭＳ Ｐゴシック" pitchFamily="34" charset="-128"/>
            </a:endParaRPr>
          </a:p>
        </p:txBody>
      </p:sp>
      <p:sp>
        <p:nvSpPr>
          <p:cNvPr id="68" name="Text Box 108"/>
          <p:cNvSpPr txBox="1">
            <a:spLocks noChangeArrowheads="1"/>
          </p:cNvSpPr>
          <p:nvPr/>
        </p:nvSpPr>
        <p:spPr bwMode="auto">
          <a:xfrm>
            <a:off x="6164488" y="3835867"/>
            <a:ext cx="612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FS-Device</a:t>
            </a:r>
            <a:endParaRPr lang="en-US" altLang="de-DE" sz="1200" b="1" dirty="0">
              <a:solidFill>
                <a:srgbClr val="000000"/>
              </a:solidFill>
              <a:latin typeface="Calibri"/>
            </a:endParaRPr>
          </a:p>
        </p:txBody>
      </p:sp>
      <p:sp>
        <p:nvSpPr>
          <p:cNvPr id="69" name="AutoShape 109"/>
          <p:cNvSpPr>
            <a:spLocks noChangeArrowheads="1"/>
          </p:cNvSpPr>
          <p:nvPr/>
        </p:nvSpPr>
        <p:spPr bwMode="auto">
          <a:xfrm>
            <a:off x="6701340" y="2973012"/>
            <a:ext cx="485775" cy="228600"/>
          </a:xfrm>
          <a:prstGeom prst="cube">
            <a:avLst>
              <a:gd name="adj" fmla="val 55796"/>
            </a:avLst>
          </a:prstGeom>
          <a:solidFill>
            <a:srgbClr val="FFCC99"/>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defTabSz="457200" eaLnBrk="1" fontAlgn="auto"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70" name="Text Box 110"/>
          <p:cNvSpPr txBox="1">
            <a:spLocks noChangeArrowheads="1"/>
          </p:cNvSpPr>
          <p:nvPr/>
        </p:nvSpPr>
        <p:spPr bwMode="auto">
          <a:xfrm>
            <a:off x="7490219" y="1735555"/>
            <a:ext cx="881267"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"USB Master"</a:t>
            </a:r>
            <a:br>
              <a:rPr lang="de-DE" altLang="de-DE" sz="1200" b="1" dirty="0">
                <a:solidFill>
                  <a:srgbClr val="000000"/>
                </a:solidFill>
                <a:latin typeface="Calibri"/>
              </a:rPr>
            </a:br>
            <a:r>
              <a:rPr lang="de-DE" altLang="de-DE" sz="1200" b="1" dirty="0">
                <a:solidFill>
                  <a:srgbClr val="000000"/>
                </a:solidFill>
                <a:latin typeface="Calibri"/>
              </a:rPr>
              <a:t>Tool </a:t>
            </a:r>
            <a:r>
              <a:rPr lang="de-DE" altLang="de-DE" sz="1200" b="1" dirty="0" err="1">
                <a:solidFill>
                  <a:srgbClr val="000000"/>
                </a:solidFill>
                <a:latin typeface="Calibri"/>
              </a:rPr>
              <a:t>software</a:t>
            </a:r>
            <a:endParaRPr lang="de-DE" altLang="de-DE" sz="1200" b="1" dirty="0">
              <a:solidFill>
                <a:srgbClr val="000000"/>
              </a:solidFill>
              <a:latin typeface="Calibri"/>
            </a:endParaRPr>
          </a:p>
          <a:p>
            <a:pPr eaLnBrk="1" hangingPunct="1">
              <a:spcAft>
                <a:spcPct val="0"/>
              </a:spcAft>
              <a:buClrTx/>
              <a:buFontTx/>
              <a:buNone/>
            </a:pPr>
            <a:r>
              <a:rPr lang="de-DE" altLang="de-DE" sz="1200" b="1" dirty="0" err="1">
                <a:solidFill>
                  <a:srgbClr val="000000"/>
                </a:solidFill>
                <a:latin typeface="Calibri"/>
              </a:rPr>
              <a:t>with</a:t>
            </a:r>
            <a:r>
              <a:rPr lang="de-DE" altLang="de-DE" sz="1200" b="1" dirty="0">
                <a:solidFill>
                  <a:srgbClr val="000000"/>
                </a:solidFill>
                <a:latin typeface="Calibri"/>
              </a:rPr>
              <a:t> </a:t>
            </a:r>
            <a:r>
              <a:rPr lang="de-DE" altLang="de-DE" sz="1200" b="1" dirty="0" err="1">
                <a:solidFill>
                  <a:srgbClr val="000000"/>
                </a:solidFill>
                <a:latin typeface="Calibri"/>
              </a:rPr>
              <a:t>safety</a:t>
            </a:r>
            <a:r>
              <a:rPr lang="de-DE" altLang="de-DE" sz="1200" b="1" dirty="0">
                <a:solidFill>
                  <a:srgbClr val="000000"/>
                </a:solidFill>
                <a:latin typeface="Calibri"/>
              </a:rPr>
              <a:t> </a:t>
            </a:r>
            <a:endParaRPr lang="en-US" altLang="de-DE" sz="1200" b="1" dirty="0">
              <a:solidFill>
                <a:srgbClr val="000000"/>
              </a:solidFill>
              <a:latin typeface="Calibri"/>
            </a:endParaRPr>
          </a:p>
        </p:txBody>
      </p:sp>
      <p:sp>
        <p:nvSpPr>
          <p:cNvPr id="71" name="AutoShape 111"/>
          <p:cNvSpPr>
            <a:spLocks noChangeArrowheads="1"/>
          </p:cNvSpPr>
          <p:nvPr/>
        </p:nvSpPr>
        <p:spPr bwMode="auto">
          <a:xfrm rot="5400000" flipH="1">
            <a:off x="5944232" y="3090686"/>
            <a:ext cx="943370" cy="114300"/>
          </a:xfrm>
          <a:prstGeom prst="leftArrow">
            <a:avLst>
              <a:gd name="adj1" fmla="val 50000"/>
              <a:gd name="adj2" fmla="val 133583"/>
            </a:avLst>
          </a:prstGeom>
          <a:solidFill>
            <a:srgbClr val="DDDDD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200">
              <a:solidFill>
                <a:srgbClr val="000000"/>
              </a:solidFill>
              <a:latin typeface="Calibri"/>
            </a:endParaRPr>
          </a:p>
        </p:txBody>
      </p:sp>
      <p:sp>
        <p:nvSpPr>
          <p:cNvPr id="72" name="Text Box 112"/>
          <p:cNvSpPr txBox="1">
            <a:spLocks noChangeArrowheads="1"/>
          </p:cNvSpPr>
          <p:nvPr/>
        </p:nvSpPr>
        <p:spPr bwMode="auto">
          <a:xfrm>
            <a:off x="6120642" y="3647698"/>
            <a:ext cx="65306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808080"/>
                </a:solidFill>
                <a:latin typeface="Calibri"/>
              </a:rPr>
              <a:t>Parameter</a:t>
            </a:r>
            <a:endParaRPr lang="en-US" altLang="de-DE" sz="1200" dirty="0">
              <a:solidFill>
                <a:srgbClr val="808080"/>
              </a:solidFill>
              <a:latin typeface="Calibri"/>
            </a:endParaRPr>
          </a:p>
        </p:txBody>
      </p:sp>
      <p:sp>
        <p:nvSpPr>
          <p:cNvPr id="73" name="Line 113"/>
          <p:cNvSpPr>
            <a:spLocks noChangeShapeType="1"/>
          </p:cNvSpPr>
          <p:nvPr/>
        </p:nvSpPr>
        <p:spPr bwMode="auto">
          <a:xfrm rot="5400000">
            <a:off x="6627920" y="3509986"/>
            <a:ext cx="616742"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74" name="AutoShape 114"/>
          <p:cNvSpPr>
            <a:spLocks noChangeArrowheads="1"/>
          </p:cNvSpPr>
          <p:nvPr/>
        </p:nvSpPr>
        <p:spPr bwMode="auto">
          <a:xfrm rot="10800000">
            <a:off x="6874377" y="3808830"/>
            <a:ext cx="139700" cy="207962"/>
          </a:xfrm>
          <a:prstGeom prst="can">
            <a:avLst>
              <a:gd name="adj" fmla="val 37216"/>
            </a:avLst>
          </a:prstGeom>
          <a:solidFill>
            <a:srgbClr val="FFDD0D">
              <a:lumMod val="60000"/>
              <a:lumOff val="40000"/>
            </a:srgbClr>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75" name="Rectangle 115"/>
          <p:cNvSpPr>
            <a:spLocks noChangeArrowheads="1"/>
          </p:cNvSpPr>
          <p:nvPr/>
        </p:nvSpPr>
        <p:spPr bwMode="auto">
          <a:xfrm>
            <a:off x="2211782" y="1933200"/>
            <a:ext cx="2451100" cy="928687"/>
          </a:xfrm>
          <a:prstGeom prst="rect">
            <a:avLst/>
          </a:prstGeom>
          <a:solidFill>
            <a:srgbClr val="FFFFFF">
              <a:lumMod val="95000"/>
            </a:srgbClr>
          </a:solidFill>
          <a:ln w="9525" cap="flat" cmpd="sng" algn="ctr">
            <a:solidFill>
              <a:srgbClr val="808080"/>
            </a:solidFill>
            <a:prstDash val="solid"/>
          </a:ln>
          <a:effectLst>
            <a:outerShdw blurRad="50800" dist="38100" dir="2700000" algn="tl" rotWithShape="0">
              <a:prstClr val="black">
                <a:alpha val="40000"/>
              </a:prstClr>
            </a:outerShdw>
          </a:effectLst>
        </p:spPr>
        <p:txBody>
          <a:bodyPr rtlCol="0" anchor="ctr"/>
          <a:lstStyle/>
          <a:p>
            <a:pPr algn="ctr"/>
            <a:endParaRPr lang="de-DE" altLang="de-DE" sz="1200" kern="0">
              <a:solidFill>
                <a:srgbClr val="FFFFFF"/>
              </a:solidFill>
              <a:latin typeface="Calibri"/>
              <a:ea typeface="ＭＳ Ｐゴシック"/>
            </a:endParaRPr>
          </a:p>
        </p:txBody>
      </p:sp>
      <p:sp>
        <p:nvSpPr>
          <p:cNvPr id="76" name="AutoShape 116"/>
          <p:cNvSpPr>
            <a:spLocks noChangeArrowheads="1"/>
          </p:cNvSpPr>
          <p:nvPr/>
        </p:nvSpPr>
        <p:spPr bwMode="auto">
          <a:xfrm>
            <a:off x="2157807" y="1980825"/>
            <a:ext cx="633413" cy="928687"/>
          </a:xfrm>
          <a:prstGeom prst="cube">
            <a:avLst>
              <a:gd name="adj" fmla="val 24995"/>
            </a:avLst>
          </a:prstGeom>
          <a:solidFill>
            <a:srgbClr val="EAEAEA"/>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77" name="AutoShape 117"/>
          <p:cNvSpPr>
            <a:spLocks noChangeArrowheads="1"/>
          </p:cNvSpPr>
          <p:nvPr/>
        </p:nvSpPr>
        <p:spPr bwMode="auto">
          <a:xfrm>
            <a:off x="2748357" y="1980825"/>
            <a:ext cx="515938" cy="928687"/>
          </a:xfrm>
          <a:prstGeom prst="cube">
            <a:avLst>
              <a:gd name="adj" fmla="val 30519"/>
            </a:avLst>
          </a:prstGeom>
          <a:solidFill>
            <a:srgbClr val="FFCC99"/>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200" kern="0">
              <a:solidFill>
                <a:srgbClr val="000000"/>
              </a:solidFill>
              <a:latin typeface="Calibri"/>
            </a:endParaRPr>
          </a:p>
        </p:txBody>
      </p:sp>
      <p:sp>
        <p:nvSpPr>
          <p:cNvPr id="78" name="Line 118"/>
          <p:cNvSpPr>
            <a:spLocks noChangeShapeType="1"/>
          </p:cNvSpPr>
          <p:nvPr/>
        </p:nvSpPr>
        <p:spPr bwMode="auto">
          <a:xfrm flipH="1">
            <a:off x="2486420" y="1642687"/>
            <a:ext cx="0" cy="3825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200" kern="0">
              <a:solidFill>
                <a:srgbClr val="000000"/>
              </a:solidFill>
              <a:latin typeface="Calibri"/>
              <a:ea typeface="ＭＳ Ｐゴシック" pitchFamily="34" charset="-128"/>
            </a:endParaRPr>
          </a:p>
        </p:txBody>
      </p:sp>
      <p:sp>
        <p:nvSpPr>
          <p:cNvPr id="79" name="Rectangle 119"/>
          <p:cNvSpPr>
            <a:spLocks noChangeArrowheads="1"/>
          </p:cNvSpPr>
          <p:nvPr/>
        </p:nvSpPr>
        <p:spPr bwMode="auto">
          <a:xfrm>
            <a:off x="1264467" y="2676150"/>
            <a:ext cx="851644" cy="2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7620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defTabSz="762000" eaLnBrk="0" hangingPunct="0">
              <a:spcBef>
                <a:spcPct val="20000"/>
              </a:spcBef>
              <a:defRPr sz="2400">
                <a:solidFill>
                  <a:srgbClr val="595959"/>
                </a:solidFill>
                <a:latin typeface="Trebuchet MS" pitchFamily="34" charset="0"/>
                <a:ea typeface="ＭＳ Ｐゴシック" pitchFamily="34" charset="-128"/>
              </a:defRPr>
            </a:lvl3pPr>
            <a:lvl4pPr marL="1600200" indent="-228600" defTabSz="762000" eaLnBrk="0" hangingPunct="0">
              <a:spcBef>
                <a:spcPct val="20000"/>
              </a:spcBef>
              <a:defRPr sz="2400">
                <a:solidFill>
                  <a:srgbClr val="595959"/>
                </a:solidFill>
                <a:latin typeface="Trebuchet MS" pitchFamily="34" charset="0"/>
                <a:ea typeface="ＭＳ Ｐゴシック" pitchFamily="34" charset="-128"/>
              </a:defRPr>
            </a:lvl4pPr>
            <a:lvl5pPr marL="2057400" indent="-228600" defTabSz="762000" eaLnBrk="0" hangingPunct="0">
              <a:spcBef>
                <a:spcPct val="20000"/>
              </a:spcBef>
              <a:defRPr sz="2400">
                <a:solidFill>
                  <a:srgbClr val="595959"/>
                </a:solidFill>
                <a:latin typeface="Trebuchet MS" pitchFamily="34" charset="0"/>
                <a:ea typeface="ＭＳ Ｐゴシック" pitchFamily="34" charset="-128"/>
              </a:defRPr>
            </a:lvl5pPr>
            <a:lvl6pPr marL="25146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defTabSz="7620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lnSpc>
                <a:spcPct val="90000"/>
              </a:lnSpc>
              <a:spcBef>
                <a:spcPct val="0"/>
              </a:spcBef>
              <a:spcAft>
                <a:spcPct val="0"/>
              </a:spcAft>
              <a:buClrTx/>
              <a:buFontTx/>
              <a:buNone/>
            </a:pPr>
            <a:r>
              <a:rPr lang="de-DE" altLang="de-DE" sz="1200">
                <a:solidFill>
                  <a:srgbClr val="808080"/>
                </a:solidFill>
                <a:latin typeface="Calibri"/>
              </a:rPr>
              <a:t>Remote IO</a:t>
            </a:r>
          </a:p>
        </p:txBody>
      </p:sp>
      <p:sp>
        <p:nvSpPr>
          <p:cNvPr id="80" name="AutoShape 120"/>
          <p:cNvSpPr>
            <a:spLocks noChangeArrowheads="1"/>
          </p:cNvSpPr>
          <p:nvPr/>
        </p:nvSpPr>
        <p:spPr bwMode="auto">
          <a:xfrm>
            <a:off x="3184920" y="1980825"/>
            <a:ext cx="515937" cy="928687"/>
          </a:xfrm>
          <a:prstGeom prst="cube">
            <a:avLst>
              <a:gd name="adj" fmla="val 30519"/>
            </a:avLst>
          </a:prstGeom>
          <a:solidFill>
            <a:srgbClr val="EAEAEA"/>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200" kern="0">
              <a:solidFill>
                <a:srgbClr val="000000"/>
              </a:solidFill>
              <a:latin typeface="Calibri"/>
            </a:endParaRPr>
          </a:p>
        </p:txBody>
      </p:sp>
      <p:sp>
        <p:nvSpPr>
          <p:cNvPr id="81" name="AutoShape 121"/>
          <p:cNvSpPr>
            <a:spLocks noChangeArrowheads="1"/>
          </p:cNvSpPr>
          <p:nvPr/>
        </p:nvSpPr>
        <p:spPr bwMode="auto">
          <a:xfrm>
            <a:off x="3611957" y="1980825"/>
            <a:ext cx="515938" cy="928687"/>
          </a:xfrm>
          <a:prstGeom prst="cube">
            <a:avLst>
              <a:gd name="adj" fmla="val 30519"/>
            </a:avLst>
          </a:prstGeom>
          <a:solidFill>
            <a:srgbClr val="EAEAEA"/>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200" kern="0">
              <a:solidFill>
                <a:srgbClr val="000000"/>
              </a:solidFill>
              <a:latin typeface="Calibri"/>
            </a:endParaRPr>
          </a:p>
        </p:txBody>
      </p:sp>
      <p:sp>
        <p:nvSpPr>
          <p:cNvPr id="82" name="AutoShape 122"/>
          <p:cNvSpPr>
            <a:spLocks noChangeArrowheads="1"/>
          </p:cNvSpPr>
          <p:nvPr/>
        </p:nvSpPr>
        <p:spPr bwMode="auto">
          <a:xfrm>
            <a:off x="4024707" y="1985587"/>
            <a:ext cx="515938" cy="928688"/>
          </a:xfrm>
          <a:prstGeom prst="cube">
            <a:avLst>
              <a:gd name="adj" fmla="val 30519"/>
            </a:avLst>
          </a:prstGeom>
          <a:solidFill>
            <a:srgbClr val="FFDD0D">
              <a:lumMod val="60000"/>
              <a:lumOff val="40000"/>
            </a:srgbClr>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auto" latinLnBrk="0" hangingPunct="1">
              <a:lnSpc>
                <a:spcPct val="100000"/>
              </a:lnSpc>
              <a:spcBef>
                <a:spcPct val="0"/>
              </a:spcBef>
              <a:spcAft>
                <a:spcPct val="0"/>
              </a:spcAft>
              <a:buClrTx/>
              <a:buSzTx/>
              <a:buFontTx/>
              <a:buNone/>
              <a:tabLst/>
              <a:defRPr/>
            </a:pPr>
            <a:endParaRPr kumimoji="0" lang="en-GB"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83" name="Rectangle 123"/>
          <p:cNvSpPr>
            <a:spLocks noChangeArrowheads="1"/>
          </p:cNvSpPr>
          <p:nvPr/>
        </p:nvSpPr>
        <p:spPr bwMode="auto">
          <a:xfrm>
            <a:off x="4197745" y="2750762"/>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84" name="Rectangle 124"/>
          <p:cNvSpPr>
            <a:spLocks noChangeArrowheads="1"/>
          </p:cNvSpPr>
          <p:nvPr/>
        </p:nvSpPr>
        <p:spPr bwMode="auto">
          <a:xfrm>
            <a:off x="4197745" y="21999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85" name="Text Box 125"/>
          <p:cNvSpPr txBox="1">
            <a:spLocks noChangeArrowheads="1"/>
          </p:cNvSpPr>
          <p:nvPr/>
        </p:nvSpPr>
        <p:spPr bwMode="auto">
          <a:xfrm>
            <a:off x="4099320" y="218402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86" name="Line 126"/>
          <p:cNvSpPr>
            <a:spLocks noChangeShapeType="1"/>
          </p:cNvSpPr>
          <p:nvPr/>
        </p:nvSpPr>
        <p:spPr bwMode="auto">
          <a:xfrm>
            <a:off x="4181870" y="28031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87" name="Text Box 127"/>
          <p:cNvSpPr txBox="1">
            <a:spLocks noChangeArrowheads="1"/>
          </p:cNvSpPr>
          <p:nvPr/>
        </p:nvSpPr>
        <p:spPr bwMode="auto">
          <a:xfrm>
            <a:off x="4096145" y="2728537"/>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88" name="Line 128"/>
          <p:cNvSpPr>
            <a:spLocks noChangeShapeType="1"/>
          </p:cNvSpPr>
          <p:nvPr/>
        </p:nvSpPr>
        <p:spPr bwMode="auto">
          <a:xfrm>
            <a:off x="4226320" y="2342775"/>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89" name="Rectangle 129"/>
          <p:cNvSpPr>
            <a:spLocks noChangeArrowheads="1"/>
          </p:cNvSpPr>
          <p:nvPr/>
        </p:nvSpPr>
        <p:spPr bwMode="auto">
          <a:xfrm>
            <a:off x="3789757" y="2750762"/>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90" name="Rectangle 130"/>
          <p:cNvSpPr>
            <a:spLocks noChangeArrowheads="1"/>
          </p:cNvSpPr>
          <p:nvPr/>
        </p:nvSpPr>
        <p:spPr bwMode="auto">
          <a:xfrm>
            <a:off x="3789757" y="21999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91" name="Text Box 131"/>
          <p:cNvSpPr txBox="1">
            <a:spLocks noChangeArrowheads="1"/>
          </p:cNvSpPr>
          <p:nvPr/>
        </p:nvSpPr>
        <p:spPr bwMode="auto">
          <a:xfrm>
            <a:off x="3691332" y="218402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92" name="Line 132"/>
          <p:cNvSpPr>
            <a:spLocks noChangeShapeType="1"/>
          </p:cNvSpPr>
          <p:nvPr/>
        </p:nvSpPr>
        <p:spPr bwMode="auto">
          <a:xfrm>
            <a:off x="3773882" y="28031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93" name="Text Box 133"/>
          <p:cNvSpPr txBox="1">
            <a:spLocks noChangeArrowheads="1"/>
          </p:cNvSpPr>
          <p:nvPr/>
        </p:nvSpPr>
        <p:spPr bwMode="auto">
          <a:xfrm>
            <a:off x="3688157" y="2728537"/>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94" name="Line 134"/>
          <p:cNvSpPr>
            <a:spLocks noChangeShapeType="1"/>
          </p:cNvSpPr>
          <p:nvPr/>
        </p:nvSpPr>
        <p:spPr bwMode="auto">
          <a:xfrm>
            <a:off x="3818332" y="2342775"/>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95" name="Rectangle 135"/>
          <p:cNvSpPr>
            <a:spLocks noChangeArrowheads="1"/>
          </p:cNvSpPr>
          <p:nvPr/>
        </p:nvSpPr>
        <p:spPr bwMode="auto">
          <a:xfrm>
            <a:off x="3361132" y="2750762"/>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47" name="Rectangle 136"/>
          <p:cNvSpPr>
            <a:spLocks noChangeArrowheads="1"/>
          </p:cNvSpPr>
          <p:nvPr/>
        </p:nvSpPr>
        <p:spPr bwMode="auto">
          <a:xfrm>
            <a:off x="3361132" y="21999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48" name="Text Box 137"/>
          <p:cNvSpPr txBox="1">
            <a:spLocks noChangeArrowheads="1"/>
          </p:cNvSpPr>
          <p:nvPr/>
        </p:nvSpPr>
        <p:spPr bwMode="auto">
          <a:xfrm>
            <a:off x="3262707" y="218402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149" name="Line 138"/>
          <p:cNvSpPr>
            <a:spLocks noChangeShapeType="1"/>
          </p:cNvSpPr>
          <p:nvPr/>
        </p:nvSpPr>
        <p:spPr bwMode="auto">
          <a:xfrm>
            <a:off x="3345257" y="28031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150" name="Text Box 139"/>
          <p:cNvSpPr txBox="1">
            <a:spLocks noChangeArrowheads="1"/>
          </p:cNvSpPr>
          <p:nvPr/>
        </p:nvSpPr>
        <p:spPr bwMode="auto">
          <a:xfrm>
            <a:off x="3259532" y="2728537"/>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151" name="Line 140"/>
          <p:cNvSpPr>
            <a:spLocks noChangeShapeType="1"/>
          </p:cNvSpPr>
          <p:nvPr/>
        </p:nvSpPr>
        <p:spPr bwMode="auto">
          <a:xfrm>
            <a:off x="3389707" y="2342775"/>
            <a:ext cx="0" cy="36512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52" name="Rectangle 141"/>
          <p:cNvSpPr>
            <a:spLocks noChangeArrowheads="1"/>
          </p:cNvSpPr>
          <p:nvPr/>
        </p:nvSpPr>
        <p:spPr bwMode="auto">
          <a:xfrm>
            <a:off x="2930920" y="275870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53" name="Rectangle 142"/>
          <p:cNvSpPr>
            <a:spLocks noChangeArrowheads="1"/>
          </p:cNvSpPr>
          <p:nvPr/>
        </p:nvSpPr>
        <p:spPr bwMode="auto">
          <a:xfrm>
            <a:off x="2930920" y="2207837"/>
            <a:ext cx="63500" cy="9683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54" name="Text Box 143"/>
          <p:cNvSpPr txBox="1">
            <a:spLocks noChangeArrowheads="1"/>
          </p:cNvSpPr>
          <p:nvPr/>
        </p:nvSpPr>
        <p:spPr bwMode="auto">
          <a:xfrm>
            <a:off x="2832495" y="2191962"/>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0</a:t>
            </a:r>
          </a:p>
        </p:txBody>
      </p:sp>
      <p:sp>
        <p:nvSpPr>
          <p:cNvPr id="155" name="Line 144"/>
          <p:cNvSpPr>
            <a:spLocks noChangeShapeType="1"/>
          </p:cNvSpPr>
          <p:nvPr/>
        </p:nvSpPr>
        <p:spPr bwMode="auto">
          <a:xfrm>
            <a:off x="2915045" y="281108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156" name="Text Box 145"/>
          <p:cNvSpPr txBox="1">
            <a:spLocks noChangeArrowheads="1"/>
          </p:cNvSpPr>
          <p:nvPr/>
        </p:nvSpPr>
        <p:spPr bwMode="auto">
          <a:xfrm>
            <a:off x="2829320" y="2736475"/>
            <a:ext cx="7854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a:solidFill>
                  <a:srgbClr val="808080"/>
                </a:solidFill>
                <a:latin typeface="Calibri"/>
              </a:rPr>
              <a:t>7</a:t>
            </a:r>
          </a:p>
        </p:txBody>
      </p:sp>
      <p:sp>
        <p:nvSpPr>
          <p:cNvPr id="157" name="Line 146"/>
          <p:cNvSpPr>
            <a:spLocks noChangeShapeType="1"/>
          </p:cNvSpPr>
          <p:nvPr/>
        </p:nvSpPr>
        <p:spPr bwMode="auto">
          <a:xfrm>
            <a:off x="2959495" y="2350712"/>
            <a:ext cx="0" cy="26987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58" name="Line 148"/>
          <p:cNvSpPr>
            <a:spLocks noChangeShapeType="1"/>
          </p:cNvSpPr>
          <p:nvPr/>
        </p:nvSpPr>
        <p:spPr bwMode="auto">
          <a:xfrm>
            <a:off x="3427807" y="2782512"/>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solidFill>
                <a:srgbClr val="000000"/>
              </a:solidFill>
              <a:latin typeface="Calibri"/>
              <a:ea typeface="ＭＳ Ｐゴシック" pitchFamily="34" charset="-128"/>
            </a:endParaRPr>
          </a:p>
        </p:txBody>
      </p:sp>
      <p:sp>
        <p:nvSpPr>
          <p:cNvPr id="159" name="Rectangle 156"/>
          <p:cNvSpPr>
            <a:spLocks noChangeArrowheads="1"/>
          </p:cNvSpPr>
          <p:nvPr/>
        </p:nvSpPr>
        <p:spPr bwMode="auto">
          <a:xfrm>
            <a:off x="2930920" y="2625350"/>
            <a:ext cx="63500" cy="96837"/>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60" name="Text Box 157"/>
          <p:cNvSpPr txBox="1">
            <a:spLocks noChangeArrowheads="1"/>
          </p:cNvSpPr>
          <p:nvPr/>
        </p:nvSpPr>
        <p:spPr bwMode="auto">
          <a:xfrm>
            <a:off x="3455244" y="3846136"/>
            <a:ext cx="6127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FS-Device</a:t>
            </a:r>
            <a:endParaRPr lang="de-DE" altLang="de-DE" sz="1200" dirty="0">
              <a:solidFill>
                <a:srgbClr val="000000"/>
              </a:solidFill>
              <a:latin typeface="Calibri"/>
            </a:endParaRPr>
          </a:p>
        </p:txBody>
      </p:sp>
      <p:sp>
        <p:nvSpPr>
          <p:cNvPr id="161" name="Line 158"/>
          <p:cNvSpPr>
            <a:spLocks noChangeShapeType="1"/>
          </p:cNvSpPr>
          <p:nvPr/>
        </p:nvSpPr>
        <p:spPr bwMode="auto">
          <a:xfrm flipV="1">
            <a:off x="2999182" y="1772862"/>
            <a:ext cx="123825" cy="27622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62" name="Text Box 159"/>
          <p:cNvSpPr txBox="1">
            <a:spLocks noChangeArrowheads="1"/>
          </p:cNvSpPr>
          <p:nvPr/>
        </p:nvSpPr>
        <p:spPr bwMode="auto">
          <a:xfrm>
            <a:off x="3943745" y="1463300"/>
            <a:ext cx="7149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F-DI Modul</a:t>
            </a:r>
            <a:endParaRPr lang="en-US" altLang="de-DE" sz="1200" b="1" dirty="0">
              <a:solidFill>
                <a:srgbClr val="000000"/>
              </a:solidFill>
              <a:latin typeface="Calibri"/>
            </a:endParaRPr>
          </a:p>
        </p:txBody>
      </p:sp>
      <p:sp>
        <p:nvSpPr>
          <p:cNvPr id="163" name="Text Box 162"/>
          <p:cNvSpPr txBox="1">
            <a:spLocks noChangeArrowheads="1"/>
          </p:cNvSpPr>
          <p:nvPr/>
        </p:nvSpPr>
        <p:spPr bwMode="auto">
          <a:xfrm>
            <a:off x="2962670" y="1625225"/>
            <a:ext cx="6292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808080"/>
                </a:solidFill>
                <a:latin typeface="Calibri"/>
              </a:rPr>
              <a:t>FS-Master</a:t>
            </a:r>
            <a:endParaRPr lang="en-US" altLang="de-DE" sz="1200" dirty="0">
              <a:solidFill>
                <a:srgbClr val="808080"/>
              </a:solidFill>
              <a:latin typeface="Calibri"/>
            </a:endParaRPr>
          </a:p>
        </p:txBody>
      </p:sp>
      <p:sp>
        <p:nvSpPr>
          <p:cNvPr id="164" name="Line 163"/>
          <p:cNvSpPr>
            <a:spLocks noChangeShapeType="1"/>
          </p:cNvSpPr>
          <p:nvPr/>
        </p:nvSpPr>
        <p:spPr bwMode="auto">
          <a:xfrm flipH="1" flipV="1">
            <a:off x="4229495" y="1639511"/>
            <a:ext cx="36512" cy="42862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65" name="Line 175"/>
          <p:cNvSpPr>
            <a:spLocks noChangeShapeType="1"/>
          </p:cNvSpPr>
          <p:nvPr/>
        </p:nvSpPr>
        <p:spPr bwMode="auto">
          <a:xfrm>
            <a:off x="1445020" y="1642687"/>
            <a:ext cx="1201737"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66" name="Rectangle 176"/>
          <p:cNvSpPr>
            <a:spLocks noChangeArrowheads="1"/>
          </p:cNvSpPr>
          <p:nvPr/>
        </p:nvSpPr>
        <p:spPr bwMode="auto">
          <a:xfrm>
            <a:off x="1656157" y="1593475"/>
            <a:ext cx="125413"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67" name="AutoShape 177"/>
          <p:cNvSpPr>
            <a:spLocks noChangeArrowheads="1"/>
          </p:cNvSpPr>
          <p:nvPr/>
        </p:nvSpPr>
        <p:spPr bwMode="auto">
          <a:xfrm>
            <a:off x="1445020" y="996575"/>
            <a:ext cx="552450" cy="279400"/>
          </a:xfrm>
          <a:prstGeom prst="cube">
            <a:avLst>
              <a:gd name="adj" fmla="val 25690"/>
            </a:avLst>
          </a:prstGeom>
          <a:solidFill>
            <a:srgbClr val="EAEAEA"/>
          </a:solidFill>
          <a:ln w="9525" cap="flat" cmpd="sng" algn="ctr">
            <a:solidFill>
              <a:srgbClr val="808080"/>
            </a:solidFill>
            <a:prstDash val="solid"/>
          </a:ln>
          <a:effectLst>
            <a:outerShdw blurRad="50800" dist="38100" dir="2700000" algn="tl" rotWithShape="0">
              <a:prstClr val="black">
                <a:alpha val="40000"/>
              </a:prstClr>
            </a:outerShdw>
          </a:effectLst>
        </p:spPr>
        <p:txBody>
          <a:bodyPr rtlCol="0" anchor="ctr"/>
          <a:lstStyle/>
          <a:p>
            <a:pPr algn="ctr"/>
            <a:endParaRPr lang="de-DE" altLang="de-DE" sz="1200" kern="0">
              <a:solidFill>
                <a:srgbClr val="FFFFFF"/>
              </a:solidFill>
              <a:latin typeface="Calibri"/>
              <a:ea typeface="ＭＳ Ｐゴシック"/>
            </a:endParaRPr>
          </a:p>
        </p:txBody>
      </p:sp>
      <p:sp>
        <p:nvSpPr>
          <p:cNvPr id="168" name="Rectangle 178"/>
          <p:cNvSpPr>
            <a:spLocks noChangeArrowheads="1"/>
          </p:cNvSpPr>
          <p:nvPr/>
        </p:nvSpPr>
        <p:spPr bwMode="auto">
          <a:xfrm>
            <a:off x="2414982" y="1593475"/>
            <a:ext cx="127000" cy="93662"/>
          </a:xfrm>
          <a:prstGeom prst="rect">
            <a:avLst/>
          </a:prstGeom>
          <a:solidFill>
            <a:srgbClr val="FFFFFF"/>
          </a:solidFill>
          <a:ln w="9525">
            <a:solidFill>
              <a:srgbClr val="808080"/>
            </a:solidFill>
            <a:miter lim="800000"/>
            <a:headEnd/>
            <a:tailEnd/>
          </a:ln>
        </p:spPr>
        <p:txBody>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69" name="Line 179"/>
          <p:cNvSpPr>
            <a:spLocks noChangeShapeType="1"/>
          </p:cNvSpPr>
          <p:nvPr/>
        </p:nvSpPr>
        <p:spPr bwMode="auto">
          <a:xfrm flipH="1">
            <a:off x="1711720" y="1290262"/>
            <a:ext cx="0" cy="293688"/>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de-DE" sz="1200" kern="0">
              <a:solidFill>
                <a:srgbClr val="000000"/>
              </a:solidFill>
              <a:latin typeface="Calibri"/>
              <a:ea typeface="ＭＳ Ｐゴシック" pitchFamily="34" charset="-128"/>
            </a:endParaRPr>
          </a:p>
        </p:txBody>
      </p:sp>
      <p:sp>
        <p:nvSpPr>
          <p:cNvPr id="170" name="Text Box 180"/>
          <p:cNvSpPr txBox="1">
            <a:spLocks noChangeArrowheads="1"/>
          </p:cNvSpPr>
          <p:nvPr/>
        </p:nvSpPr>
        <p:spPr bwMode="auto">
          <a:xfrm>
            <a:off x="1867295" y="1453775"/>
            <a:ext cx="5193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err="1">
                <a:solidFill>
                  <a:srgbClr val="808080"/>
                </a:solidFill>
                <a:latin typeface="Calibri"/>
              </a:rPr>
              <a:t>Fieldbus</a:t>
            </a:r>
            <a:endParaRPr lang="en-US" altLang="de-DE" sz="1200" dirty="0">
              <a:solidFill>
                <a:srgbClr val="808080"/>
              </a:solidFill>
              <a:latin typeface="Calibri"/>
            </a:endParaRPr>
          </a:p>
        </p:txBody>
      </p:sp>
      <p:sp>
        <p:nvSpPr>
          <p:cNvPr id="171" name="Line 181"/>
          <p:cNvSpPr>
            <a:spLocks noChangeShapeType="1"/>
          </p:cNvSpPr>
          <p:nvPr/>
        </p:nvSpPr>
        <p:spPr bwMode="auto">
          <a:xfrm rot="5400000">
            <a:off x="3714351" y="3324644"/>
            <a:ext cx="1011237"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2" name="AutoShape 182"/>
          <p:cNvSpPr>
            <a:spLocks noChangeArrowheads="1"/>
          </p:cNvSpPr>
          <p:nvPr/>
        </p:nvSpPr>
        <p:spPr bwMode="auto">
          <a:xfrm rot="10800000">
            <a:off x="4148532" y="3830262"/>
            <a:ext cx="139700" cy="207963"/>
          </a:xfrm>
          <a:prstGeom prst="can">
            <a:avLst>
              <a:gd name="adj" fmla="val 37216"/>
            </a:avLst>
          </a:prstGeom>
          <a:solidFill>
            <a:srgbClr val="FFDD0D">
              <a:lumMod val="60000"/>
              <a:lumOff val="40000"/>
            </a:srgbClr>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Calibri"/>
              <a:ea typeface="ＭＳ Ｐゴシック" pitchFamily="34" charset="-128"/>
            </a:endParaRPr>
          </a:p>
        </p:txBody>
      </p:sp>
      <p:sp>
        <p:nvSpPr>
          <p:cNvPr id="173" name="Oval 188"/>
          <p:cNvSpPr>
            <a:spLocks noChangeArrowheads="1"/>
          </p:cNvSpPr>
          <p:nvPr/>
        </p:nvSpPr>
        <p:spPr bwMode="auto">
          <a:xfrm>
            <a:off x="4027882" y="3077787"/>
            <a:ext cx="371475" cy="371475"/>
          </a:xfrm>
          <a:prstGeom prst="ellipse">
            <a:avLst/>
          </a:prstGeom>
          <a:solidFill>
            <a:srgbClr val="FFFFFF"/>
          </a:soli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200" kern="0">
              <a:solidFill>
                <a:srgbClr val="000000"/>
              </a:solidFill>
              <a:latin typeface="Calibri"/>
            </a:endParaRPr>
          </a:p>
        </p:txBody>
      </p:sp>
      <p:sp>
        <p:nvSpPr>
          <p:cNvPr id="174" name="Line 189"/>
          <p:cNvSpPr>
            <a:spLocks noChangeShapeType="1"/>
          </p:cNvSpPr>
          <p:nvPr/>
        </p:nvSpPr>
        <p:spPr bwMode="auto">
          <a:xfrm flipH="1">
            <a:off x="3885007" y="3392112"/>
            <a:ext cx="180975" cy="17145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5" name="Line 190"/>
          <p:cNvSpPr>
            <a:spLocks noChangeShapeType="1"/>
          </p:cNvSpPr>
          <p:nvPr/>
        </p:nvSpPr>
        <p:spPr bwMode="auto">
          <a:xfrm>
            <a:off x="4185045" y="3087312"/>
            <a:ext cx="0" cy="342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6" name="Line 191"/>
          <p:cNvSpPr>
            <a:spLocks noChangeShapeType="1"/>
          </p:cNvSpPr>
          <p:nvPr/>
        </p:nvSpPr>
        <p:spPr bwMode="auto">
          <a:xfrm>
            <a:off x="4246957" y="3087312"/>
            <a:ext cx="0" cy="342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200" kern="0">
              <a:solidFill>
                <a:srgbClr val="000000"/>
              </a:solidFill>
              <a:latin typeface="Calibri"/>
              <a:ea typeface="ＭＳ Ｐゴシック" pitchFamily="34" charset="-128"/>
            </a:endParaRPr>
          </a:p>
        </p:txBody>
      </p:sp>
      <p:sp>
        <p:nvSpPr>
          <p:cNvPr id="177" name="Text Box 192"/>
          <p:cNvSpPr txBox="1">
            <a:spLocks noChangeArrowheads="1"/>
          </p:cNvSpPr>
          <p:nvPr/>
        </p:nvSpPr>
        <p:spPr bwMode="auto">
          <a:xfrm>
            <a:off x="3383357" y="3146050"/>
            <a:ext cx="5998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err="1">
                <a:solidFill>
                  <a:srgbClr val="000000"/>
                </a:solidFill>
                <a:latin typeface="Calibri"/>
              </a:rPr>
              <a:t>OSSDe</a:t>
            </a:r>
            <a:endParaRPr lang="en-US" altLang="de-DE" sz="1200" dirty="0">
              <a:solidFill>
                <a:srgbClr val="000000"/>
              </a:solidFill>
              <a:latin typeface="Calibri"/>
            </a:endParaRPr>
          </a:p>
        </p:txBody>
      </p:sp>
      <p:sp>
        <p:nvSpPr>
          <p:cNvPr id="178" name="AutoShape 111"/>
          <p:cNvSpPr>
            <a:spLocks noChangeArrowheads="1"/>
          </p:cNvSpPr>
          <p:nvPr/>
        </p:nvSpPr>
        <p:spPr bwMode="auto">
          <a:xfrm rot="16200000" flipH="1" flipV="1">
            <a:off x="6923282" y="3052585"/>
            <a:ext cx="1019573" cy="114300"/>
          </a:xfrm>
          <a:prstGeom prst="leftArrow">
            <a:avLst>
              <a:gd name="adj1" fmla="val 50000"/>
              <a:gd name="adj2" fmla="val 133583"/>
            </a:avLst>
          </a:prstGeom>
          <a:solidFill>
            <a:srgbClr val="DDDDD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200">
              <a:solidFill>
                <a:srgbClr val="000000"/>
              </a:solidFill>
              <a:latin typeface="Calibri"/>
            </a:endParaRPr>
          </a:p>
        </p:txBody>
      </p:sp>
      <p:sp>
        <p:nvSpPr>
          <p:cNvPr id="179" name="Text Box 112"/>
          <p:cNvSpPr txBox="1">
            <a:spLocks noChangeArrowheads="1"/>
          </p:cNvSpPr>
          <p:nvPr/>
        </p:nvSpPr>
        <p:spPr bwMode="auto">
          <a:xfrm>
            <a:off x="7309244" y="3647698"/>
            <a:ext cx="2491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808080"/>
                </a:solidFill>
                <a:latin typeface="Calibri"/>
              </a:rPr>
              <a:t>Test</a:t>
            </a:r>
            <a:endParaRPr lang="en-US" altLang="de-DE" sz="1200" dirty="0">
              <a:solidFill>
                <a:srgbClr val="808080"/>
              </a:solidFill>
              <a:latin typeface="Calibri"/>
            </a:endParaRPr>
          </a:p>
        </p:txBody>
      </p:sp>
      <p:sp>
        <p:nvSpPr>
          <p:cNvPr id="180" name="Left Arrow 179"/>
          <p:cNvSpPr/>
          <p:nvPr/>
        </p:nvSpPr>
        <p:spPr>
          <a:xfrm>
            <a:off x="4540646" y="3733771"/>
            <a:ext cx="706430" cy="378618"/>
          </a:xfrm>
          <a:prstGeom prst="leftArrow">
            <a:avLst/>
          </a:prstGeom>
          <a:solidFill>
            <a:srgbClr val="FFFFFF"/>
          </a:solidFill>
          <a:ln w="25400" cap="flat" cmpd="sng" algn="ctr">
            <a:solidFill>
              <a:srgbClr val="808080"/>
            </a:solidFill>
            <a:prstDash val="solid"/>
          </a:ln>
          <a:effectLst/>
        </p:spPr>
        <p:txBody>
          <a:bodyPr rtlCol="0" anchor="ctr"/>
          <a:lstStyle/>
          <a:p>
            <a:pPr algn="ctr">
              <a:defRPr/>
            </a:pPr>
            <a:endParaRPr lang="de-DE" sz="1200" kern="0">
              <a:solidFill>
                <a:srgbClr val="FFFFFF"/>
              </a:solidFill>
              <a:latin typeface="Calibri"/>
              <a:ea typeface="ＭＳ Ｐゴシック"/>
            </a:endParaRPr>
          </a:p>
        </p:txBody>
      </p:sp>
      <p:sp>
        <p:nvSpPr>
          <p:cNvPr id="182" name="Text Box 159"/>
          <p:cNvSpPr txBox="1">
            <a:spLocks noChangeArrowheads="1"/>
          </p:cNvSpPr>
          <p:nvPr/>
        </p:nvSpPr>
        <p:spPr bwMode="auto">
          <a:xfrm>
            <a:off x="5799547" y="1071187"/>
            <a:ext cx="25741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dirty="0">
                <a:solidFill>
                  <a:srgbClr val="000000"/>
                </a:solidFill>
                <a:latin typeface="Calibri"/>
              </a:rPr>
              <a:t>Off-site </a:t>
            </a:r>
            <a:r>
              <a:rPr lang="de-DE" altLang="de-DE" sz="1200" dirty="0" err="1">
                <a:solidFill>
                  <a:srgbClr val="000000"/>
                </a:solidFill>
                <a:latin typeface="Calibri"/>
              </a:rPr>
              <a:t>configuration</a:t>
            </a:r>
            <a:r>
              <a:rPr lang="de-DE" altLang="de-DE" sz="1200" dirty="0">
                <a:solidFill>
                  <a:srgbClr val="000000"/>
                </a:solidFill>
                <a:latin typeface="Calibri"/>
              </a:rPr>
              <a:t> &amp; </a:t>
            </a:r>
            <a:r>
              <a:rPr lang="de-DE" altLang="de-DE" sz="1200" dirty="0" err="1">
                <a:solidFill>
                  <a:srgbClr val="000000"/>
                </a:solidFill>
                <a:latin typeface="Calibri"/>
              </a:rPr>
              <a:t>parameterization</a:t>
            </a:r>
            <a:endParaRPr lang="en-US" altLang="de-DE" sz="1200" dirty="0">
              <a:solidFill>
                <a:srgbClr val="000000"/>
              </a:solidFill>
              <a:latin typeface="Calibri"/>
            </a:endParaRPr>
          </a:p>
        </p:txBody>
      </p:sp>
      <p:sp>
        <p:nvSpPr>
          <p:cNvPr id="183" name="TextBox 182"/>
          <p:cNvSpPr txBox="1"/>
          <p:nvPr/>
        </p:nvSpPr>
        <p:spPr>
          <a:xfrm>
            <a:off x="6817268" y="2722347"/>
            <a:ext cx="253274" cy="184666"/>
          </a:xfrm>
          <a:prstGeom prst="rect">
            <a:avLst/>
          </a:prstGeom>
          <a:solidFill>
            <a:srgbClr val="FFFFFF"/>
          </a:solidFill>
        </p:spPr>
        <p:txBody>
          <a:bodyPr wrap="none" lIns="0" tIns="0" rIns="0" bIns="0" rtlCol="0">
            <a:spAutoFit/>
          </a:bodyPr>
          <a:lstStyle/>
          <a:p>
            <a:pPr>
              <a:defRPr/>
            </a:pPr>
            <a:r>
              <a:rPr lang="de-DE" sz="1200" kern="0" dirty="0">
                <a:solidFill>
                  <a:srgbClr val="000000"/>
                </a:solidFill>
                <a:latin typeface="Calibri"/>
                <a:ea typeface="ＭＳ Ｐゴシック" pitchFamily="34" charset="-128"/>
              </a:rPr>
              <a:t>USB</a:t>
            </a:r>
            <a:endParaRPr lang="en-US" sz="1200" kern="0" dirty="0">
              <a:solidFill>
                <a:srgbClr val="000000"/>
              </a:solidFill>
              <a:latin typeface="Calibri"/>
              <a:ea typeface="ＭＳ Ｐゴシック" pitchFamily="34" charset="-128"/>
            </a:endParaRPr>
          </a:p>
        </p:txBody>
      </p:sp>
      <p:sp>
        <p:nvSpPr>
          <p:cNvPr id="184" name="TextBox 183"/>
          <p:cNvSpPr txBox="1"/>
          <p:nvPr/>
        </p:nvSpPr>
        <p:spPr>
          <a:xfrm>
            <a:off x="7640902" y="3192216"/>
            <a:ext cx="868828" cy="184666"/>
          </a:xfrm>
          <a:prstGeom prst="rect">
            <a:avLst/>
          </a:prstGeom>
          <a:solidFill>
            <a:srgbClr val="FFFFFF"/>
          </a:solidFill>
        </p:spPr>
        <p:txBody>
          <a:bodyPr wrap="none" lIns="0" tIns="0" rIns="0" bIns="0" rtlCol="0">
            <a:spAutoFit/>
          </a:bodyPr>
          <a:lstStyle/>
          <a:p>
            <a:pPr>
              <a:defRPr/>
            </a:pPr>
            <a:r>
              <a:rPr lang="de-DE" sz="1200" kern="0" dirty="0">
                <a:solidFill>
                  <a:srgbClr val="000000"/>
                </a:solidFill>
                <a:latin typeface="Calibri"/>
                <a:ea typeface="ＭＳ Ｐゴシック" pitchFamily="34" charset="-128"/>
              </a:rPr>
              <a:t>"USB-Master"</a:t>
            </a:r>
            <a:endParaRPr lang="en-US" sz="1200" kern="0" dirty="0">
              <a:solidFill>
                <a:srgbClr val="000000"/>
              </a:solidFill>
              <a:latin typeface="Calibri"/>
              <a:ea typeface="ＭＳ Ｐゴシック" pitchFamily="34" charset="-128"/>
            </a:endParaRPr>
          </a:p>
        </p:txBody>
      </p:sp>
      <p:pic>
        <p:nvPicPr>
          <p:cNvPr id="1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20" y="3207306"/>
            <a:ext cx="1485900" cy="135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TextBox 185"/>
          <p:cNvSpPr txBox="1"/>
          <p:nvPr/>
        </p:nvSpPr>
        <p:spPr>
          <a:xfrm>
            <a:off x="2133439" y="4242285"/>
            <a:ext cx="705962" cy="308418"/>
          </a:xfrm>
          <a:prstGeom prst="rect">
            <a:avLst/>
          </a:prstGeom>
          <a:noFill/>
        </p:spPr>
        <p:txBody>
          <a:bodyPr wrap="none" rtlCol="0">
            <a:spAutoFit/>
          </a:bodyPr>
          <a:lstStyle/>
          <a:p>
            <a:pPr defTabSz="713232" fontAlgn="auto">
              <a:spcBef>
                <a:spcPts val="0"/>
              </a:spcBef>
              <a:spcAft>
                <a:spcPts val="0"/>
              </a:spcAft>
            </a:pPr>
            <a:r>
              <a:rPr lang="de-DE" sz="1404" dirty="0" err="1">
                <a:solidFill>
                  <a:prstClr val="white"/>
                </a:solidFill>
                <a:latin typeface="Calibri"/>
                <a:ea typeface="+mn-ea"/>
              </a:rPr>
              <a:t>History</a:t>
            </a:r>
            <a:endParaRPr lang="en-US" sz="1404" dirty="0">
              <a:solidFill>
                <a:prstClr val="white"/>
              </a:solidFill>
              <a:latin typeface="Calibri"/>
              <a:ea typeface="+mn-ea"/>
            </a:endParaRPr>
          </a:p>
        </p:txBody>
      </p:sp>
      <p:cxnSp>
        <p:nvCxnSpPr>
          <p:cNvPr id="187" name="Straight Arrow Connector 186"/>
          <p:cNvCxnSpPr/>
          <p:nvPr/>
        </p:nvCxnSpPr>
        <p:spPr>
          <a:xfrm flipH="1" flipV="1">
            <a:off x="7171942" y="3151087"/>
            <a:ext cx="385769" cy="112438"/>
          </a:xfrm>
          <a:prstGeom prst="straightConnector1">
            <a:avLst/>
          </a:prstGeom>
          <a:noFill/>
          <a:ln w="9525" cap="flat" cmpd="sng" algn="ctr">
            <a:solidFill>
              <a:srgbClr val="000000"/>
            </a:solidFill>
            <a:prstDash val="solid"/>
            <a:headEnd type="none" w="med" len="med"/>
            <a:tailEnd type="triangle" w="med" len="med"/>
          </a:ln>
          <a:effectLst/>
        </p:spPr>
      </p:cxnSp>
      <p:grpSp>
        <p:nvGrpSpPr>
          <p:cNvPr id="188" name="Group 187"/>
          <p:cNvGrpSpPr>
            <a:grpSpLocks noChangeAspect="1"/>
          </p:cNvGrpSpPr>
          <p:nvPr/>
        </p:nvGrpSpPr>
        <p:grpSpPr>
          <a:xfrm>
            <a:off x="6079044" y="1933200"/>
            <a:ext cx="448154" cy="210293"/>
            <a:chOff x="4929587" y="1874912"/>
            <a:chExt cx="775310" cy="363811"/>
          </a:xfrm>
          <a:effectLst>
            <a:outerShdw blurRad="50800" dist="38100" dir="2700000" algn="tl" rotWithShape="0">
              <a:prstClr val="black">
                <a:alpha val="40000"/>
              </a:prstClr>
            </a:outerShdw>
          </a:effectLst>
        </p:grpSpPr>
        <p:sp>
          <p:nvSpPr>
            <p:cNvPr id="189" name="Oval 10"/>
            <p:cNvSpPr>
              <a:spLocks noChangeArrowheads="1"/>
            </p:cNvSpPr>
            <p:nvPr/>
          </p:nvSpPr>
          <p:spPr bwMode="auto">
            <a:xfrm>
              <a:off x="4946544" y="1879789"/>
              <a:ext cx="758353" cy="35893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0" name="Oval 11"/>
            <p:cNvSpPr>
              <a:spLocks noChangeArrowheads="1"/>
            </p:cNvSpPr>
            <p:nvPr/>
          </p:nvSpPr>
          <p:spPr bwMode="auto">
            <a:xfrm>
              <a:off x="4929587" y="1874912"/>
              <a:ext cx="758353" cy="358934"/>
            </a:xfrm>
            <a:prstGeom prst="ellipse">
              <a:avLst/>
            </a:prstGeom>
            <a:solidFill>
              <a:srgbClr val="E0E0E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1" name="Oval 12"/>
            <p:cNvSpPr>
              <a:spLocks noChangeArrowheads="1"/>
            </p:cNvSpPr>
            <p:nvPr/>
          </p:nvSpPr>
          <p:spPr bwMode="auto">
            <a:xfrm>
              <a:off x="5197130" y="2001709"/>
              <a:ext cx="222325" cy="10436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2" name="Oval 13"/>
            <p:cNvSpPr>
              <a:spLocks noChangeArrowheads="1"/>
            </p:cNvSpPr>
            <p:nvPr/>
          </p:nvSpPr>
          <p:spPr bwMode="auto">
            <a:xfrm>
              <a:off x="5213145" y="2009512"/>
              <a:ext cx="189353" cy="897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3" name="Freeform 14"/>
            <p:cNvSpPr>
              <a:spLocks/>
            </p:cNvSpPr>
            <p:nvPr/>
          </p:nvSpPr>
          <p:spPr bwMode="auto">
            <a:xfrm>
              <a:off x="5318655" y="2107049"/>
              <a:ext cx="90437" cy="123871"/>
            </a:xfrm>
            <a:custGeom>
              <a:avLst/>
              <a:gdLst>
                <a:gd name="T0" fmla="*/ 0 w 192"/>
                <a:gd name="T1" fmla="*/ 5 h 253"/>
                <a:gd name="T2" fmla="*/ 86 w 192"/>
                <a:gd name="T3" fmla="*/ 253 h 253"/>
                <a:gd name="T4" fmla="*/ 151 w 192"/>
                <a:gd name="T5" fmla="*/ 247 h 253"/>
                <a:gd name="T6" fmla="*/ 192 w 192"/>
                <a:gd name="T7" fmla="*/ 242 h 253"/>
                <a:gd name="T8" fmla="*/ 46 w 192"/>
                <a:gd name="T9" fmla="*/ 0 h 253"/>
                <a:gd name="T10" fmla="*/ 0 w 192"/>
                <a:gd name="T11" fmla="*/ 5 h 253"/>
              </a:gdLst>
              <a:ahLst/>
              <a:cxnLst>
                <a:cxn ang="0">
                  <a:pos x="T0" y="T1"/>
                </a:cxn>
                <a:cxn ang="0">
                  <a:pos x="T2" y="T3"/>
                </a:cxn>
                <a:cxn ang="0">
                  <a:pos x="T4" y="T5"/>
                </a:cxn>
                <a:cxn ang="0">
                  <a:pos x="T6" y="T7"/>
                </a:cxn>
                <a:cxn ang="0">
                  <a:pos x="T8" y="T9"/>
                </a:cxn>
                <a:cxn ang="0">
                  <a:pos x="T10" y="T11"/>
                </a:cxn>
              </a:cxnLst>
              <a:rect l="0" t="0" r="r" b="b"/>
              <a:pathLst>
                <a:path w="192" h="253">
                  <a:moveTo>
                    <a:pt x="0" y="5"/>
                  </a:moveTo>
                  <a:lnTo>
                    <a:pt x="86" y="253"/>
                  </a:lnTo>
                  <a:lnTo>
                    <a:pt x="151" y="247"/>
                  </a:lnTo>
                  <a:lnTo>
                    <a:pt x="192" y="242"/>
                  </a:lnTo>
                  <a:lnTo>
                    <a:pt x="46" y="0"/>
                  </a:lnTo>
                  <a:lnTo>
                    <a:pt x="0" y="5"/>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4" name="Freeform 15"/>
            <p:cNvSpPr>
              <a:spLocks/>
            </p:cNvSpPr>
            <p:nvPr/>
          </p:nvSpPr>
          <p:spPr bwMode="auto">
            <a:xfrm>
              <a:off x="5340322" y="2099246"/>
              <a:ext cx="136598" cy="125822"/>
            </a:xfrm>
            <a:custGeom>
              <a:avLst/>
              <a:gdLst>
                <a:gd name="T0" fmla="*/ 0 w 289"/>
                <a:gd name="T1" fmla="*/ 15 h 257"/>
                <a:gd name="T2" fmla="*/ 43 w 289"/>
                <a:gd name="T3" fmla="*/ 7 h 257"/>
                <a:gd name="T4" fmla="*/ 66 w 289"/>
                <a:gd name="T5" fmla="*/ 0 h 257"/>
                <a:gd name="T6" fmla="*/ 289 w 289"/>
                <a:gd name="T7" fmla="*/ 232 h 257"/>
                <a:gd name="T8" fmla="*/ 211 w 289"/>
                <a:gd name="T9" fmla="*/ 246 h 257"/>
                <a:gd name="T10" fmla="*/ 146 w 289"/>
                <a:gd name="T11" fmla="*/ 257 h 257"/>
                <a:gd name="T12" fmla="*/ 0 w 289"/>
                <a:gd name="T13" fmla="*/ 15 h 257"/>
              </a:gdLst>
              <a:ahLst/>
              <a:cxnLst>
                <a:cxn ang="0">
                  <a:pos x="T0" y="T1"/>
                </a:cxn>
                <a:cxn ang="0">
                  <a:pos x="T2" y="T3"/>
                </a:cxn>
                <a:cxn ang="0">
                  <a:pos x="T4" y="T5"/>
                </a:cxn>
                <a:cxn ang="0">
                  <a:pos x="T6" y="T7"/>
                </a:cxn>
                <a:cxn ang="0">
                  <a:pos x="T8" y="T9"/>
                </a:cxn>
                <a:cxn ang="0">
                  <a:pos x="T10" y="T11"/>
                </a:cxn>
                <a:cxn ang="0">
                  <a:pos x="T12" y="T13"/>
                </a:cxn>
              </a:cxnLst>
              <a:rect l="0" t="0" r="r" b="b"/>
              <a:pathLst>
                <a:path w="289" h="257">
                  <a:moveTo>
                    <a:pt x="0" y="15"/>
                  </a:moveTo>
                  <a:lnTo>
                    <a:pt x="43" y="7"/>
                  </a:lnTo>
                  <a:lnTo>
                    <a:pt x="66" y="0"/>
                  </a:lnTo>
                  <a:lnTo>
                    <a:pt x="289" y="232"/>
                  </a:lnTo>
                  <a:lnTo>
                    <a:pt x="211" y="246"/>
                  </a:lnTo>
                  <a:lnTo>
                    <a:pt x="146" y="257"/>
                  </a:lnTo>
                  <a:lnTo>
                    <a:pt x="0" y="15"/>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5" name="Freeform 16"/>
            <p:cNvSpPr>
              <a:spLocks/>
            </p:cNvSpPr>
            <p:nvPr/>
          </p:nvSpPr>
          <p:spPr bwMode="auto">
            <a:xfrm>
              <a:off x="5371410" y="2094369"/>
              <a:ext cx="151671" cy="118994"/>
            </a:xfrm>
            <a:custGeom>
              <a:avLst/>
              <a:gdLst>
                <a:gd name="T0" fmla="*/ 36 w 323"/>
                <a:gd name="T1" fmla="*/ 0 h 243"/>
                <a:gd name="T2" fmla="*/ 323 w 323"/>
                <a:gd name="T3" fmla="*/ 217 h 243"/>
                <a:gd name="T4" fmla="*/ 298 w 323"/>
                <a:gd name="T5" fmla="*/ 224 h 243"/>
                <a:gd name="T6" fmla="*/ 223 w 323"/>
                <a:gd name="T7" fmla="*/ 243 h 243"/>
                <a:gd name="T8" fmla="*/ 0 w 323"/>
                <a:gd name="T9" fmla="*/ 12 h 243"/>
                <a:gd name="T10" fmla="*/ 36 w 323"/>
                <a:gd name="T11" fmla="*/ 0 h 243"/>
              </a:gdLst>
              <a:ahLst/>
              <a:cxnLst>
                <a:cxn ang="0">
                  <a:pos x="T0" y="T1"/>
                </a:cxn>
                <a:cxn ang="0">
                  <a:pos x="T2" y="T3"/>
                </a:cxn>
                <a:cxn ang="0">
                  <a:pos x="T4" y="T5"/>
                </a:cxn>
                <a:cxn ang="0">
                  <a:pos x="T6" y="T7"/>
                </a:cxn>
                <a:cxn ang="0">
                  <a:pos x="T8" y="T9"/>
                </a:cxn>
                <a:cxn ang="0">
                  <a:pos x="T10" y="T11"/>
                </a:cxn>
              </a:cxnLst>
              <a:rect l="0" t="0" r="r" b="b"/>
              <a:pathLst>
                <a:path w="323" h="243">
                  <a:moveTo>
                    <a:pt x="36" y="0"/>
                  </a:moveTo>
                  <a:lnTo>
                    <a:pt x="323" y="217"/>
                  </a:lnTo>
                  <a:lnTo>
                    <a:pt x="298" y="224"/>
                  </a:lnTo>
                  <a:lnTo>
                    <a:pt x="223" y="243"/>
                  </a:lnTo>
                  <a:lnTo>
                    <a:pt x="0" y="12"/>
                  </a:lnTo>
                  <a:lnTo>
                    <a:pt x="36" y="0"/>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6" name="Freeform 17"/>
            <p:cNvSpPr>
              <a:spLocks/>
            </p:cNvSpPr>
            <p:nvPr/>
          </p:nvSpPr>
          <p:spPr bwMode="auto">
            <a:xfrm>
              <a:off x="5205609" y="1877838"/>
              <a:ext cx="91379" cy="122896"/>
            </a:xfrm>
            <a:custGeom>
              <a:avLst/>
              <a:gdLst>
                <a:gd name="T0" fmla="*/ 193 w 193"/>
                <a:gd name="T1" fmla="*/ 248 h 252"/>
                <a:gd name="T2" fmla="*/ 107 w 193"/>
                <a:gd name="T3" fmla="*/ 0 h 252"/>
                <a:gd name="T4" fmla="*/ 41 w 193"/>
                <a:gd name="T5" fmla="*/ 6 h 252"/>
                <a:gd name="T6" fmla="*/ 0 w 193"/>
                <a:gd name="T7" fmla="*/ 11 h 252"/>
                <a:gd name="T8" fmla="*/ 147 w 193"/>
                <a:gd name="T9" fmla="*/ 252 h 252"/>
                <a:gd name="T10" fmla="*/ 193 w 193"/>
                <a:gd name="T11" fmla="*/ 248 h 252"/>
              </a:gdLst>
              <a:ahLst/>
              <a:cxnLst>
                <a:cxn ang="0">
                  <a:pos x="T0" y="T1"/>
                </a:cxn>
                <a:cxn ang="0">
                  <a:pos x="T2" y="T3"/>
                </a:cxn>
                <a:cxn ang="0">
                  <a:pos x="T4" y="T5"/>
                </a:cxn>
                <a:cxn ang="0">
                  <a:pos x="T6" y="T7"/>
                </a:cxn>
                <a:cxn ang="0">
                  <a:pos x="T8" y="T9"/>
                </a:cxn>
                <a:cxn ang="0">
                  <a:pos x="T10" y="T11"/>
                </a:cxn>
              </a:cxnLst>
              <a:rect l="0" t="0" r="r" b="b"/>
              <a:pathLst>
                <a:path w="193" h="252">
                  <a:moveTo>
                    <a:pt x="193" y="248"/>
                  </a:moveTo>
                  <a:lnTo>
                    <a:pt x="107" y="0"/>
                  </a:lnTo>
                  <a:lnTo>
                    <a:pt x="41" y="6"/>
                  </a:lnTo>
                  <a:lnTo>
                    <a:pt x="0" y="11"/>
                  </a:lnTo>
                  <a:lnTo>
                    <a:pt x="147" y="252"/>
                  </a:lnTo>
                  <a:lnTo>
                    <a:pt x="193" y="248"/>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7" name="Freeform 18"/>
            <p:cNvSpPr>
              <a:spLocks/>
            </p:cNvSpPr>
            <p:nvPr/>
          </p:nvSpPr>
          <p:spPr bwMode="auto">
            <a:xfrm>
              <a:off x="5139665" y="1882715"/>
              <a:ext cx="135656" cy="126797"/>
            </a:xfrm>
            <a:custGeom>
              <a:avLst/>
              <a:gdLst>
                <a:gd name="T0" fmla="*/ 288 w 288"/>
                <a:gd name="T1" fmla="*/ 242 h 258"/>
                <a:gd name="T2" fmla="*/ 244 w 288"/>
                <a:gd name="T3" fmla="*/ 250 h 258"/>
                <a:gd name="T4" fmla="*/ 221 w 288"/>
                <a:gd name="T5" fmla="*/ 258 h 258"/>
                <a:gd name="T6" fmla="*/ 0 w 288"/>
                <a:gd name="T7" fmla="*/ 24 h 258"/>
                <a:gd name="T8" fmla="*/ 77 w 288"/>
                <a:gd name="T9" fmla="*/ 11 h 258"/>
                <a:gd name="T10" fmla="*/ 141 w 288"/>
                <a:gd name="T11" fmla="*/ 0 h 258"/>
                <a:gd name="T12" fmla="*/ 288 w 288"/>
                <a:gd name="T13" fmla="*/ 242 h 258"/>
              </a:gdLst>
              <a:ahLst/>
              <a:cxnLst>
                <a:cxn ang="0">
                  <a:pos x="T0" y="T1"/>
                </a:cxn>
                <a:cxn ang="0">
                  <a:pos x="T2" y="T3"/>
                </a:cxn>
                <a:cxn ang="0">
                  <a:pos x="T4" y="T5"/>
                </a:cxn>
                <a:cxn ang="0">
                  <a:pos x="T6" y="T7"/>
                </a:cxn>
                <a:cxn ang="0">
                  <a:pos x="T8" y="T9"/>
                </a:cxn>
                <a:cxn ang="0">
                  <a:pos x="T10" y="T11"/>
                </a:cxn>
                <a:cxn ang="0">
                  <a:pos x="T12" y="T13"/>
                </a:cxn>
              </a:cxnLst>
              <a:rect l="0" t="0" r="r" b="b"/>
              <a:pathLst>
                <a:path w="288" h="258">
                  <a:moveTo>
                    <a:pt x="288" y="242"/>
                  </a:moveTo>
                  <a:lnTo>
                    <a:pt x="244" y="250"/>
                  </a:lnTo>
                  <a:lnTo>
                    <a:pt x="221" y="258"/>
                  </a:lnTo>
                  <a:lnTo>
                    <a:pt x="0" y="24"/>
                  </a:lnTo>
                  <a:lnTo>
                    <a:pt x="77" y="11"/>
                  </a:lnTo>
                  <a:lnTo>
                    <a:pt x="141" y="0"/>
                  </a:lnTo>
                  <a:lnTo>
                    <a:pt x="288" y="242"/>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8" name="Freeform 19"/>
            <p:cNvSpPr>
              <a:spLocks/>
            </p:cNvSpPr>
            <p:nvPr/>
          </p:nvSpPr>
          <p:spPr bwMode="auto">
            <a:xfrm>
              <a:off x="5092562" y="1895395"/>
              <a:ext cx="151671" cy="118019"/>
            </a:xfrm>
            <a:custGeom>
              <a:avLst/>
              <a:gdLst>
                <a:gd name="T0" fmla="*/ 285 w 323"/>
                <a:gd name="T1" fmla="*/ 243 h 243"/>
                <a:gd name="T2" fmla="*/ 0 w 323"/>
                <a:gd name="T3" fmla="*/ 31 h 243"/>
                <a:gd name="T4" fmla="*/ 24 w 323"/>
                <a:gd name="T5" fmla="*/ 21 h 243"/>
                <a:gd name="T6" fmla="*/ 100 w 323"/>
                <a:gd name="T7" fmla="*/ 0 h 243"/>
                <a:gd name="T8" fmla="*/ 323 w 323"/>
                <a:gd name="T9" fmla="*/ 233 h 243"/>
                <a:gd name="T10" fmla="*/ 285 w 323"/>
                <a:gd name="T11" fmla="*/ 243 h 243"/>
              </a:gdLst>
              <a:ahLst/>
              <a:cxnLst>
                <a:cxn ang="0">
                  <a:pos x="T0" y="T1"/>
                </a:cxn>
                <a:cxn ang="0">
                  <a:pos x="T2" y="T3"/>
                </a:cxn>
                <a:cxn ang="0">
                  <a:pos x="T4" y="T5"/>
                </a:cxn>
                <a:cxn ang="0">
                  <a:pos x="T6" y="T7"/>
                </a:cxn>
                <a:cxn ang="0">
                  <a:pos x="T8" y="T9"/>
                </a:cxn>
                <a:cxn ang="0">
                  <a:pos x="T10" y="T11"/>
                </a:cxn>
              </a:cxnLst>
              <a:rect l="0" t="0" r="r" b="b"/>
              <a:pathLst>
                <a:path w="323" h="243">
                  <a:moveTo>
                    <a:pt x="285" y="243"/>
                  </a:moveTo>
                  <a:lnTo>
                    <a:pt x="0" y="31"/>
                  </a:lnTo>
                  <a:lnTo>
                    <a:pt x="24" y="21"/>
                  </a:lnTo>
                  <a:lnTo>
                    <a:pt x="100" y="0"/>
                  </a:lnTo>
                  <a:lnTo>
                    <a:pt x="323" y="233"/>
                  </a:lnTo>
                  <a:lnTo>
                    <a:pt x="285" y="243"/>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9" name="Oval 20"/>
            <p:cNvSpPr>
              <a:spLocks noChangeArrowheads="1"/>
            </p:cNvSpPr>
            <p:nvPr/>
          </p:nvSpPr>
          <p:spPr bwMode="auto">
            <a:xfrm>
              <a:off x="5225392" y="2019266"/>
              <a:ext cx="165801" cy="74128"/>
            </a:xfrm>
            <a:prstGeom prst="ellipse">
              <a:avLst/>
            </a:pr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grpSp>
      <p:grpSp>
        <p:nvGrpSpPr>
          <p:cNvPr id="200" name="Group 199"/>
          <p:cNvGrpSpPr/>
          <p:nvPr/>
        </p:nvGrpSpPr>
        <p:grpSpPr>
          <a:xfrm>
            <a:off x="6107273" y="1709301"/>
            <a:ext cx="265088" cy="261034"/>
            <a:chOff x="2136157" y="4197807"/>
            <a:chExt cx="265088" cy="261034"/>
          </a:xfrm>
        </p:grpSpPr>
        <p:sp>
          <p:nvSpPr>
            <p:cNvPr id="201" name="Rectangle 55"/>
            <p:cNvSpPr>
              <a:spLocks noChangeArrowheads="1"/>
            </p:cNvSpPr>
            <p:nvPr/>
          </p:nvSpPr>
          <p:spPr bwMode="auto">
            <a:xfrm>
              <a:off x="2168880" y="4263290"/>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2" name="AutoShape 51"/>
            <p:cNvSpPr>
              <a:spLocks noChangeArrowheads="1"/>
            </p:cNvSpPr>
            <p:nvPr/>
          </p:nvSpPr>
          <p:spPr bwMode="auto">
            <a:xfrm>
              <a:off x="2136157" y="4197807"/>
              <a:ext cx="265088" cy="261034"/>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3" name="Rectangle 52"/>
            <p:cNvSpPr>
              <a:spLocks noChangeArrowheads="1"/>
            </p:cNvSpPr>
            <p:nvPr/>
          </p:nvSpPr>
          <p:spPr bwMode="auto">
            <a:xfrm>
              <a:off x="2360818" y="4213399"/>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4" name="Rectangle 53"/>
            <p:cNvSpPr>
              <a:spLocks noChangeArrowheads="1"/>
            </p:cNvSpPr>
            <p:nvPr/>
          </p:nvSpPr>
          <p:spPr bwMode="auto">
            <a:xfrm>
              <a:off x="2186980" y="4383187"/>
              <a:ext cx="162865" cy="7449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5" name="Rectangle 54"/>
            <p:cNvSpPr>
              <a:spLocks noChangeArrowheads="1"/>
            </p:cNvSpPr>
            <p:nvPr/>
          </p:nvSpPr>
          <p:spPr bwMode="auto">
            <a:xfrm>
              <a:off x="2232605" y="4383187"/>
              <a:ext cx="118972" cy="74499"/>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6" name="Rectangle 55"/>
            <p:cNvSpPr>
              <a:spLocks noChangeArrowheads="1"/>
            </p:cNvSpPr>
            <p:nvPr/>
          </p:nvSpPr>
          <p:spPr bwMode="auto">
            <a:xfrm>
              <a:off x="2317503" y="4395315"/>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7" name="Rectangle 56"/>
            <p:cNvSpPr>
              <a:spLocks noChangeArrowheads="1"/>
            </p:cNvSpPr>
            <p:nvPr/>
          </p:nvSpPr>
          <p:spPr bwMode="auto">
            <a:xfrm>
              <a:off x="2188712" y="4198962"/>
              <a:ext cx="162865" cy="63516"/>
            </a:xfrm>
            <a:prstGeom prst="rect">
              <a:avLst/>
            </a:prstGeom>
            <a:pattFill prst="wdUpDiag">
              <a:fgClr>
                <a:srgbClr val="FFCC99"/>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8" name="Rectangle 57"/>
            <p:cNvSpPr>
              <a:spLocks noChangeArrowheads="1"/>
            </p:cNvSpPr>
            <p:nvPr/>
          </p:nvSpPr>
          <p:spPr bwMode="auto">
            <a:xfrm>
              <a:off x="2151750" y="4211667"/>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09" name="Oval 58"/>
            <p:cNvSpPr>
              <a:spLocks noChangeArrowheads="1"/>
            </p:cNvSpPr>
            <p:nvPr/>
          </p:nvSpPr>
          <p:spPr bwMode="auto">
            <a:xfrm>
              <a:off x="2240113" y="4289053"/>
              <a:ext cx="65261" cy="65259"/>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210" name="Rectangle 59"/>
            <p:cNvSpPr>
              <a:spLocks noChangeArrowheads="1"/>
            </p:cNvSpPr>
            <p:nvPr/>
          </p:nvSpPr>
          <p:spPr bwMode="auto">
            <a:xfrm rot="19434840">
              <a:off x="2252819" y="4325437"/>
              <a:ext cx="11551" cy="202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211" name="Text Box 108"/>
          <p:cNvSpPr txBox="1">
            <a:spLocks noChangeArrowheads="1"/>
          </p:cNvSpPr>
          <p:nvPr/>
        </p:nvSpPr>
        <p:spPr bwMode="auto">
          <a:xfrm>
            <a:off x="5946510" y="2199238"/>
            <a:ext cx="341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Aft>
                <a:spcPct val="0"/>
              </a:spcAft>
              <a:buClrTx/>
              <a:buFontTx/>
              <a:buNone/>
            </a:pPr>
            <a:r>
              <a:rPr lang="de-DE" altLang="de-DE" sz="1200" b="1" dirty="0">
                <a:solidFill>
                  <a:srgbClr val="000000"/>
                </a:solidFill>
                <a:latin typeface="Calibri"/>
              </a:rPr>
              <a:t>IODD</a:t>
            </a:r>
            <a:endParaRPr lang="en-US" altLang="de-DE" sz="1200" b="1" dirty="0">
              <a:solidFill>
                <a:srgbClr val="000000"/>
              </a:solidFill>
              <a:latin typeface="Calibri"/>
            </a:endParaRPr>
          </a:p>
        </p:txBody>
      </p:sp>
    </p:spTree>
    <p:extLst>
      <p:ext uri="{BB962C8B-B14F-4D97-AF65-F5344CB8AC3E}">
        <p14:creationId xmlns:p14="http://schemas.microsoft.com/office/powerpoint/2010/main" val="41838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Migration </a:t>
            </a:r>
            <a:r>
              <a:rPr lang="de-DE" dirty="0" err="1"/>
              <a:t>Strategy</a:t>
            </a:r>
            <a:r>
              <a:rPr lang="de-DE" dirty="0"/>
              <a:t> (</a:t>
            </a:r>
            <a:r>
              <a:rPr lang="de-DE" dirty="0" err="1"/>
              <a:t>example</a:t>
            </a:r>
            <a:r>
              <a:rPr lang="de-DE" dirty="0"/>
              <a:t>: </a:t>
            </a:r>
            <a:r>
              <a:rPr lang="de-DE" dirty="0" err="1"/>
              <a:t>PROFIsafe</a:t>
            </a:r>
            <a:r>
              <a:rPr lang="de-DE" dirty="0"/>
              <a:t>)</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23</a:t>
            </a:fld>
            <a:endParaRPr lang="de-DE" dirty="0">
              <a:solidFill>
                <a:srgbClr val="000000">
                  <a:tint val="75000"/>
                </a:srgbClr>
              </a:solidFill>
            </a:endParaRPr>
          </a:p>
        </p:txBody>
      </p:sp>
      <p:cxnSp>
        <p:nvCxnSpPr>
          <p:cNvPr id="96" name="Straight Arrow Connector 95"/>
          <p:cNvCxnSpPr/>
          <p:nvPr/>
        </p:nvCxnSpPr>
        <p:spPr>
          <a:xfrm>
            <a:off x="1410419" y="1496055"/>
            <a:ext cx="7527066" cy="0"/>
          </a:xfrm>
          <a:prstGeom prst="straightConnector1">
            <a:avLst/>
          </a:prstGeom>
          <a:noFill/>
          <a:ln w="6350" cap="flat" cmpd="sng" algn="ctr">
            <a:solidFill>
              <a:srgbClr val="2CA67B"/>
            </a:solidFill>
            <a:prstDash val="solid"/>
            <a:miter lim="800000"/>
            <a:headEnd type="none" w="med" len="med"/>
            <a:tailEnd type="triangle" w="med" len="med"/>
          </a:ln>
          <a:effectLst/>
        </p:spPr>
      </p:cxnSp>
      <p:sp>
        <p:nvSpPr>
          <p:cNvPr id="97" name="TextBox 96"/>
          <p:cNvSpPr txBox="1"/>
          <p:nvPr/>
        </p:nvSpPr>
        <p:spPr>
          <a:xfrm>
            <a:off x="531644" y="1257554"/>
            <a:ext cx="704039" cy="461665"/>
          </a:xfrm>
          <a:prstGeom prst="rect">
            <a:avLst/>
          </a:prstGeom>
          <a:noFill/>
        </p:spPr>
        <p:txBody>
          <a:bodyPr wrap="none" rtlCol="0">
            <a:spAutoFit/>
          </a:bodyPr>
          <a:lstStyle/>
          <a:p>
            <a:pPr defTabSz="713232" fontAlgn="auto">
              <a:spcBef>
                <a:spcPts val="0"/>
              </a:spcBef>
              <a:spcAft>
                <a:spcPts val="0"/>
              </a:spcAft>
            </a:pPr>
            <a:r>
              <a:rPr lang="de-DE" sz="1200" dirty="0" err="1">
                <a:solidFill>
                  <a:srgbClr val="000000"/>
                </a:solidFill>
                <a:latin typeface="Calibri"/>
                <a:ea typeface="+mn-ea"/>
              </a:rPr>
              <a:t>Fieldbus</a:t>
            </a:r>
            <a:br>
              <a:rPr lang="de-DE" sz="1200" dirty="0">
                <a:solidFill>
                  <a:srgbClr val="000000"/>
                </a:solidFill>
                <a:latin typeface="Calibri"/>
                <a:ea typeface="+mn-ea"/>
              </a:rPr>
            </a:br>
            <a:r>
              <a:rPr lang="de-DE" sz="1200" dirty="0">
                <a:solidFill>
                  <a:srgbClr val="000000"/>
                </a:solidFill>
                <a:latin typeface="Calibri"/>
                <a:ea typeface="+mn-ea"/>
              </a:rPr>
              <a:t>(FSCP)</a:t>
            </a:r>
            <a:endParaRPr lang="en-US" sz="1200" dirty="0">
              <a:solidFill>
                <a:srgbClr val="000000"/>
              </a:solidFill>
              <a:latin typeface="Calibri"/>
              <a:ea typeface="+mn-ea"/>
            </a:endParaRPr>
          </a:p>
        </p:txBody>
      </p:sp>
      <p:cxnSp>
        <p:nvCxnSpPr>
          <p:cNvPr id="98" name="Straight Arrow Connector 97"/>
          <p:cNvCxnSpPr/>
          <p:nvPr/>
        </p:nvCxnSpPr>
        <p:spPr>
          <a:xfrm>
            <a:off x="1391175" y="3649982"/>
            <a:ext cx="7546310" cy="0"/>
          </a:xfrm>
          <a:prstGeom prst="straightConnector1">
            <a:avLst/>
          </a:prstGeom>
          <a:noFill/>
          <a:ln w="6350" cap="flat" cmpd="sng" algn="ctr">
            <a:solidFill>
              <a:srgbClr val="FF9900"/>
            </a:solidFill>
            <a:prstDash val="solid"/>
            <a:miter lim="800000"/>
            <a:headEnd type="none" w="med" len="med"/>
            <a:tailEnd type="triangle" w="med" len="med"/>
          </a:ln>
          <a:effectLst/>
        </p:spPr>
      </p:cxnSp>
      <p:sp>
        <p:nvSpPr>
          <p:cNvPr id="99" name="TextBox 98"/>
          <p:cNvSpPr txBox="1"/>
          <p:nvPr/>
        </p:nvSpPr>
        <p:spPr>
          <a:xfrm>
            <a:off x="512400" y="3387730"/>
            <a:ext cx="761747" cy="461665"/>
          </a:xfrm>
          <a:prstGeom prst="rect">
            <a:avLst/>
          </a:prstGeom>
          <a:noFill/>
        </p:spPr>
        <p:txBody>
          <a:bodyPr wrap="none" rtlCol="0">
            <a:spAutoFit/>
          </a:bodyPr>
          <a:lstStyle/>
          <a:p>
            <a:pPr defTabSz="713232" fontAlgn="auto">
              <a:spcBef>
                <a:spcPts val="0"/>
              </a:spcBef>
              <a:spcAft>
                <a:spcPts val="0"/>
              </a:spcAft>
            </a:pPr>
            <a:r>
              <a:rPr lang="de-DE" sz="1200" dirty="0">
                <a:solidFill>
                  <a:srgbClr val="000000"/>
                </a:solidFill>
                <a:latin typeface="Calibri"/>
                <a:ea typeface="+mn-ea"/>
              </a:rPr>
              <a:t>IO Level</a:t>
            </a:r>
            <a:br>
              <a:rPr lang="de-DE" sz="1200" dirty="0">
                <a:solidFill>
                  <a:srgbClr val="000000"/>
                </a:solidFill>
                <a:latin typeface="Calibri"/>
                <a:ea typeface="+mn-ea"/>
              </a:rPr>
            </a:br>
            <a:r>
              <a:rPr lang="de-DE" sz="1200" dirty="0">
                <a:solidFill>
                  <a:srgbClr val="000000"/>
                </a:solidFill>
                <a:latin typeface="Calibri"/>
                <a:ea typeface="+mn-ea"/>
              </a:rPr>
              <a:t>("OSSD")</a:t>
            </a:r>
            <a:endParaRPr lang="en-US" sz="1200" dirty="0">
              <a:solidFill>
                <a:srgbClr val="000000"/>
              </a:solidFill>
              <a:latin typeface="Calibri"/>
              <a:ea typeface="+mn-ea"/>
            </a:endParaRPr>
          </a:p>
        </p:txBody>
      </p:sp>
      <p:sp>
        <p:nvSpPr>
          <p:cNvPr id="100" name="Cube 99"/>
          <p:cNvSpPr/>
          <p:nvPr/>
        </p:nvSpPr>
        <p:spPr>
          <a:xfrm>
            <a:off x="2814526" y="1721107"/>
            <a:ext cx="559836" cy="451111"/>
          </a:xfrm>
          <a:prstGeom prst="cube">
            <a:avLst/>
          </a:prstGeom>
          <a:pattFill prst="wdDnDiag">
            <a:fgClr>
              <a:srgbClr val="FFFFDD"/>
            </a:fgClr>
            <a:bgClr>
              <a:srgbClr val="B7FFB7"/>
            </a:bgClr>
          </a:patt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F-DI</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01" name="Cube 100"/>
          <p:cNvSpPr/>
          <p:nvPr/>
        </p:nvSpPr>
        <p:spPr>
          <a:xfrm>
            <a:off x="1489022" y="3387730"/>
            <a:ext cx="1281970" cy="451111"/>
          </a:xfrm>
          <a:prstGeom prst="cube">
            <a:avLst/>
          </a:prstGeom>
          <a:solidFill>
            <a:srgbClr val="FFDD0D">
              <a:lumMod val="60000"/>
              <a:lumOff val="40000"/>
            </a:srgbClr>
          </a:solid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F-Sensor</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cxnSp>
        <p:nvCxnSpPr>
          <p:cNvPr id="102" name="Straight Arrow Connector 101"/>
          <p:cNvCxnSpPr/>
          <p:nvPr/>
        </p:nvCxnSpPr>
        <p:spPr>
          <a:xfrm flipV="1">
            <a:off x="1946505" y="2276475"/>
            <a:ext cx="868021" cy="1045219"/>
          </a:xfrm>
          <a:prstGeom prst="straightConnector1">
            <a:avLst/>
          </a:prstGeom>
          <a:noFill/>
          <a:ln w="6350" cap="flat" cmpd="sng" algn="ctr">
            <a:solidFill>
              <a:srgbClr val="E7E6E6">
                <a:lumMod val="50000"/>
              </a:srgbClr>
            </a:solidFill>
            <a:prstDash val="solid"/>
            <a:miter lim="800000"/>
            <a:headEnd type="none" w="med" len="med"/>
            <a:tailEnd type="triangle" w="med" len="med"/>
          </a:ln>
          <a:effectLst/>
        </p:spPr>
      </p:cxnSp>
      <p:sp>
        <p:nvSpPr>
          <p:cNvPr id="103" name="Cube 102"/>
          <p:cNvSpPr/>
          <p:nvPr/>
        </p:nvSpPr>
        <p:spPr>
          <a:xfrm>
            <a:off x="3828462" y="1257553"/>
            <a:ext cx="1013926" cy="451111"/>
          </a:xfrm>
          <a:prstGeom prst="cube">
            <a:avLst/>
          </a:prstGeom>
          <a:pattFill prst="wdDnDiag">
            <a:fgClr>
              <a:srgbClr val="FFFFDD"/>
            </a:fgClr>
            <a:bgClr>
              <a:srgbClr val="B7FFB7"/>
            </a:bgClr>
          </a:patt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F-Device</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cxnSp>
        <p:nvCxnSpPr>
          <p:cNvPr id="104" name="Elbow Connector 103"/>
          <p:cNvCxnSpPr/>
          <p:nvPr/>
        </p:nvCxnSpPr>
        <p:spPr>
          <a:xfrm rot="10800000" flipH="1" flipV="1">
            <a:off x="2198007" y="3572226"/>
            <a:ext cx="192833" cy="74645"/>
          </a:xfrm>
          <a:prstGeom prst="bentConnector3">
            <a:avLst/>
          </a:prstGeom>
          <a:noFill/>
          <a:ln w="6350" cap="flat" cmpd="sng" algn="ctr">
            <a:solidFill>
              <a:srgbClr val="E7E6E6">
                <a:lumMod val="50000"/>
              </a:srgbClr>
            </a:solidFill>
            <a:prstDash val="solid"/>
            <a:miter lim="800000"/>
          </a:ln>
          <a:effectLst/>
        </p:spPr>
      </p:cxnSp>
      <p:cxnSp>
        <p:nvCxnSpPr>
          <p:cNvPr id="105" name="Elbow Connector 104"/>
          <p:cNvCxnSpPr/>
          <p:nvPr/>
        </p:nvCxnSpPr>
        <p:spPr>
          <a:xfrm rot="10800000" flipH="1">
            <a:off x="2198007" y="3676578"/>
            <a:ext cx="192833" cy="74645"/>
          </a:xfrm>
          <a:prstGeom prst="bentConnector3">
            <a:avLst/>
          </a:prstGeom>
          <a:noFill/>
          <a:ln w="6350" cap="flat" cmpd="sng" algn="ctr">
            <a:solidFill>
              <a:srgbClr val="E7E6E6">
                <a:lumMod val="50000"/>
              </a:srgbClr>
            </a:solidFill>
            <a:prstDash val="solid"/>
            <a:miter lim="800000"/>
          </a:ln>
          <a:effectLst/>
        </p:spPr>
      </p:cxnSp>
      <p:cxnSp>
        <p:nvCxnSpPr>
          <p:cNvPr id="106" name="Elbow Connector 105"/>
          <p:cNvCxnSpPr/>
          <p:nvPr/>
        </p:nvCxnSpPr>
        <p:spPr>
          <a:xfrm rot="10800000" flipH="1" flipV="1">
            <a:off x="2418971" y="3572226"/>
            <a:ext cx="192833" cy="74645"/>
          </a:xfrm>
          <a:prstGeom prst="bentConnector3">
            <a:avLst/>
          </a:prstGeom>
          <a:noFill/>
          <a:ln w="6350" cap="flat" cmpd="sng" algn="ctr">
            <a:solidFill>
              <a:srgbClr val="E7E6E6">
                <a:lumMod val="50000"/>
              </a:srgbClr>
            </a:solidFill>
            <a:prstDash val="solid"/>
            <a:miter lim="800000"/>
          </a:ln>
          <a:effectLst/>
        </p:spPr>
      </p:cxnSp>
      <p:cxnSp>
        <p:nvCxnSpPr>
          <p:cNvPr id="107" name="Elbow Connector 106"/>
          <p:cNvCxnSpPr/>
          <p:nvPr/>
        </p:nvCxnSpPr>
        <p:spPr>
          <a:xfrm rot="10800000" flipH="1" flipV="1">
            <a:off x="2418971" y="3676578"/>
            <a:ext cx="192833" cy="74645"/>
          </a:xfrm>
          <a:prstGeom prst="bentConnector3">
            <a:avLst/>
          </a:prstGeom>
          <a:noFill/>
          <a:ln w="6350" cap="flat" cmpd="sng" algn="ctr">
            <a:solidFill>
              <a:srgbClr val="E7E6E6">
                <a:lumMod val="50000"/>
              </a:srgbClr>
            </a:solidFill>
            <a:prstDash val="solid"/>
            <a:miter lim="800000"/>
          </a:ln>
          <a:effectLst/>
        </p:spPr>
      </p:cxnSp>
      <p:sp>
        <p:nvSpPr>
          <p:cNvPr id="108" name="TextBox 107"/>
          <p:cNvSpPr txBox="1"/>
          <p:nvPr/>
        </p:nvSpPr>
        <p:spPr>
          <a:xfrm>
            <a:off x="1399566" y="1890100"/>
            <a:ext cx="871842" cy="184666"/>
          </a:xfrm>
          <a:prstGeom prst="rect">
            <a:avLst/>
          </a:prstGeom>
          <a:noFill/>
        </p:spPr>
        <p:txBody>
          <a:bodyPr wrap="none" lIns="0" tIns="0" rIns="0" bIns="0" rtlCol="0">
            <a:spAutoFit/>
          </a:bodyPr>
          <a:lstStyle/>
          <a:p>
            <a:pPr defTabSz="713232" fontAlgn="auto">
              <a:spcBef>
                <a:spcPts val="0"/>
              </a:spcBef>
              <a:spcAft>
                <a:spcPts val="0"/>
              </a:spcAft>
            </a:pPr>
            <a:r>
              <a:rPr lang="de-DE" sz="1200" dirty="0">
                <a:solidFill>
                  <a:srgbClr val="000000"/>
                </a:solidFill>
                <a:latin typeface="Calibri"/>
                <a:ea typeface="+mn-ea"/>
              </a:rPr>
              <a:t>IEC 61784-3-3</a:t>
            </a:r>
            <a:endParaRPr lang="en-US" sz="1200" dirty="0">
              <a:solidFill>
                <a:srgbClr val="000000"/>
              </a:solidFill>
              <a:latin typeface="Calibri"/>
              <a:ea typeface="+mn-ea"/>
            </a:endParaRPr>
          </a:p>
        </p:txBody>
      </p:sp>
      <p:sp>
        <p:nvSpPr>
          <p:cNvPr id="109" name="Cube 108"/>
          <p:cNvSpPr/>
          <p:nvPr/>
        </p:nvSpPr>
        <p:spPr>
          <a:xfrm>
            <a:off x="5875581" y="1723961"/>
            <a:ext cx="1013926" cy="451111"/>
          </a:xfrm>
          <a:prstGeom prst="cube">
            <a:avLst/>
          </a:prstGeom>
          <a:pattFill prst="wdDnDiag">
            <a:fgClr>
              <a:srgbClr val="FFFFDD"/>
            </a:fgClr>
            <a:bgClr>
              <a:srgbClr val="B7FFB7"/>
            </a:bgClr>
          </a:patt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FS-Master</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10" name="Cube 109"/>
          <p:cNvSpPr/>
          <p:nvPr/>
        </p:nvSpPr>
        <p:spPr>
          <a:xfrm>
            <a:off x="6173751" y="3424426"/>
            <a:ext cx="1281970" cy="451111"/>
          </a:xfrm>
          <a:prstGeom prst="cube">
            <a:avLst/>
          </a:prstGeom>
          <a:solidFill>
            <a:srgbClr val="FFDD0D">
              <a:lumMod val="60000"/>
              <a:lumOff val="40000"/>
            </a:srgbClr>
          </a:solid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FS-Device</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grpSp>
        <p:nvGrpSpPr>
          <p:cNvPr id="111" name="Group 110"/>
          <p:cNvGrpSpPr/>
          <p:nvPr/>
        </p:nvGrpSpPr>
        <p:grpSpPr>
          <a:xfrm>
            <a:off x="7000880" y="3676578"/>
            <a:ext cx="156900" cy="74645"/>
            <a:chOff x="6225524" y="4008109"/>
            <a:chExt cx="156900" cy="74645"/>
          </a:xfrm>
        </p:grpSpPr>
        <p:cxnSp>
          <p:nvCxnSpPr>
            <p:cNvPr id="112" name="Straight Connector 111"/>
            <p:cNvCxnSpPr/>
            <p:nvPr/>
          </p:nvCxnSpPr>
          <p:spPr>
            <a:xfrm>
              <a:off x="6225524" y="4008109"/>
              <a:ext cx="22877" cy="0"/>
            </a:xfrm>
            <a:prstGeom prst="line">
              <a:avLst/>
            </a:prstGeom>
            <a:noFill/>
            <a:ln w="6350" cap="flat" cmpd="sng" algn="ctr">
              <a:solidFill>
                <a:srgbClr val="E7E6E6">
                  <a:lumMod val="50000"/>
                </a:srgbClr>
              </a:solidFill>
              <a:prstDash val="solid"/>
              <a:miter lim="800000"/>
            </a:ln>
            <a:effectLst/>
          </p:spPr>
        </p:cxnSp>
        <p:cxnSp>
          <p:nvCxnSpPr>
            <p:cNvPr id="113" name="Straight Connector 112"/>
            <p:cNvCxnSpPr/>
            <p:nvPr/>
          </p:nvCxnSpPr>
          <p:spPr>
            <a:xfrm>
              <a:off x="6248401" y="4008109"/>
              <a:ext cx="0" cy="74645"/>
            </a:xfrm>
            <a:prstGeom prst="line">
              <a:avLst/>
            </a:prstGeom>
            <a:noFill/>
            <a:ln w="6350" cap="flat" cmpd="sng" algn="ctr">
              <a:solidFill>
                <a:srgbClr val="E7E6E6">
                  <a:lumMod val="50000"/>
                </a:srgbClr>
              </a:solidFill>
              <a:prstDash val="solid"/>
              <a:miter lim="800000"/>
            </a:ln>
            <a:effectLst/>
          </p:spPr>
        </p:cxnSp>
        <p:cxnSp>
          <p:nvCxnSpPr>
            <p:cNvPr id="114" name="Straight Connector 113"/>
            <p:cNvCxnSpPr/>
            <p:nvPr/>
          </p:nvCxnSpPr>
          <p:spPr>
            <a:xfrm>
              <a:off x="6248401" y="4082754"/>
              <a:ext cx="26193" cy="0"/>
            </a:xfrm>
            <a:prstGeom prst="line">
              <a:avLst/>
            </a:prstGeom>
            <a:noFill/>
            <a:ln w="6350" cap="flat" cmpd="sng" algn="ctr">
              <a:solidFill>
                <a:srgbClr val="E7E6E6">
                  <a:lumMod val="50000"/>
                </a:srgbClr>
              </a:solidFill>
              <a:prstDash val="solid"/>
              <a:miter lim="800000"/>
            </a:ln>
            <a:effectLst/>
          </p:spPr>
        </p:cxnSp>
        <p:cxnSp>
          <p:nvCxnSpPr>
            <p:cNvPr id="115" name="Straight Connector 114"/>
            <p:cNvCxnSpPr/>
            <p:nvPr/>
          </p:nvCxnSpPr>
          <p:spPr>
            <a:xfrm>
              <a:off x="6274595" y="4008109"/>
              <a:ext cx="0" cy="74645"/>
            </a:xfrm>
            <a:prstGeom prst="line">
              <a:avLst/>
            </a:prstGeom>
            <a:noFill/>
            <a:ln w="6350" cap="flat" cmpd="sng" algn="ctr">
              <a:solidFill>
                <a:srgbClr val="E7E6E6">
                  <a:lumMod val="50000"/>
                </a:srgbClr>
              </a:solidFill>
              <a:prstDash val="solid"/>
              <a:miter lim="800000"/>
            </a:ln>
            <a:effectLst/>
          </p:spPr>
        </p:cxnSp>
        <p:cxnSp>
          <p:nvCxnSpPr>
            <p:cNvPr id="116" name="Straight Connector 115"/>
            <p:cNvCxnSpPr/>
            <p:nvPr/>
          </p:nvCxnSpPr>
          <p:spPr>
            <a:xfrm>
              <a:off x="6274595" y="4008109"/>
              <a:ext cx="26193" cy="0"/>
            </a:xfrm>
            <a:prstGeom prst="line">
              <a:avLst/>
            </a:prstGeom>
            <a:noFill/>
            <a:ln w="6350" cap="flat" cmpd="sng" algn="ctr">
              <a:solidFill>
                <a:srgbClr val="E7E6E6">
                  <a:lumMod val="50000"/>
                </a:srgbClr>
              </a:solidFill>
              <a:prstDash val="solid"/>
              <a:miter lim="800000"/>
            </a:ln>
            <a:effectLst/>
          </p:spPr>
        </p:cxnSp>
        <p:cxnSp>
          <p:nvCxnSpPr>
            <p:cNvPr id="117" name="Straight Connector 116"/>
            <p:cNvCxnSpPr/>
            <p:nvPr/>
          </p:nvCxnSpPr>
          <p:spPr>
            <a:xfrm>
              <a:off x="6289818" y="4008109"/>
              <a:ext cx="22877" cy="0"/>
            </a:xfrm>
            <a:prstGeom prst="line">
              <a:avLst/>
            </a:prstGeom>
            <a:noFill/>
            <a:ln w="6350" cap="flat" cmpd="sng" algn="ctr">
              <a:solidFill>
                <a:srgbClr val="E7E6E6">
                  <a:lumMod val="50000"/>
                </a:srgbClr>
              </a:solidFill>
              <a:prstDash val="solid"/>
              <a:miter lim="800000"/>
            </a:ln>
            <a:effectLst/>
          </p:spPr>
        </p:cxnSp>
        <p:cxnSp>
          <p:nvCxnSpPr>
            <p:cNvPr id="118" name="Straight Connector 117"/>
            <p:cNvCxnSpPr/>
            <p:nvPr/>
          </p:nvCxnSpPr>
          <p:spPr>
            <a:xfrm>
              <a:off x="6312695" y="4008109"/>
              <a:ext cx="0" cy="74645"/>
            </a:xfrm>
            <a:prstGeom prst="line">
              <a:avLst/>
            </a:prstGeom>
            <a:noFill/>
            <a:ln w="6350" cap="flat" cmpd="sng" algn="ctr">
              <a:solidFill>
                <a:srgbClr val="E7E6E6">
                  <a:lumMod val="50000"/>
                </a:srgbClr>
              </a:solidFill>
              <a:prstDash val="solid"/>
              <a:miter lim="800000"/>
            </a:ln>
            <a:effectLst/>
          </p:spPr>
        </p:cxnSp>
        <p:cxnSp>
          <p:nvCxnSpPr>
            <p:cNvPr id="119" name="Straight Connector 118"/>
            <p:cNvCxnSpPr/>
            <p:nvPr/>
          </p:nvCxnSpPr>
          <p:spPr>
            <a:xfrm>
              <a:off x="6312695" y="4082754"/>
              <a:ext cx="26193" cy="0"/>
            </a:xfrm>
            <a:prstGeom prst="line">
              <a:avLst/>
            </a:prstGeom>
            <a:noFill/>
            <a:ln w="6350" cap="flat" cmpd="sng" algn="ctr">
              <a:solidFill>
                <a:srgbClr val="E7E6E6">
                  <a:lumMod val="50000"/>
                </a:srgbClr>
              </a:solidFill>
              <a:prstDash val="solid"/>
              <a:miter lim="800000"/>
            </a:ln>
            <a:effectLst/>
          </p:spPr>
        </p:cxnSp>
        <p:cxnSp>
          <p:nvCxnSpPr>
            <p:cNvPr id="120" name="Straight Connector 119"/>
            <p:cNvCxnSpPr/>
            <p:nvPr/>
          </p:nvCxnSpPr>
          <p:spPr>
            <a:xfrm>
              <a:off x="6338889" y="4008109"/>
              <a:ext cx="0" cy="74645"/>
            </a:xfrm>
            <a:prstGeom prst="line">
              <a:avLst/>
            </a:prstGeom>
            <a:noFill/>
            <a:ln w="6350" cap="flat" cmpd="sng" algn="ctr">
              <a:solidFill>
                <a:srgbClr val="E7E6E6">
                  <a:lumMod val="50000"/>
                </a:srgbClr>
              </a:solidFill>
              <a:prstDash val="solid"/>
              <a:miter lim="800000"/>
            </a:ln>
            <a:effectLst/>
          </p:spPr>
        </p:cxnSp>
        <p:cxnSp>
          <p:nvCxnSpPr>
            <p:cNvPr id="121" name="Straight Connector 120"/>
            <p:cNvCxnSpPr/>
            <p:nvPr/>
          </p:nvCxnSpPr>
          <p:spPr>
            <a:xfrm>
              <a:off x="6333353" y="4008109"/>
              <a:ext cx="22877" cy="0"/>
            </a:xfrm>
            <a:prstGeom prst="line">
              <a:avLst/>
            </a:prstGeom>
            <a:noFill/>
            <a:ln w="6350" cap="flat" cmpd="sng" algn="ctr">
              <a:solidFill>
                <a:srgbClr val="E7E6E6">
                  <a:lumMod val="50000"/>
                </a:srgbClr>
              </a:solidFill>
              <a:prstDash val="solid"/>
              <a:miter lim="800000"/>
            </a:ln>
            <a:effectLst/>
          </p:spPr>
        </p:cxnSp>
        <p:cxnSp>
          <p:nvCxnSpPr>
            <p:cNvPr id="122" name="Straight Connector 121"/>
            <p:cNvCxnSpPr/>
            <p:nvPr/>
          </p:nvCxnSpPr>
          <p:spPr>
            <a:xfrm>
              <a:off x="6356230" y="4008109"/>
              <a:ext cx="0" cy="74645"/>
            </a:xfrm>
            <a:prstGeom prst="line">
              <a:avLst/>
            </a:prstGeom>
            <a:noFill/>
            <a:ln w="6350" cap="flat" cmpd="sng" algn="ctr">
              <a:solidFill>
                <a:srgbClr val="E7E6E6">
                  <a:lumMod val="50000"/>
                </a:srgbClr>
              </a:solidFill>
              <a:prstDash val="solid"/>
              <a:miter lim="800000"/>
            </a:ln>
            <a:effectLst/>
          </p:spPr>
        </p:cxnSp>
        <p:cxnSp>
          <p:nvCxnSpPr>
            <p:cNvPr id="123" name="Straight Connector 122"/>
            <p:cNvCxnSpPr/>
            <p:nvPr/>
          </p:nvCxnSpPr>
          <p:spPr>
            <a:xfrm>
              <a:off x="6356230" y="4082754"/>
              <a:ext cx="26193" cy="0"/>
            </a:xfrm>
            <a:prstGeom prst="line">
              <a:avLst/>
            </a:prstGeom>
            <a:noFill/>
            <a:ln w="6350" cap="flat" cmpd="sng" algn="ctr">
              <a:solidFill>
                <a:srgbClr val="E7E6E6">
                  <a:lumMod val="50000"/>
                </a:srgbClr>
              </a:solidFill>
              <a:prstDash val="solid"/>
              <a:miter lim="800000"/>
            </a:ln>
            <a:effectLst/>
          </p:spPr>
        </p:cxnSp>
        <p:cxnSp>
          <p:nvCxnSpPr>
            <p:cNvPr id="124" name="Straight Connector 123"/>
            <p:cNvCxnSpPr/>
            <p:nvPr/>
          </p:nvCxnSpPr>
          <p:spPr>
            <a:xfrm>
              <a:off x="6382424" y="4008109"/>
              <a:ext cx="0" cy="74645"/>
            </a:xfrm>
            <a:prstGeom prst="line">
              <a:avLst/>
            </a:prstGeom>
            <a:noFill/>
            <a:ln w="6350" cap="flat" cmpd="sng" algn="ctr">
              <a:solidFill>
                <a:srgbClr val="E7E6E6">
                  <a:lumMod val="50000"/>
                </a:srgbClr>
              </a:solidFill>
              <a:prstDash val="solid"/>
              <a:miter lim="800000"/>
            </a:ln>
            <a:effectLst/>
          </p:spPr>
        </p:cxnSp>
      </p:grpSp>
      <p:cxnSp>
        <p:nvCxnSpPr>
          <p:cNvPr id="125" name="Straight Arrow Connector 124"/>
          <p:cNvCxnSpPr/>
          <p:nvPr/>
        </p:nvCxnSpPr>
        <p:spPr>
          <a:xfrm flipV="1">
            <a:off x="2611804" y="2175072"/>
            <a:ext cx="3164034" cy="1146622"/>
          </a:xfrm>
          <a:prstGeom prst="straightConnector1">
            <a:avLst/>
          </a:prstGeom>
          <a:noFill/>
          <a:ln w="6350" cap="flat" cmpd="sng" algn="ctr">
            <a:solidFill>
              <a:srgbClr val="E7E6E6">
                <a:lumMod val="50000"/>
              </a:srgbClr>
            </a:solidFill>
            <a:prstDash val="solid"/>
            <a:miter lim="800000"/>
            <a:headEnd type="none" w="med" len="med"/>
            <a:tailEnd type="triangle" w="med" len="med"/>
          </a:ln>
          <a:effectLst/>
        </p:spPr>
      </p:cxnSp>
      <p:cxnSp>
        <p:nvCxnSpPr>
          <p:cNvPr id="126" name="Straight Arrow Connector 125"/>
          <p:cNvCxnSpPr/>
          <p:nvPr/>
        </p:nvCxnSpPr>
        <p:spPr>
          <a:xfrm flipH="1" flipV="1">
            <a:off x="6382545" y="2276475"/>
            <a:ext cx="70930" cy="1045219"/>
          </a:xfrm>
          <a:prstGeom prst="straightConnector1">
            <a:avLst/>
          </a:prstGeom>
          <a:noFill/>
          <a:ln w="6350" cap="flat" cmpd="sng" algn="ctr">
            <a:solidFill>
              <a:srgbClr val="E7E6E6">
                <a:lumMod val="50000"/>
              </a:srgbClr>
            </a:solidFill>
            <a:prstDash val="solid"/>
            <a:miter lim="800000"/>
            <a:headEnd type="none" w="med" len="med"/>
            <a:tailEnd type="triangle" w="med" len="med"/>
          </a:ln>
          <a:effectLst/>
        </p:spPr>
      </p:cxnSp>
      <p:sp>
        <p:nvSpPr>
          <p:cNvPr id="127" name="Cube 126"/>
          <p:cNvSpPr/>
          <p:nvPr/>
        </p:nvSpPr>
        <p:spPr>
          <a:xfrm>
            <a:off x="6889507" y="1712491"/>
            <a:ext cx="566214" cy="451111"/>
          </a:xfrm>
          <a:prstGeom prst="cube">
            <a:avLst/>
          </a:prstGeom>
          <a:pattFill prst="wdDnDiag">
            <a:fgClr>
              <a:srgbClr val="FFFFDD"/>
            </a:fgClr>
            <a:bgClr>
              <a:srgbClr val="B7FFB7"/>
            </a:bgClr>
          </a:patt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F-DI</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28" name="Cube 127"/>
          <p:cNvSpPr/>
          <p:nvPr/>
        </p:nvSpPr>
        <p:spPr>
          <a:xfrm>
            <a:off x="5875581" y="1257552"/>
            <a:ext cx="1580140" cy="451111"/>
          </a:xfrm>
          <a:prstGeom prst="cube">
            <a:avLst/>
          </a:prstGeom>
          <a:solidFill>
            <a:srgbClr val="E7E6E6"/>
          </a:solid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Remote IO</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cxnSp>
        <p:nvCxnSpPr>
          <p:cNvPr id="129" name="Straight Arrow Connector 128"/>
          <p:cNvCxnSpPr/>
          <p:nvPr/>
        </p:nvCxnSpPr>
        <p:spPr>
          <a:xfrm flipV="1">
            <a:off x="6608984" y="2276475"/>
            <a:ext cx="427869" cy="1045219"/>
          </a:xfrm>
          <a:prstGeom prst="straightConnector1">
            <a:avLst/>
          </a:prstGeom>
          <a:noFill/>
          <a:ln w="6350" cap="flat" cmpd="sng" algn="ctr">
            <a:solidFill>
              <a:srgbClr val="E7E6E6">
                <a:lumMod val="50000"/>
              </a:srgbClr>
            </a:solidFill>
            <a:prstDash val="solid"/>
            <a:miter lim="800000"/>
            <a:headEnd type="none" w="med" len="med"/>
            <a:tailEnd type="triangle" w="med" len="med"/>
          </a:ln>
          <a:effectLst/>
        </p:spPr>
      </p:cxnSp>
      <p:sp>
        <p:nvSpPr>
          <p:cNvPr id="130" name="Cube 129"/>
          <p:cNvSpPr/>
          <p:nvPr/>
        </p:nvSpPr>
        <p:spPr>
          <a:xfrm>
            <a:off x="7586189" y="1257551"/>
            <a:ext cx="1013926" cy="451111"/>
          </a:xfrm>
          <a:prstGeom prst="cube">
            <a:avLst/>
          </a:prstGeom>
          <a:pattFill prst="wdDnDiag">
            <a:fgClr>
              <a:srgbClr val="FFFFDD"/>
            </a:fgClr>
            <a:bgClr>
              <a:srgbClr val="B7FFB7"/>
            </a:bgClr>
          </a:patt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FS-Master</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cxnSp>
        <p:nvCxnSpPr>
          <p:cNvPr id="131" name="Straight Arrow Connector 130"/>
          <p:cNvCxnSpPr/>
          <p:nvPr/>
        </p:nvCxnSpPr>
        <p:spPr>
          <a:xfrm flipV="1">
            <a:off x="6764494" y="1782058"/>
            <a:ext cx="1049694" cy="1539636"/>
          </a:xfrm>
          <a:prstGeom prst="straightConnector1">
            <a:avLst/>
          </a:prstGeom>
          <a:noFill/>
          <a:ln w="6350" cap="flat" cmpd="sng" algn="ctr">
            <a:solidFill>
              <a:srgbClr val="E7E6E6">
                <a:lumMod val="50000"/>
              </a:srgbClr>
            </a:solidFill>
            <a:prstDash val="solid"/>
            <a:miter lim="800000"/>
            <a:headEnd type="none" w="med" len="med"/>
            <a:tailEnd type="triangle" w="med" len="med"/>
          </a:ln>
          <a:effectLst/>
        </p:spPr>
      </p:cxnSp>
      <p:sp>
        <p:nvSpPr>
          <p:cNvPr id="132" name="Freeform 131"/>
          <p:cNvSpPr/>
          <p:nvPr/>
        </p:nvSpPr>
        <p:spPr>
          <a:xfrm>
            <a:off x="2858078" y="3035400"/>
            <a:ext cx="3352800" cy="392041"/>
          </a:xfrm>
          <a:custGeom>
            <a:avLst/>
            <a:gdLst>
              <a:gd name="connsiteX0" fmla="*/ 0 w 3352800"/>
              <a:gd name="connsiteY0" fmla="*/ 392041 h 392041"/>
              <a:gd name="connsiteX1" fmla="*/ 1723053 w 3352800"/>
              <a:gd name="connsiteY1" fmla="*/ 156 h 392041"/>
              <a:gd name="connsiteX2" fmla="*/ 3352800 w 3352800"/>
              <a:gd name="connsiteY2" fmla="*/ 354719 h 392041"/>
            </a:gdLst>
            <a:ahLst/>
            <a:cxnLst>
              <a:cxn ang="0">
                <a:pos x="connsiteX0" y="connsiteY0"/>
              </a:cxn>
              <a:cxn ang="0">
                <a:pos x="connsiteX1" y="connsiteY1"/>
              </a:cxn>
              <a:cxn ang="0">
                <a:pos x="connsiteX2" y="connsiteY2"/>
              </a:cxn>
            </a:cxnLst>
            <a:rect l="l" t="t" r="r" b="b"/>
            <a:pathLst>
              <a:path w="3352800" h="392041">
                <a:moveTo>
                  <a:pt x="0" y="392041"/>
                </a:moveTo>
                <a:cubicBezTo>
                  <a:pt x="582126" y="199208"/>
                  <a:pt x="1164253" y="6376"/>
                  <a:pt x="1723053" y="156"/>
                </a:cubicBezTo>
                <a:cubicBezTo>
                  <a:pt x="2281853" y="-6064"/>
                  <a:pt x="2817326" y="174327"/>
                  <a:pt x="3352800" y="354719"/>
                </a:cubicBezTo>
              </a:path>
            </a:pathLst>
          </a:custGeom>
          <a:noFill/>
          <a:ln w="6350" cap="flat" cmpd="sng" algn="ctr">
            <a:solidFill>
              <a:srgbClr val="E7E6E6">
                <a:lumMod val="75000"/>
              </a:srgbClr>
            </a:solidFill>
            <a:prstDash val="dash"/>
            <a:miter lim="800000"/>
            <a:headEnd type="none" w="med" len="med"/>
            <a:tailEnd type="triangle" w="med" len="med"/>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sp>
        <p:nvSpPr>
          <p:cNvPr id="133" name="Cube 132"/>
          <p:cNvSpPr/>
          <p:nvPr/>
        </p:nvSpPr>
        <p:spPr>
          <a:xfrm>
            <a:off x="2671466" y="1257554"/>
            <a:ext cx="1013926" cy="451111"/>
          </a:xfrm>
          <a:prstGeom prst="cube">
            <a:avLst/>
          </a:prstGeom>
          <a:solidFill>
            <a:srgbClr val="E7E6E6"/>
          </a:solidFill>
          <a:ln w="12700" cap="flat" cmpd="sng" algn="ctr">
            <a:solidFill>
              <a:srgbClr val="E7E6E6">
                <a:lumMod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Remote IO</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34" name="TextBox 133"/>
          <p:cNvSpPr txBox="1"/>
          <p:nvPr/>
        </p:nvSpPr>
        <p:spPr>
          <a:xfrm>
            <a:off x="4665269" y="2370124"/>
            <a:ext cx="623569" cy="369332"/>
          </a:xfrm>
          <a:prstGeom prst="rect">
            <a:avLst/>
          </a:prstGeom>
          <a:solidFill>
            <a:sysClr val="window" lastClr="FFFFFF"/>
          </a:solidFill>
        </p:spPr>
        <p:txBody>
          <a:bodyPr wrap="none" lIns="0" tIns="0" rIns="0" bIns="0" rtlCol="0">
            <a:spAutoFit/>
          </a:bodyPr>
          <a:lstStyle/>
          <a:p>
            <a:pPr marL="0" marR="0" lvl="0" indent="0" algn="ctr" defTabSz="713232"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rPr>
              <a:t>Connect…</a:t>
            </a:r>
            <a:br>
              <a:rPr kumimoji="0" lang="de-DE" sz="1200" b="0" i="0" u="none" strike="noStrike" kern="0" cap="none" spc="0" normalizeH="0" baseline="0" noProof="0" dirty="0">
                <a:ln>
                  <a:noFill/>
                </a:ln>
                <a:solidFill>
                  <a:srgbClr val="000000"/>
                </a:solidFill>
                <a:effectLst/>
                <a:uLnTx/>
                <a:uFillTx/>
                <a:latin typeface="Calibri"/>
                <a:ea typeface="+mn-ea"/>
              </a:rPr>
            </a:br>
            <a:r>
              <a:rPr kumimoji="0" lang="de-DE" sz="1200" b="0" i="0" u="none" strike="noStrike" kern="0" cap="none" spc="0" normalizeH="0" baseline="0" noProof="0" dirty="0">
                <a:ln>
                  <a:noFill/>
                </a:ln>
                <a:solidFill>
                  <a:srgbClr val="000000"/>
                </a:solidFill>
                <a:effectLst/>
                <a:uLnTx/>
                <a:uFillTx/>
                <a:latin typeface="Calibri"/>
                <a:ea typeface="+mn-ea"/>
              </a:rPr>
              <a:t>(</a:t>
            </a:r>
            <a:r>
              <a:rPr kumimoji="0" lang="de-DE" sz="1200" b="0" i="0" u="none" strike="noStrike" kern="0" cap="none" spc="0" normalizeH="0" baseline="0" noProof="0" dirty="0" err="1">
                <a:ln>
                  <a:noFill/>
                </a:ln>
                <a:solidFill>
                  <a:srgbClr val="000000"/>
                </a:solidFill>
                <a:effectLst/>
                <a:uLnTx/>
                <a:uFillTx/>
                <a:latin typeface="Calibri"/>
                <a:ea typeface="+mn-ea"/>
              </a:rPr>
              <a:t>Subset</a:t>
            </a:r>
            <a:r>
              <a:rPr kumimoji="0" lang="de-DE" sz="1200" b="0" i="0" u="none" strike="noStrike" kern="0" cap="none" spc="0" normalizeH="0" baseline="0" noProof="0" dirty="0">
                <a:ln>
                  <a:noFill/>
                </a:ln>
                <a:solidFill>
                  <a:srgbClr val="000000"/>
                </a:solidFill>
                <a:effectLst/>
                <a:uLnTx/>
                <a:uFillTx/>
                <a:latin typeface="Calibri"/>
                <a:ea typeface="+mn-ea"/>
              </a:rPr>
              <a:t>)</a:t>
            </a:r>
            <a:endParaRPr kumimoji="0" lang="en-US" sz="1200" b="0" i="0" u="none" strike="noStrike" kern="0" cap="none" spc="0" normalizeH="0" baseline="0" noProof="0" dirty="0">
              <a:ln>
                <a:noFill/>
              </a:ln>
              <a:solidFill>
                <a:srgbClr val="000000"/>
              </a:solidFill>
              <a:effectLst/>
              <a:uLnTx/>
              <a:uFillTx/>
              <a:latin typeface="Calibri"/>
              <a:ea typeface="+mn-ea"/>
            </a:endParaRPr>
          </a:p>
        </p:txBody>
      </p:sp>
      <p:sp>
        <p:nvSpPr>
          <p:cNvPr id="135" name="TextBox 134"/>
          <p:cNvSpPr txBox="1"/>
          <p:nvPr/>
        </p:nvSpPr>
        <p:spPr>
          <a:xfrm>
            <a:off x="2164736" y="2554790"/>
            <a:ext cx="623569" cy="184666"/>
          </a:xfrm>
          <a:prstGeom prst="rect">
            <a:avLst/>
          </a:prstGeom>
          <a:solidFill>
            <a:sysClr val="window" lastClr="FFFFFF"/>
          </a:solidFill>
        </p:spPr>
        <p:txBody>
          <a:bodyPr wrap="none" lIns="0" tIns="0" rIns="0" bIns="0" rtlCol="0">
            <a:spAutoFit/>
          </a:bodyPr>
          <a:lstStyle/>
          <a:p>
            <a:pPr marL="0" marR="0" lvl="0" indent="0" defTabSz="713232"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rPr>
              <a:t>Connect…</a:t>
            </a:r>
            <a:endParaRPr kumimoji="0" lang="en-US" sz="1200" b="0" i="0" u="none" strike="noStrike" kern="0" cap="none" spc="0" normalizeH="0" baseline="0" noProof="0" dirty="0">
              <a:ln>
                <a:noFill/>
              </a:ln>
              <a:solidFill>
                <a:srgbClr val="000000"/>
              </a:solidFill>
              <a:effectLst/>
              <a:uLnTx/>
              <a:uFillTx/>
              <a:latin typeface="Calibri"/>
              <a:ea typeface="+mn-ea"/>
            </a:endParaRPr>
          </a:p>
        </p:txBody>
      </p:sp>
      <p:sp>
        <p:nvSpPr>
          <p:cNvPr id="136" name="TextBox 135"/>
          <p:cNvSpPr txBox="1"/>
          <p:nvPr/>
        </p:nvSpPr>
        <p:spPr>
          <a:xfrm>
            <a:off x="8020630" y="1782058"/>
            <a:ext cx="776431" cy="184666"/>
          </a:xfrm>
          <a:prstGeom prst="rect">
            <a:avLst/>
          </a:prstGeom>
          <a:noFill/>
        </p:spPr>
        <p:txBody>
          <a:bodyPr wrap="none" lIns="0" tIns="0" rIns="0" bIns="0" rtlCol="0">
            <a:spAutoFit/>
          </a:bodyPr>
          <a:lstStyle/>
          <a:p>
            <a:pPr defTabSz="713232" fontAlgn="auto">
              <a:spcBef>
                <a:spcPts val="0"/>
              </a:spcBef>
              <a:spcAft>
                <a:spcPts val="0"/>
              </a:spcAft>
            </a:pPr>
            <a:r>
              <a:rPr lang="de-DE" sz="1200" dirty="0" err="1">
                <a:solidFill>
                  <a:srgbClr val="000000"/>
                </a:solidFill>
                <a:latin typeface="Calibri"/>
                <a:ea typeface="+mn-ea"/>
              </a:rPr>
              <a:t>and</a:t>
            </a:r>
            <a:r>
              <a:rPr lang="de-DE" sz="1200" dirty="0">
                <a:solidFill>
                  <a:srgbClr val="000000"/>
                </a:solidFill>
                <a:latin typeface="Calibri"/>
                <a:ea typeface="+mn-ea"/>
              </a:rPr>
              <a:t> </a:t>
            </a:r>
            <a:r>
              <a:rPr lang="de-DE" sz="1200" dirty="0" err="1">
                <a:solidFill>
                  <a:srgbClr val="000000"/>
                </a:solidFill>
                <a:latin typeface="Calibri"/>
                <a:ea typeface="+mn-ea"/>
              </a:rPr>
              <a:t>others</a:t>
            </a:r>
            <a:r>
              <a:rPr lang="de-DE" sz="1200" dirty="0">
                <a:solidFill>
                  <a:srgbClr val="000000"/>
                </a:solidFill>
                <a:latin typeface="Calibri"/>
                <a:ea typeface="+mn-ea"/>
              </a:rPr>
              <a:t>…</a:t>
            </a:r>
            <a:endParaRPr lang="en-US" sz="1200" dirty="0">
              <a:solidFill>
                <a:srgbClr val="000000"/>
              </a:solidFill>
              <a:latin typeface="Calibri"/>
              <a:ea typeface="+mn-ea"/>
            </a:endParaRPr>
          </a:p>
        </p:txBody>
      </p:sp>
      <p:sp>
        <p:nvSpPr>
          <p:cNvPr id="137" name="Oval 136"/>
          <p:cNvSpPr/>
          <p:nvPr/>
        </p:nvSpPr>
        <p:spPr>
          <a:xfrm>
            <a:off x="6896954" y="3572226"/>
            <a:ext cx="407064" cy="266615"/>
          </a:xfrm>
          <a:prstGeom prst="ellipse">
            <a:avLst/>
          </a:prstGeom>
          <a:noFill/>
          <a:ln w="12700" cap="flat" cmpd="sng" algn="ctr">
            <a:solidFill>
              <a:srgbClr val="FF99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38" name="Flowchart: Document 137"/>
          <p:cNvSpPr/>
          <p:nvPr/>
        </p:nvSpPr>
        <p:spPr>
          <a:xfrm>
            <a:off x="1557024" y="1203532"/>
            <a:ext cx="572983" cy="632546"/>
          </a:xfrm>
          <a:prstGeom prst="flowChartDocument">
            <a:avLst/>
          </a:prstGeom>
          <a:solidFill>
            <a:srgbClr val="E7FFE7"/>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err="1">
                <a:ln>
                  <a:noFill/>
                </a:ln>
                <a:solidFill>
                  <a:srgbClr val="000000"/>
                </a:solidFill>
                <a:effectLst/>
                <a:uLnTx/>
                <a:uFillTx/>
                <a:latin typeface="Calibri"/>
                <a:ea typeface="+mn-ea"/>
                <a:cs typeface="+mn-cs"/>
              </a:rPr>
              <a:t>PROFIsafe</a:t>
            </a:r>
            <a:br>
              <a:rPr kumimoji="0" lang="de-DE" sz="1200" b="0" i="0" u="none" strike="noStrike" kern="0" cap="none" spc="0" normalizeH="0" baseline="0" noProof="0" dirty="0">
                <a:ln>
                  <a:noFill/>
                </a:ln>
                <a:solidFill>
                  <a:srgbClr val="000000"/>
                </a:solidFill>
                <a:effectLst/>
                <a:uLnTx/>
                <a:uFillTx/>
                <a:latin typeface="Calibri"/>
                <a:ea typeface="+mn-ea"/>
                <a:cs typeface="+mn-cs"/>
              </a:rPr>
            </a:br>
            <a:r>
              <a:rPr kumimoji="0" lang="de-DE" sz="1200" b="0" i="0" u="none" strike="noStrike" kern="0" cap="none" spc="0" normalizeH="0" baseline="0" noProof="0" dirty="0">
                <a:ln>
                  <a:noFill/>
                </a:ln>
                <a:solidFill>
                  <a:srgbClr val="000000"/>
                </a:solidFill>
                <a:effectLst/>
                <a:uLnTx/>
                <a:uFillTx/>
                <a:latin typeface="Calibri"/>
                <a:ea typeface="+mn-ea"/>
                <a:cs typeface="+mn-cs"/>
              </a:rPr>
              <a:t>1999</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39" name="Flowchart: Document 138"/>
          <p:cNvSpPr/>
          <p:nvPr/>
        </p:nvSpPr>
        <p:spPr>
          <a:xfrm>
            <a:off x="4383375" y="3340524"/>
            <a:ext cx="563788" cy="632546"/>
          </a:xfrm>
          <a:prstGeom prst="flowChartDocument">
            <a:avLst/>
          </a:prstGeom>
          <a:solidFill>
            <a:srgbClr val="FFE8C5"/>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IO-Link </a:t>
            </a:r>
            <a:r>
              <a:rPr kumimoji="0" lang="de-DE" sz="1200" b="0" i="0" u="none" strike="noStrike" kern="0" cap="none" spc="0" normalizeH="0" baseline="0" noProof="0" dirty="0" err="1">
                <a:ln>
                  <a:noFill/>
                </a:ln>
                <a:solidFill>
                  <a:srgbClr val="000000"/>
                </a:solidFill>
                <a:effectLst/>
                <a:uLnTx/>
                <a:uFillTx/>
                <a:latin typeface="Calibri"/>
                <a:ea typeface="+mn-ea"/>
                <a:cs typeface="+mn-cs"/>
              </a:rPr>
              <a:t>Safety</a:t>
            </a:r>
            <a:br>
              <a:rPr kumimoji="0" lang="de-DE" sz="1200" b="0" i="0" u="none" strike="noStrike" kern="0" cap="none" spc="0" normalizeH="0" baseline="0" noProof="0" dirty="0">
                <a:ln>
                  <a:noFill/>
                </a:ln>
                <a:solidFill>
                  <a:srgbClr val="000000"/>
                </a:solidFill>
                <a:effectLst/>
                <a:uLnTx/>
                <a:uFillTx/>
                <a:latin typeface="Calibri"/>
                <a:ea typeface="+mn-ea"/>
                <a:cs typeface="+mn-cs"/>
              </a:rPr>
            </a:br>
            <a:r>
              <a:rPr kumimoji="0" lang="de-DE" sz="1200" b="0" i="0" u="none" strike="noStrike" kern="0" cap="none" spc="0" normalizeH="0" baseline="0" noProof="0" dirty="0">
                <a:ln>
                  <a:noFill/>
                </a:ln>
                <a:solidFill>
                  <a:srgbClr val="000000"/>
                </a:solidFill>
                <a:effectLst/>
                <a:uLnTx/>
                <a:uFillTx/>
                <a:latin typeface="Calibri"/>
                <a:ea typeface="+mn-ea"/>
                <a:cs typeface="+mn-cs"/>
              </a:rPr>
              <a:t>2018</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40" name="Flowchart: Document 139"/>
          <p:cNvSpPr/>
          <p:nvPr/>
        </p:nvSpPr>
        <p:spPr>
          <a:xfrm>
            <a:off x="4810703" y="3973070"/>
            <a:ext cx="563788" cy="433781"/>
          </a:xfrm>
          <a:prstGeom prst="flowChartDocument">
            <a:avLst/>
          </a:prstGeom>
          <a:solidFill>
            <a:srgbClr val="FFE8C5"/>
          </a:solidFill>
          <a:ln w="1270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marL="0" marR="0" lvl="0" indent="0" defTabSz="713232" eaLnBrk="1" fontAlgn="auto" latinLnBrk="0" hangingPunct="1">
              <a:lnSpc>
                <a:spcPct val="100000"/>
              </a:lnSpc>
              <a:spcBef>
                <a:spcPts val="300"/>
              </a:spcBef>
              <a:spcAft>
                <a:spcPts val="30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cs typeface="+mn-cs"/>
              </a:rPr>
              <a:t>ZVEI</a:t>
            </a:r>
            <a:br>
              <a:rPr kumimoji="0" lang="de-DE" sz="1200" b="0" i="0" u="none" strike="noStrike" kern="0" cap="none" spc="0" normalizeH="0" baseline="0" noProof="0" dirty="0">
                <a:ln>
                  <a:noFill/>
                </a:ln>
                <a:solidFill>
                  <a:srgbClr val="000000"/>
                </a:solidFill>
                <a:effectLst/>
                <a:uLnTx/>
                <a:uFillTx/>
                <a:latin typeface="Calibri"/>
                <a:ea typeface="+mn-ea"/>
                <a:cs typeface="+mn-cs"/>
              </a:rPr>
            </a:br>
            <a:r>
              <a:rPr kumimoji="0" lang="de-DE" sz="1200" b="0" i="0" u="none" strike="noStrike" kern="0" cap="none" spc="0" normalizeH="0" baseline="0" noProof="0" dirty="0">
                <a:ln>
                  <a:noFill/>
                </a:ln>
                <a:solidFill>
                  <a:srgbClr val="000000"/>
                </a:solidFill>
                <a:effectLst/>
                <a:uLnTx/>
                <a:uFillTx/>
                <a:latin typeface="Calibri"/>
                <a:ea typeface="+mn-ea"/>
                <a:cs typeface="+mn-cs"/>
              </a:rPr>
              <a:t>CB24I</a:t>
            </a:r>
            <a:endParaRPr kumimoji="0" lang="en-US" sz="1200" b="0" i="0" u="none" strike="noStrike" kern="0" cap="none" spc="0" normalizeH="0" baseline="0" noProof="0" dirty="0" err="1">
              <a:ln>
                <a:noFill/>
              </a:ln>
              <a:solidFill>
                <a:srgbClr val="000000"/>
              </a:solidFill>
              <a:effectLst/>
              <a:uLnTx/>
              <a:uFillTx/>
              <a:latin typeface="Calibri"/>
              <a:ea typeface="+mn-ea"/>
              <a:cs typeface="+mn-cs"/>
            </a:endParaRPr>
          </a:p>
        </p:txBody>
      </p:sp>
      <p:sp>
        <p:nvSpPr>
          <p:cNvPr id="141" name="Freeform 140"/>
          <p:cNvSpPr/>
          <p:nvPr/>
        </p:nvSpPr>
        <p:spPr>
          <a:xfrm>
            <a:off x="2299212" y="1712491"/>
            <a:ext cx="1800225" cy="1573633"/>
          </a:xfrm>
          <a:custGeom>
            <a:avLst/>
            <a:gdLst>
              <a:gd name="connsiteX0" fmla="*/ 0 w 1652170"/>
              <a:gd name="connsiteY0" fmla="*/ 1512800 h 1512800"/>
              <a:gd name="connsiteX1" fmla="*/ 1514475 w 1652170"/>
              <a:gd name="connsiteY1" fmla="*/ 446000 h 1512800"/>
              <a:gd name="connsiteX2" fmla="*/ 1590675 w 1652170"/>
              <a:gd name="connsiteY2" fmla="*/ 36425 h 1512800"/>
              <a:gd name="connsiteX3" fmla="*/ 1590675 w 1652170"/>
              <a:gd name="connsiteY3" fmla="*/ 45950 h 1512800"/>
              <a:gd name="connsiteX0" fmla="*/ 0 w 1611216"/>
              <a:gd name="connsiteY0" fmla="*/ 1519707 h 1519707"/>
              <a:gd name="connsiteX1" fmla="*/ 1333500 w 1611216"/>
              <a:gd name="connsiteY1" fmla="*/ 548157 h 1519707"/>
              <a:gd name="connsiteX2" fmla="*/ 1590675 w 1611216"/>
              <a:gd name="connsiteY2" fmla="*/ 43332 h 1519707"/>
              <a:gd name="connsiteX3" fmla="*/ 1590675 w 1611216"/>
              <a:gd name="connsiteY3" fmla="*/ 52857 h 1519707"/>
            </a:gdLst>
            <a:ahLst/>
            <a:cxnLst>
              <a:cxn ang="0">
                <a:pos x="connsiteX0" y="connsiteY0"/>
              </a:cxn>
              <a:cxn ang="0">
                <a:pos x="connsiteX1" y="connsiteY1"/>
              </a:cxn>
              <a:cxn ang="0">
                <a:pos x="connsiteX2" y="connsiteY2"/>
              </a:cxn>
              <a:cxn ang="0">
                <a:pos x="connsiteX3" y="connsiteY3"/>
              </a:cxn>
            </a:cxnLst>
            <a:rect l="l" t="t" r="r" b="b"/>
            <a:pathLst>
              <a:path w="1611216" h="1519707">
                <a:moveTo>
                  <a:pt x="0" y="1519707"/>
                </a:moveTo>
                <a:cubicBezTo>
                  <a:pt x="624681" y="1109338"/>
                  <a:pt x="1068388" y="794219"/>
                  <a:pt x="1333500" y="548157"/>
                </a:cubicBezTo>
                <a:cubicBezTo>
                  <a:pt x="1598613" y="302094"/>
                  <a:pt x="1547813" y="125882"/>
                  <a:pt x="1590675" y="43332"/>
                </a:cubicBezTo>
                <a:cubicBezTo>
                  <a:pt x="1633537" y="-39218"/>
                  <a:pt x="1597025" y="14757"/>
                  <a:pt x="1590675" y="52857"/>
                </a:cubicBezTo>
              </a:path>
            </a:pathLst>
          </a:custGeom>
          <a:noFill/>
          <a:ln w="12700" cap="flat" cmpd="sng" algn="ctr">
            <a:solidFill>
              <a:srgbClr val="000000">
                <a:lumMod val="50000"/>
                <a:lumOff val="50000"/>
              </a:srgbClr>
            </a:solidFill>
            <a:prstDash val="dash"/>
            <a:miter lim="800000"/>
            <a:headEnd type="none" w="med" len="med"/>
            <a:tailEnd type="triangle" w="med" len="med"/>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sp>
        <p:nvSpPr>
          <p:cNvPr id="142" name="TextBox 141"/>
          <p:cNvSpPr txBox="1"/>
          <p:nvPr/>
        </p:nvSpPr>
        <p:spPr>
          <a:xfrm>
            <a:off x="3516677" y="2051972"/>
            <a:ext cx="618118" cy="184666"/>
          </a:xfrm>
          <a:prstGeom prst="rect">
            <a:avLst/>
          </a:prstGeom>
          <a:solidFill>
            <a:sysClr val="window" lastClr="FFFFFF"/>
          </a:solidFill>
        </p:spPr>
        <p:txBody>
          <a:bodyPr wrap="none" lIns="0" tIns="0" rIns="0" bIns="0" rtlCol="0">
            <a:spAutoFit/>
          </a:bodyPr>
          <a:lstStyle/>
          <a:p>
            <a:pPr marL="0" marR="0" lvl="0" indent="0" defTabSz="713232"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srgbClr val="000000"/>
                </a:solidFill>
                <a:effectLst/>
                <a:uLnTx/>
                <a:uFillTx/>
                <a:latin typeface="Calibri"/>
                <a:ea typeface="+mn-ea"/>
              </a:rPr>
              <a:t>Develop</a:t>
            </a:r>
            <a:r>
              <a:rPr kumimoji="0" lang="de-DE" sz="1200" b="0" i="0" u="none" strike="noStrike" kern="0" cap="none" spc="0" normalizeH="0" baseline="0" noProof="0" dirty="0">
                <a:ln>
                  <a:noFill/>
                </a:ln>
                <a:solidFill>
                  <a:srgbClr val="000000"/>
                </a:solidFill>
                <a:effectLst/>
                <a:uLnTx/>
                <a:uFillTx/>
                <a:latin typeface="Calibri"/>
                <a:ea typeface="+mn-ea"/>
              </a:rPr>
              <a:t>…</a:t>
            </a:r>
            <a:endParaRPr kumimoji="0" lang="en-US" sz="1200" b="0" i="0" u="none" strike="noStrike" kern="0" cap="none" spc="0" normalizeH="0" baseline="0" noProof="0" dirty="0">
              <a:ln>
                <a:noFill/>
              </a:ln>
              <a:solidFill>
                <a:srgbClr val="000000"/>
              </a:solidFill>
              <a:effectLst/>
              <a:uLnTx/>
              <a:uFillTx/>
              <a:latin typeface="Calibri"/>
              <a:ea typeface="+mn-ea"/>
            </a:endParaRPr>
          </a:p>
        </p:txBody>
      </p:sp>
      <p:sp>
        <p:nvSpPr>
          <p:cNvPr id="143" name="TextBox 142"/>
          <p:cNvSpPr txBox="1"/>
          <p:nvPr/>
        </p:nvSpPr>
        <p:spPr>
          <a:xfrm>
            <a:off x="5244718" y="3050287"/>
            <a:ext cx="618118" cy="184666"/>
          </a:xfrm>
          <a:prstGeom prst="rect">
            <a:avLst/>
          </a:prstGeom>
          <a:solidFill>
            <a:sysClr val="window" lastClr="FFFFFF"/>
          </a:solidFill>
        </p:spPr>
        <p:txBody>
          <a:bodyPr wrap="none" lIns="0" tIns="0" rIns="0" bIns="0" rtlCol="0">
            <a:spAutoFit/>
          </a:bodyPr>
          <a:lstStyle/>
          <a:p>
            <a:pPr marL="0" marR="0" lvl="0" indent="0" defTabSz="713232"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srgbClr val="000000"/>
                </a:solidFill>
                <a:effectLst/>
                <a:uLnTx/>
                <a:uFillTx/>
                <a:latin typeface="Calibri"/>
                <a:ea typeface="+mn-ea"/>
              </a:rPr>
              <a:t>Develop</a:t>
            </a:r>
            <a:r>
              <a:rPr kumimoji="0" lang="de-DE" sz="1200" b="0" i="0" u="none" strike="noStrike" kern="0" cap="none" spc="0" normalizeH="0" baseline="0" noProof="0" dirty="0">
                <a:ln>
                  <a:noFill/>
                </a:ln>
                <a:solidFill>
                  <a:srgbClr val="000000"/>
                </a:solidFill>
                <a:effectLst/>
                <a:uLnTx/>
                <a:uFillTx/>
                <a:latin typeface="Calibri"/>
                <a:ea typeface="+mn-ea"/>
              </a:rPr>
              <a:t>…</a:t>
            </a:r>
            <a:endParaRPr kumimoji="0" lang="en-US" sz="1200" b="0" i="0" u="none" strike="noStrike" kern="0" cap="none" spc="0" normalizeH="0" baseline="0" noProof="0" dirty="0">
              <a:ln>
                <a:noFill/>
              </a:ln>
              <a:solidFill>
                <a:srgbClr val="000000"/>
              </a:solidFill>
              <a:effectLst/>
              <a:uLnTx/>
              <a:uFillTx/>
              <a:latin typeface="Calibri"/>
              <a:ea typeface="+mn-ea"/>
            </a:endParaRPr>
          </a:p>
        </p:txBody>
      </p:sp>
      <p:sp>
        <p:nvSpPr>
          <p:cNvPr id="144" name="TextBox 143"/>
          <p:cNvSpPr txBox="1"/>
          <p:nvPr/>
        </p:nvSpPr>
        <p:spPr>
          <a:xfrm>
            <a:off x="6426381" y="2706751"/>
            <a:ext cx="623569" cy="184666"/>
          </a:xfrm>
          <a:prstGeom prst="rect">
            <a:avLst/>
          </a:prstGeom>
          <a:solidFill>
            <a:sysClr val="window" lastClr="FFFFFF"/>
          </a:solidFill>
        </p:spPr>
        <p:txBody>
          <a:bodyPr wrap="none" lIns="0" tIns="0" rIns="0" bIns="0" rtlCol="0">
            <a:spAutoFit/>
          </a:bodyPr>
          <a:lstStyle/>
          <a:p>
            <a:pPr marL="0" marR="0" lvl="0" indent="0" defTabSz="713232"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Calibri"/>
                <a:ea typeface="+mn-ea"/>
              </a:rPr>
              <a:t>Connect…</a:t>
            </a:r>
            <a:endParaRPr kumimoji="0" lang="en-US" sz="1200" b="0" i="0" u="none" strike="noStrike" kern="0" cap="none" spc="0" normalizeH="0" baseline="0" noProof="0" dirty="0">
              <a:ln>
                <a:noFill/>
              </a:ln>
              <a:solidFill>
                <a:srgbClr val="000000"/>
              </a:solidFill>
              <a:effectLst/>
              <a:uLnTx/>
              <a:uFillTx/>
              <a:latin typeface="Calibri"/>
              <a:ea typeface="+mn-ea"/>
            </a:endParaRPr>
          </a:p>
        </p:txBody>
      </p:sp>
      <p:cxnSp>
        <p:nvCxnSpPr>
          <p:cNvPr id="145" name="Straight Arrow Connector 144"/>
          <p:cNvCxnSpPr/>
          <p:nvPr/>
        </p:nvCxnSpPr>
        <p:spPr>
          <a:xfrm flipH="1" flipV="1">
            <a:off x="7120147" y="3838841"/>
            <a:ext cx="169194" cy="351119"/>
          </a:xfrm>
          <a:prstGeom prst="straightConnector1">
            <a:avLst/>
          </a:prstGeom>
          <a:noFill/>
          <a:ln w="6350" cap="flat" cmpd="sng" algn="ctr">
            <a:solidFill>
              <a:srgbClr val="000000"/>
            </a:solidFill>
            <a:prstDash val="solid"/>
            <a:miter lim="800000"/>
            <a:headEnd type="none" w="med" len="med"/>
            <a:tailEnd type="triangle" w="med" len="med"/>
          </a:ln>
          <a:effectLst/>
        </p:spPr>
      </p:cxnSp>
      <p:sp>
        <p:nvSpPr>
          <p:cNvPr id="146" name="Rectangle 145"/>
          <p:cNvSpPr/>
          <p:nvPr/>
        </p:nvSpPr>
        <p:spPr>
          <a:xfrm>
            <a:off x="6642230" y="4189960"/>
            <a:ext cx="2007344" cy="276999"/>
          </a:xfrm>
          <a:prstGeom prst="rect">
            <a:avLst/>
          </a:prstGeom>
        </p:spPr>
        <p:txBody>
          <a:bodyPr wrap="none">
            <a:spAutoFit/>
          </a:bodyPr>
          <a:lstStyle/>
          <a:p>
            <a:pPr defTabSz="713232" fontAlgn="auto">
              <a:spcBef>
                <a:spcPts val="0"/>
              </a:spcBef>
              <a:spcAft>
                <a:spcPts val="0"/>
              </a:spcAft>
            </a:pPr>
            <a:r>
              <a:rPr lang="de-DE" sz="1200" dirty="0">
                <a:solidFill>
                  <a:srgbClr val="000000"/>
                </a:solidFill>
                <a:latin typeface="Calibri"/>
                <a:ea typeface="+mn-ea"/>
              </a:rPr>
              <a:t>New: OSSD + </a:t>
            </a:r>
            <a:r>
              <a:rPr lang="de-DE" sz="1200" dirty="0" err="1">
                <a:solidFill>
                  <a:srgbClr val="000000"/>
                </a:solidFill>
                <a:latin typeface="Calibri"/>
                <a:ea typeface="+mn-ea"/>
              </a:rPr>
              <a:t>communication</a:t>
            </a:r>
            <a:endParaRPr lang="en-US" sz="1200" dirty="0">
              <a:solidFill>
                <a:srgbClr val="000000"/>
              </a:solidFill>
              <a:latin typeface="Calibri"/>
              <a:ea typeface="+mn-ea"/>
            </a:endParaRPr>
          </a:p>
        </p:txBody>
      </p:sp>
      <p:cxnSp>
        <p:nvCxnSpPr>
          <p:cNvPr id="239" name="Straight Arrow Connector 238"/>
          <p:cNvCxnSpPr/>
          <p:nvPr/>
        </p:nvCxnSpPr>
        <p:spPr>
          <a:xfrm flipH="1" flipV="1">
            <a:off x="2390840" y="3815670"/>
            <a:ext cx="169194" cy="351119"/>
          </a:xfrm>
          <a:prstGeom prst="straightConnector1">
            <a:avLst/>
          </a:prstGeom>
          <a:noFill/>
          <a:ln w="6350" cap="flat" cmpd="sng" algn="ctr">
            <a:solidFill>
              <a:srgbClr val="000000"/>
            </a:solidFill>
            <a:prstDash val="solid"/>
            <a:miter lim="800000"/>
            <a:headEnd type="none" w="med" len="med"/>
            <a:tailEnd type="triangle" w="med" len="med"/>
          </a:ln>
          <a:effectLst/>
        </p:spPr>
      </p:cxnSp>
      <p:sp>
        <p:nvSpPr>
          <p:cNvPr id="240" name="Rectangle 239"/>
          <p:cNvSpPr/>
          <p:nvPr/>
        </p:nvSpPr>
        <p:spPr>
          <a:xfrm>
            <a:off x="2293905" y="4189694"/>
            <a:ext cx="522900" cy="276999"/>
          </a:xfrm>
          <a:prstGeom prst="rect">
            <a:avLst/>
          </a:prstGeom>
        </p:spPr>
        <p:txBody>
          <a:bodyPr wrap="none">
            <a:spAutoFit/>
          </a:bodyPr>
          <a:lstStyle/>
          <a:p>
            <a:pPr defTabSz="713232" fontAlgn="auto">
              <a:spcBef>
                <a:spcPts val="0"/>
              </a:spcBef>
              <a:spcAft>
                <a:spcPts val="0"/>
              </a:spcAft>
            </a:pPr>
            <a:r>
              <a:rPr lang="de-DE" sz="1200" dirty="0">
                <a:solidFill>
                  <a:srgbClr val="000000"/>
                </a:solidFill>
                <a:latin typeface="Calibri"/>
                <a:ea typeface="+mn-ea"/>
              </a:rPr>
              <a:t>OSSD</a:t>
            </a:r>
            <a:endParaRPr lang="en-US" sz="1200" dirty="0">
              <a:solidFill>
                <a:srgbClr val="000000"/>
              </a:solidFill>
              <a:latin typeface="Calibri"/>
              <a:ea typeface="+mn-ea"/>
            </a:endParaRPr>
          </a:p>
        </p:txBody>
      </p:sp>
    </p:spTree>
    <p:extLst>
      <p:ext uri="{BB962C8B-B14F-4D97-AF65-F5344CB8AC3E}">
        <p14:creationId xmlns:p14="http://schemas.microsoft.com/office/powerpoint/2010/main" val="133871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Communication</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24</a:t>
            </a:fld>
            <a:endParaRPr lang="de-DE" dirty="0"/>
          </a:p>
        </p:txBody>
      </p:sp>
    </p:spTree>
    <p:extLst>
      <p:ext uri="{BB962C8B-B14F-4D97-AF65-F5344CB8AC3E}">
        <p14:creationId xmlns:p14="http://schemas.microsoft.com/office/powerpoint/2010/main" val="315928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err="1"/>
              <a:t>Specifications</a:t>
            </a:r>
            <a:r>
              <a:rPr lang="de-DE" dirty="0"/>
              <a:t> </a:t>
            </a:r>
            <a:r>
              <a:rPr lang="de-DE" dirty="0" err="1"/>
              <a:t>and</a:t>
            </a:r>
            <a:r>
              <a:rPr lang="de-DE" dirty="0"/>
              <a:t> Assessment Reports</a:t>
            </a: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25</a:t>
            </a:fld>
            <a:endParaRPr lang="de-DE" dirty="0">
              <a:solidFill>
                <a:srgbClr val="000000">
                  <a:tint val="75000"/>
                </a:srgbClr>
              </a:solidFill>
            </a:endParaRPr>
          </a:p>
        </p:txBody>
      </p:sp>
      <p:pic>
        <p:nvPicPr>
          <p:cNvPr id="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700" y="904994"/>
            <a:ext cx="1795173" cy="252226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144" y="904994"/>
            <a:ext cx="2205316" cy="33496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047" y="1936880"/>
            <a:ext cx="2543175" cy="27051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2361" y="904994"/>
            <a:ext cx="1780223" cy="2511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8188" y="1654046"/>
            <a:ext cx="2125980" cy="29746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7898" y="1654046"/>
            <a:ext cx="2104903" cy="2974232"/>
          </a:xfrm>
          <a:prstGeom prst="rect">
            <a:avLst/>
          </a:prstGeom>
          <a:noFill/>
          <a:ln w="9525">
            <a:solidFill>
              <a:schemeClr val="bg2">
                <a:lumMod val="2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858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"Black Channel" </a:t>
            </a:r>
            <a:r>
              <a:rPr lang="de-DE" dirty="0" err="1"/>
              <a:t>Principle</a:t>
            </a:r>
            <a:r>
              <a:rPr lang="de-DE" dirty="0"/>
              <a:t> also </a:t>
            </a:r>
            <a:r>
              <a:rPr lang="de-DE" dirty="0" err="1"/>
              <a:t>with</a:t>
            </a:r>
            <a:r>
              <a:rPr lang="de-DE" dirty="0"/>
              <a:t> IO-Link </a:t>
            </a:r>
            <a:r>
              <a:rPr lang="de-DE" dirty="0" err="1"/>
              <a:t>Safety</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26</a:t>
            </a:fld>
            <a:endParaRPr lang="de-DE" dirty="0">
              <a:solidFill>
                <a:srgbClr val="000000">
                  <a:tint val="75000"/>
                </a:srgbClr>
              </a:solidFill>
            </a:endParaRPr>
          </a:p>
        </p:txBody>
      </p:sp>
      <p:cxnSp>
        <p:nvCxnSpPr>
          <p:cNvPr id="12" name="Straight Connector 11"/>
          <p:cNvCxnSpPr/>
          <p:nvPr/>
        </p:nvCxnSpPr>
        <p:spPr>
          <a:xfrm>
            <a:off x="2966346" y="4645547"/>
            <a:ext cx="3045464" cy="0"/>
          </a:xfrm>
          <a:prstGeom prst="line">
            <a:avLst/>
          </a:prstGeom>
          <a:noFill/>
          <a:ln w="38100" cap="flat" cmpd="sng" algn="ctr">
            <a:solidFill>
              <a:srgbClr val="808080"/>
            </a:solidFill>
            <a:prstDash val="solid"/>
          </a:ln>
          <a:effectLst/>
        </p:spPr>
      </p:cxnSp>
      <p:cxnSp>
        <p:nvCxnSpPr>
          <p:cNvPr id="13" name="Straight Connector 12"/>
          <p:cNvCxnSpPr/>
          <p:nvPr/>
        </p:nvCxnSpPr>
        <p:spPr>
          <a:xfrm>
            <a:off x="2966346" y="3777496"/>
            <a:ext cx="0" cy="868051"/>
          </a:xfrm>
          <a:prstGeom prst="line">
            <a:avLst/>
          </a:prstGeom>
          <a:noFill/>
          <a:ln w="38100" cap="flat" cmpd="sng" algn="ctr">
            <a:solidFill>
              <a:srgbClr val="808080"/>
            </a:solidFill>
            <a:prstDash val="solid"/>
          </a:ln>
          <a:effectLst/>
        </p:spPr>
      </p:cxnSp>
      <p:cxnSp>
        <p:nvCxnSpPr>
          <p:cNvPr id="15" name="Straight Connector 14"/>
          <p:cNvCxnSpPr/>
          <p:nvPr/>
        </p:nvCxnSpPr>
        <p:spPr>
          <a:xfrm flipH="1">
            <a:off x="6011810" y="3759505"/>
            <a:ext cx="1" cy="886042"/>
          </a:xfrm>
          <a:prstGeom prst="line">
            <a:avLst/>
          </a:prstGeom>
          <a:noFill/>
          <a:ln w="38100" cap="flat" cmpd="sng" algn="ctr">
            <a:solidFill>
              <a:srgbClr val="808080"/>
            </a:solidFill>
            <a:prstDash val="solid"/>
          </a:ln>
          <a:effectLst/>
        </p:spPr>
      </p:cxnSp>
      <p:sp>
        <p:nvSpPr>
          <p:cNvPr id="16" name="Rectangle 37"/>
          <p:cNvSpPr>
            <a:spLocks noChangeArrowheads="1"/>
          </p:cNvSpPr>
          <p:nvPr/>
        </p:nvSpPr>
        <p:spPr bwMode="auto">
          <a:xfrm>
            <a:off x="4897540" y="3065768"/>
            <a:ext cx="1916112" cy="693737"/>
          </a:xfrm>
          <a:prstGeom prst="rect">
            <a:avLst/>
          </a:prstGeom>
          <a:solidFill>
            <a:srgbClr val="C0C0C0"/>
          </a:solidFill>
          <a:ln w="9525">
            <a:miter lim="800000"/>
            <a:headEnd/>
            <a:tailEnd/>
          </a:ln>
          <a:effectLst/>
          <a:scene3d>
            <a:camera prst="legacyObliqueTopRight"/>
            <a:lightRig rig="legacyFlat2" dir="t"/>
          </a:scene3d>
          <a:sp3d extrusionH="8874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endParaRPr lang="en-GB" altLang="de-DE" sz="1200">
              <a:solidFill>
                <a:srgbClr val="000000"/>
              </a:solidFill>
              <a:latin typeface="+mn-lt"/>
              <a:ea typeface="ＭＳ Ｐゴシック" pitchFamily="34" charset="-128"/>
            </a:endParaRPr>
          </a:p>
        </p:txBody>
      </p:sp>
      <p:sp>
        <p:nvSpPr>
          <p:cNvPr id="18" name="Rectangle 40"/>
          <p:cNvSpPr>
            <a:spLocks noChangeArrowheads="1"/>
          </p:cNvSpPr>
          <p:nvPr/>
        </p:nvSpPr>
        <p:spPr bwMode="auto">
          <a:xfrm>
            <a:off x="2008290" y="3078468"/>
            <a:ext cx="1916112" cy="693737"/>
          </a:xfrm>
          <a:prstGeom prst="rect">
            <a:avLst/>
          </a:prstGeom>
          <a:solidFill>
            <a:srgbClr val="C0C0C0"/>
          </a:solidFill>
          <a:ln w="9525">
            <a:miter lim="800000"/>
            <a:headEnd/>
            <a:tailEnd/>
          </a:ln>
          <a:effectLst/>
          <a:scene3d>
            <a:camera prst="legacyObliqueTopRight"/>
            <a:lightRig rig="legacyFlat2" dir="t"/>
          </a:scene3d>
          <a:sp3d extrusionH="8874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19" name="Text Box 41"/>
          <p:cNvSpPr txBox="1">
            <a:spLocks noChangeArrowheads="1"/>
          </p:cNvSpPr>
          <p:nvPr/>
        </p:nvSpPr>
        <p:spPr bwMode="auto">
          <a:xfrm>
            <a:off x="2124308" y="3180068"/>
            <a:ext cx="636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Master</a:t>
            </a:r>
            <a:br>
              <a:rPr lang="de-DE" altLang="de-DE" sz="1200" b="1" dirty="0">
                <a:solidFill>
                  <a:srgbClr val="FFFFFF"/>
                </a:solidFill>
                <a:latin typeface="+mn-lt"/>
                <a:ea typeface="ＭＳ Ｐゴシック" pitchFamily="34" charset="-128"/>
              </a:rPr>
            </a:br>
            <a:r>
              <a:rPr lang="de-DE" altLang="de-DE" sz="1200" b="1" dirty="0">
                <a:solidFill>
                  <a:srgbClr val="FFFFFF"/>
                </a:solidFill>
                <a:latin typeface="+mn-lt"/>
                <a:ea typeface="ＭＳ Ｐゴシック" pitchFamily="34" charset="-128"/>
              </a:rPr>
              <a:t>(Stack)</a:t>
            </a:r>
          </a:p>
        </p:txBody>
      </p:sp>
      <p:sp>
        <p:nvSpPr>
          <p:cNvPr id="20" name="Rectangle 42"/>
          <p:cNvSpPr>
            <a:spLocks noChangeArrowheads="1"/>
          </p:cNvSpPr>
          <p:nvPr/>
        </p:nvSpPr>
        <p:spPr bwMode="auto">
          <a:xfrm>
            <a:off x="5775427" y="2286305"/>
            <a:ext cx="1209675" cy="539750"/>
          </a:xfrm>
          <a:prstGeom prst="rect">
            <a:avLst/>
          </a:prstGeom>
          <a:solidFill>
            <a:srgbClr val="FF9933"/>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21" name="AutoShape 46"/>
          <p:cNvSpPr>
            <a:spLocks/>
          </p:cNvSpPr>
          <p:nvPr/>
        </p:nvSpPr>
        <p:spPr bwMode="auto">
          <a:xfrm>
            <a:off x="7222830" y="2111680"/>
            <a:ext cx="168667" cy="635000"/>
          </a:xfrm>
          <a:prstGeom prst="rightBrace">
            <a:avLst>
              <a:gd name="adj1" fmla="val 25063"/>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2" name="Rectangle 47"/>
          <p:cNvSpPr>
            <a:spLocks noChangeArrowheads="1"/>
          </p:cNvSpPr>
          <p:nvPr/>
        </p:nvSpPr>
        <p:spPr bwMode="auto">
          <a:xfrm>
            <a:off x="2195615" y="2299005"/>
            <a:ext cx="1209675" cy="539750"/>
          </a:xfrm>
          <a:prstGeom prst="rect">
            <a:avLst/>
          </a:prstGeom>
          <a:solidFill>
            <a:srgbClr val="FF9933"/>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23" name="AutoShape 48"/>
          <p:cNvSpPr>
            <a:spLocks/>
          </p:cNvSpPr>
          <p:nvPr/>
        </p:nvSpPr>
        <p:spPr bwMode="auto">
          <a:xfrm>
            <a:off x="7223227" y="2775255"/>
            <a:ext cx="211138" cy="1870292"/>
          </a:xfrm>
          <a:prstGeom prst="rightBrace">
            <a:avLst>
              <a:gd name="adj1" fmla="val 36034"/>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4" name="Text Box 49"/>
          <p:cNvSpPr txBox="1">
            <a:spLocks noChangeArrowheads="1"/>
          </p:cNvSpPr>
          <p:nvPr/>
        </p:nvSpPr>
        <p:spPr bwMode="auto">
          <a:xfrm>
            <a:off x="2279071" y="2432355"/>
            <a:ext cx="10665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IO-Link </a:t>
            </a:r>
            <a:r>
              <a:rPr lang="de-DE" altLang="de-DE" sz="1200" b="1" dirty="0" err="1">
                <a:solidFill>
                  <a:srgbClr val="FFFFFF"/>
                </a:solidFill>
                <a:latin typeface="+mn-lt"/>
                <a:ea typeface="ＭＳ Ｐゴシック" pitchFamily="34" charset="-128"/>
              </a:rPr>
              <a:t>Safety</a:t>
            </a:r>
            <a:endParaRPr lang="de-DE" altLang="de-DE" sz="1200" b="1" dirty="0">
              <a:solidFill>
                <a:srgbClr val="FFFFFF"/>
              </a:solidFill>
              <a:latin typeface="+mn-lt"/>
              <a:ea typeface="ＭＳ Ｐゴシック" pitchFamily="34" charset="-128"/>
            </a:endParaRPr>
          </a:p>
        </p:txBody>
      </p:sp>
      <p:sp>
        <p:nvSpPr>
          <p:cNvPr id="25" name="Text Box 50"/>
          <p:cNvSpPr txBox="1">
            <a:spLocks noChangeArrowheads="1"/>
          </p:cNvSpPr>
          <p:nvPr/>
        </p:nvSpPr>
        <p:spPr bwMode="auto">
          <a:xfrm>
            <a:off x="5868411" y="2410130"/>
            <a:ext cx="10665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IO-Link </a:t>
            </a:r>
            <a:r>
              <a:rPr lang="de-DE" altLang="de-DE" sz="1200" b="1" dirty="0" err="1">
                <a:solidFill>
                  <a:srgbClr val="FFFFFF"/>
                </a:solidFill>
                <a:latin typeface="+mn-lt"/>
                <a:ea typeface="ＭＳ Ｐゴシック" pitchFamily="34" charset="-128"/>
              </a:rPr>
              <a:t>Safety</a:t>
            </a:r>
            <a:endParaRPr lang="de-DE" altLang="de-DE" sz="1200" b="1" dirty="0">
              <a:solidFill>
                <a:srgbClr val="FFFFFF"/>
              </a:solidFill>
              <a:latin typeface="+mn-lt"/>
              <a:ea typeface="ＭＳ Ｐゴシック" pitchFamily="34" charset="-128"/>
            </a:endParaRPr>
          </a:p>
        </p:txBody>
      </p:sp>
      <p:sp>
        <p:nvSpPr>
          <p:cNvPr id="26" name="Text Box 51"/>
          <p:cNvSpPr txBox="1">
            <a:spLocks noChangeArrowheads="1"/>
          </p:cNvSpPr>
          <p:nvPr/>
        </p:nvSpPr>
        <p:spPr bwMode="auto">
          <a:xfrm>
            <a:off x="5048319" y="3165780"/>
            <a:ext cx="6176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Device</a:t>
            </a:r>
            <a:br>
              <a:rPr lang="de-DE" altLang="de-DE" sz="1200" b="1" dirty="0">
                <a:solidFill>
                  <a:srgbClr val="FFFFFF"/>
                </a:solidFill>
                <a:latin typeface="+mn-lt"/>
                <a:ea typeface="ＭＳ Ｐゴシック" pitchFamily="34" charset="-128"/>
              </a:rPr>
            </a:br>
            <a:r>
              <a:rPr lang="de-DE" altLang="de-DE" sz="1200" b="1" dirty="0">
                <a:solidFill>
                  <a:srgbClr val="FFFFFF"/>
                </a:solidFill>
                <a:latin typeface="+mn-lt"/>
                <a:ea typeface="ＭＳ Ｐゴシック" pitchFamily="34" charset="-128"/>
              </a:rPr>
              <a:t>(Stack)</a:t>
            </a:r>
          </a:p>
        </p:txBody>
      </p:sp>
      <p:sp>
        <p:nvSpPr>
          <p:cNvPr id="27" name="AutoShape 52" descr="Diagonal weit nach oben"/>
          <p:cNvSpPr>
            <a:spLocks noChangeArrowheads="1"/>
          </p:cNvSpPr>
          <p:nvPr/>
        </p:nvSpPr>
        <p:spPr bwMode="auto">
          <a:xfrm>
            <a:off x="6291365" y="1599711"/>
            <a:ext cx="304800" cy="584994"/>
          </a:xfrm>
          <a:prstGeom prst="upDownArrow">
            <a:avLst>
              <a:gd name="adj1" fmla="val 50000"/>
              <a:gd name="adj2" fmla="val 55000"/>
            </a:avLst>
          </a:prstGeom>
          <a:pattFill prst="wdUpDiag">
            <a:fgClr>
              <a:srgbClr val="000000"/>
            </a:fgClr>
            <a:bgClr>
              <a:srgbClr val="FFFF00"/>
            </a:bgClr>
          </a:patt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8" name="AutoShape 54"/>
          <p:cNvSpPr>
            <a:spLocks noChangeArrowheads="1"/>
          </p:cNvSpPr>
          <p:nvPr/>
        </p:nvSpPr>
        <p:spPr bwMode="auto">
          <a:xfrm>
            <a:off x="5300765" y="1870380"/>
            <a:ext cx="304800" cy="838200"/>
          </a:xfrm>
          <a:prstGeom prst="upDownArrow">
            <a:avLst>
              <a:gd name="adj1" fmla="val 50000"/>
              <a:gd name="adj2" fmla="val 55000"/>
            </a:avLst>
          </a:prstGeom>
          <a:solidFill>
            <a:srgbClr val="4D4D4D"/>
          </a:solidFill>
          <a:ln w="9525">
            <a:solidFill>
              <a:srgbClr val="000000"/>
            </a:solidFill>
            <a:miter lim="800000"/>
            <a:headEnd/>
            <a:tailEnd/>
          </a:ln>
          <a:effectLst>
            <a:outerShdw dist="45791" dir="2021404" algn="ctr" rotWithShape="0">
              <a:srgbClr val="808080"/>
            </a:outerShdw>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29" name="AutoShape 55"/>
          <p:cNvSpPr>
            <a:spLocks noChangeArrowheads="1"/>
          </p:cNvSpPr>
          <p:nvPr/>
        </p:nvSpPr>
        <p:spPr bwMode="auto">
          <a:xfrm>
            <a:off x="3852965" y="1870380"/>
            <a:ext cx="304800" cy="838200"/>
          </a:xfrm>
          <a:prstGeom prst="upDownArrow">
            <a:avLst>
              <a:gd name="adj1" fmla="val 50000"/>
              <a:gd name="adj2" fmla="val 55000"/>
            </a:avLst>
          </a:prstGeom>
          <a:solidFill>
            <a:srgbClr val="4D4D4D"/>
          </a:solidFill>
          <a:ln w="9525">
            <a:solidFill>
              <a:srgbClr val="000000"/>
            </a:solidFill>
            <a:miter lim="800000"/>
            <a:headEnd/>
            <a:tailEnd/>
          </a:ln>
          <a:effectLst>
            <a:outerShdw dist="45791" dir="2021404" algn="ctr" rotWithShape="0">
              <a:srgbClr val="808080"/>
            </a:outerShdw>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30" name="AutoShape 57" descr="Diagonal weit nach oben"/>
          <p:cNvSpPr>
            <a:spLocks noChangeArrowheads="1"/>
          </p:cNvSpPr>
          <p:nvPr/>
        </p:nvSpPr>
        <p:spPr bwMode="auto">
          <a:xfrm flipV="1">
            <a:off x="3041931" y="2403780"/>
            <a:ext cx="3833552" cy="1981200"/>
          </a:xfrm>
          <a:custGeom>
            <a:avLst/>
            <a:gdLst>
              <a:gd name="T0" fmla="*/ 13 w 21600"/>
              <a:gd name="T1" fmla="*/ 0 h 21600"/>
              <a:gd name="T2" fmla="*/ 1 w 21600"/>
              <a:gd name="T3" fmla="*/ 11 h 21600"/>
              <a:gd name="T4" fmla="*/ 13 w 21600"/>
              <a:gd name="T5" fmla="*/ 2 h 21600"/>
              <a:gd name="T6" fmla="*/ 26 w 21600"/>
              <a:gd name="T7" fmla="*/ 11 h 21600"/>
              <a:gd name="T8" fmla="*/ 0 60000 65536"/>
              <a:gd name="T9" fmla="*/ 0 60000 65536"/>
              <a:gd name="T10" fmla="*/ 0 60000 65536"/>
              <a:gd name="T11" fmla="*/ 0 60000 65536"/>
              <a:gd name="T12" fmla="*/ 0 w 21600"/>
              <a:gd name="T13" fmla="*/ 0 h 21600"/>
              <a:gd name="T14" fmla="*/ 21600 w 21600"/>
              <a:gd name="T15" fmla="*/ 7701 h 21600"/>
            </a:gdLst>
            <a:ahLst/>
            <a:cxnLst>
              <a:cxn ang="T8">
                <a:pos x="T0" y="T1"/>
              </a:cxn>
              <a:cxn ang="T9">
                <a:pos x="T2" y="T3"/>
              </a:cxn>
              <a:cxn ang="T10">
                <a:pos x="T4" y="T5"/>
              </a:cxn>
              <a:cxn ang="T11">
                <a:pos x="T6" y="T7"/>
              </a:cxn>
            </a:cxnLst>
            <a:rect l="T12" t="T13" r="T14" b="T15"/>
            <a:pathLst>
              <a:path w="21600" h="21600">
                <a:moveTo>
                  <a:pt x="1847" y="10800"/>
                </a:moveTo>
                <a:cubicBezTo>
                  <a:pt x="1847" y="5855"/>
                  <a:pt x="5855" y="1847"/>
                  <a:pt x="10800" y="1847"/>
                </a:cubicBezTo>
                <a:cubicBezTo>
                  <a:pt x="15744" y="1846"/>
                  <a:pt x="19752" y="5855"/>
                  <a:pt x="19753" y="10799"/>
                </a:cubicBezTo>
                <a:lnTo>
                  <a:pt x="21600" y="10800"/>
                </a:lnTo>
                <a:cubicBezTo>
                  <a:pt x="21600" y="4835"/>
                  <a:pt x="16764" y="0"/>
                  <a:pt x="10800" y="0"/>
                </a:cubicBezTo>
                <a:cubicBezTo>
                  <a:pt x="4835" y="0"/>
                  <a:pt x="0" y="4835"/>
                  <a:pt x="0" y="10800"/>
                </a:cubicBezTo>
                <a:lnTo>
                  <a:pt x="1847" y="10800"/>
                </a:lnTo>
                <a:close/>
              </a:path>
            </a:pathLst>
          </a:custGeom>
          <a:pattFill prst="wdUpDiag">
            <a:fgClr>
              <a:srgbClr val="000000"/>
            </a:fgClr>
            <a:bgClr>
              <a:srgbClr val="FFFF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200" b="0" i="0" u="none" strike="noStrike" kern="0" cap="none" spc="0" normalizeH="0" baseline="0" noProof="0">
              <a:ln>
                <a:noFill/>
              </a:ln>
              <a:solidFill>
                <a:srgbClr val="000000"/>
              </a:solidFill>
              <a:effectLst/>
              <a:uLnTx/>
              <a:uFillTx/>
              <a:ea typeface="ＭＳ Ｐゴシック" pitchFamily="34" charset="-128"/>
            </a:endParaRPr>
          </a:p>
        </p:txBody>
      </p:sp>
      <p:sp>
        <p:nvSpPr>
          <p:cNvPr id="31" name="AutoShape 58" descr="Diagonal weit nach oben"/>
          <p:cNvSpPr>
            <a:spLocks noChangeArrowheads="1"/>
          </p:cNvSpPr>
          <p:nvPr/>
        </p:nvSpPr>
        <p:spPr bwMode="auto">
          <a:xfrm>
            <a:off x="2754415" y="2946921"/>
            <a:ext cx="968476" cy="481229"/>
          </a:xfrm>
          <a:prstGeom prst="triangle">
            <a:avLst>
              <a:gd name="adj" fmla="val 48213"/>
            </a:avLst>
          </a:prstGeom>
          <a:pattFill prst="wdUpDiag">
            <a:fgClr>
              <a:srgbClr val="000000"/>
            </a:fgClr>
            <a:bgClr>
              <a:srgbClr val="FFFF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32" name="AutoShape 59" descr="Diagonal weit nach oben"/>
          <p:cNvSpPr>
            <a:spLocks noChangeArrowheads="1"/>
          </p:cNvSpPr>
          <p:nvPr/>
        </p:nvSpPr>
        <p:spPr bwMode="auto">
          <a:xfrm>
            <a:off x="6219744" y="2913151"/>
            <a:ext cx="968476" cy="481229"/>
          </a:xfrm>
          <a:prstGeom prst="triangle">
            <a:avLst>
              <a:gd name="adj" fmla="val 48213"/>
            </a:avLst>
          </a:prstGeom>
          <a:pattFill prst="wdUpDiag">
            <a:fgClr>
              <a:srgbClr val="000000"/>
            </a:fgClr>
            <a:bgClr>
              <a:srgbClr val="FFFF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33" name="Text Box 60"/>
          <p:cNvSpPr txBox="1">
            <a:spLocks noChangeArrowheads="1"/>
          </p:cNvSpPr>
          <p:nvPr/>
        </p:nvSpPr>
        <p:spPr bwMode="auto">
          <a:xfrm>
            <a:off x="3539436" y="1259222"/>
            <a:ext cx="11336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Standard</a:t>
            </a:r>
          </a:p>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application</a:t>
            </a:r>
            <a:r>
              <a:rPr lang="de-DE" altLang="de-DE" sz="1200" dirty="0">
                <a:solidFill>
                  <a:srgbClr val="333333"/>
                </a:solidFill>
                <a:latin typeface="+mn-lt"/>
                <a:ea typeface="ＭＳ Ｐゴシック" pitchFamily="34" charset="-128"/>
              </a:rPr>
              <a:t>,</a:t>
            </a:r>
          </a:p>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e.g. Diagnosis</a:t>
            </a:r>
          </a:p>
        </p:txBody>
      </p:sp>
      <p:sp>
        <p:nvSpPr>
          <p:cNvPr id="34" name="Text Box 61"/>
          <p:cNvSpPr txBox="1">
            <a:spLocks noChangeArrowheads="1"/>
          </p:cNvSpPr>
          <p:nvPr/>
        </p:nvSpPr>
        <p:spPr bwMode="auto">
          <a:xfrm>
            <a:off x="2342258" y="861560"/>
            <a:ext cx="11074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Safety</a:t>
            </a:r>
            <a:r>
              <a:rPr lang="de-DE" altLang="de-DE" sz="1200" dirty="0">
                <a:solidFill>
                  <a:srgbClr val="333333"/>
                </a:solidFill>
                <a:latin typeface="+mn-lt"/>
                <a:ea typeface="ＭＳ Ｐゴシック" pitchFamily="34" charset="-128"/>
              </a:rPr>
              <a:t> </a:t>
            </a:r>
            <a:r>
              <a:rPr lang="de-DE" altLang="de-DE" sz="1200" dirty="0" err="1">
                <a:solidFill>
                  <a:srgbClr val="333333"/>
                </a:solidFill>
                <a:latin typeface="+mn-lt"/>
                <a:ea typeface="ＭＳ Ｐゴシック" pitchFamily="34" charset="-128"/>
              </a:rPr>
              <a:t>application</a:t>
            </a:r>
            <a:endParaRPr lang="de-DE" altLang="de-DE" sz="1200" dirty="0">
              <a:solidFill>
                <a:srgbClr val="333333"/>
              </a:solidFill>
              <a:latin typeface="+mn-lt"/>
              <a:ea typeface="ＭＳ Ｐゴシック" pitchFamily="34" charset="-128"/>
            </a:endParaRPr>
          </a:p>
        </p:txBody>
      </p:sp>
      <p:sp>
        <p:nvSpPr>
          <p:cNvPr id="35" name="Text Box 62"/>
          <p:cNvSpPr txBox="1">
            <a:spLocks noChangeArrowheads="1"/>
          </p:cNvSpPr>
          <p:nvPr/>
        </p:nvSpPr>
        <p:spPr bwMode="auto">
          <a:xfrm>
            <a:off x="7475124" y="2149264"/>
            <a:ext cx="10264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Safety</a:t>
            </a:r>
            <a:br>
              <a:rPr lang="de-DE" altLang="de-DE" sz="1200" dirty="0">
                <a:solidFill>
                  <a:srgbClr val="333333"/>
                </a:solidFill>
                <a:latin typeface="+mn-lt"/>
                <a:ea typeface="ＭＳ Ｐゴシック" pitchFamily="34" charset="-128"/>
              </a:rPr>
            </a:br>
            <a:r>
              <a:rPr lang="de-DE" altLang="de-DE" sz="1200" dirty="0">
                <a:solidFill>
                  <a:srgbClr val="333333"/>
                </a:solidFill>
                <a:latin typeface="+mn-lt"/>
                <a:ea typeface="ＭＳ Ｐゴシック" pitchFamily="34" charset="-128"/>
              </a:rPr>
              <a:t>Communication </a:t>
            </a:r>
            <a:br>
              <a:rPr lang="de-DE" altLang="de-DE" sz="1200" dirty="0">
                <a:solidFill>
                  <a:srgbClr val="333333"/>
                </a:solidFill>
                <a:latin typeface="+mn-lt"/>
                <a:ea typeface="ＭＳ Ｐゴシック" pitchFamily="34" charset="-128"/>
              </a:rPr>
            </a:br>
            <a:r>
              <a:rPr lang="de-DE" altLang="de-DE" sz="1200" dirty="0">
                <a:solidFill>
                  <a:srgbClr val="333333"/>
                </a:solidFill>
                <a:latin typeface="+mn-lt"/>
                <a:ea typeface="ＭＳ Ｐゴシック" pitchFamily="34" charset="-128"/>
              </a:rPr>
              <a:t>Layer (SCL)</a:t>
            </a:r>
          </a:p>
        </p:txBody>
      </p:sp>
      <p:sp>
        <p:nvSpPr>
          <p:cNvPr id="36" name="Text Box 63"/>
          <p:cNvSpPr txBox="1">
            <a:spLocks noChangeArrowheads="1"/>
          </p:cNvSpPr>
          <p:nvPr/>
        </p:nvSpPr>
        <p:spPr bwMode="auto">
          <a:xfrm>
            <a:off x="7490609" y="3511090"/>
            <a:ext cx="1086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000000"/>
                </a:solidFill>
                <a:latin typeface="+mn-lt"/>
                <a:ea typeface="ＭＳ Ｐゴシック" pitchFamily="34" charset="-128"/>
              </a:rPr>
              <a:t>IO-Link</a:t>
            </a:r>
            <a:br>
              <a:rPr lang="de-DE" altLang="de-DE" sz="1200" dirty="0">
                <a:solidFill>
                  <a:srgbClr val="000000"/>
                </a:solidFill>
                <a:latin typeface="+mn-lt"/>
                <a:ea typeface="ＭＳ Ｐゴシック" pitchFamily="34" charset="-128"/>
              </a:rPr>
            </a:br>
            <a:r>
              <a:rPr lang="de-DE" altLang="de-DE" sz="1200" dirty="0">
                <a:solidFill>
                  <a:srgbClr val="000000"/>
                </a:solidFill>
                <a:latin typeface="+mn-lt"/>
                <a:ea typeface="ＭＳ Ｐゴシック" pitchFamily="34" charset="-128"/>
              </a:rPr>
              <a:t>("Black Channel")</a:t>
            </a:r>
          </a:p>
        </p:txBody>
      </p:sp>
      <p:sp>
        <p:nvSpPr>
          <p:cNvPr id="37" name="Text Box 64"/>
          <p:cNvSpPr txBox="1">
            <a:spLocks noChangeArrowheads="1"/>
          </p:cNvSpPr>
          <p:nvPr/>
        </p:nvSpPr>
        <p:spPr bwMode="auto">
          <a:xfrm>
            <a:off x="6013978" y="1315736"/>
            <a:ext cx="12920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Safety</a:t>
            </a:r>
            <a:r>
              <a:rPr lang="de-DE" altLang="de-DE" sz="1200" dirty="0">
                <a:solidFill>
                  <a:srgbClr val="333333"/>
                </a:solidFill>
                <a:latin typeface="+mn-lt"/>
                <a:ea typeface="ＭＳ Ｐゴシック" pitchFamily="34" charset="-128"/>
              </a:rPr>
              <a:t> </a:t>
            </a:r>
            <a:r>
              <a:rPr lang="de-DE" altLang="de-DE" sz="1200" dirty="0" err="1">
                <a:solidFill>
                  <a:srgbClr val="333333"/>
                </a:solidFill>
                <a:latin typeface="+mn-lt"/>
                <a:ea typeface="ＭＳ Ｐゴシック" pitchFamily="34" charset="-128"/>
              </a:rPr>
              <a:t>application</a:t>
            </a:r>
            <a:endParaRPr lang="de-DE" altLang="de-DE" sz="1200" dirty="0">
              <a:solidFill>
                <a:srgbClr val="333333"/>
              </a:solidFill>
              <a:latin typeface="+mn-lt"/>
              <a:ea typeface="ＭＳ Ｐゴシック" pitchFamily="34" charset="-128"/>
            </a:endParaRPr>
          </a:p>
        </p:txBody>
      </p:sp>
      <p:sp>
        <p:nvSpPr>
          <p:cNvPr id="38" name="Text Box 65"/>
          <p:cNvSpPr txBox="1">
            <a:spLocks noChangeArrowheads="1"/>
          </p:cNvSpPr>
          <p:nvPr/>
        </p:nvSpPr>
        <p:spPr bwMode="auto">
          <a:xfrm>
            <a:off x="4879769" y="1259222"/>
            <a:ext cx="11336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Standard</a:t>
            </a:r>
          </a:p>
          <a:p>
            <a:pPr algn="ctr" defTabSz="914400" eaLnBrk="1" fontAlgn="base" hangingPunct="1">
              <a:lnSpc>
                <a:spcPct val="100000"/>
              </a:lnSpc>
              <a:spcBef>
                <a:spcPct val="0"/>
              </a:spcBef>
              <a:spcAft>
                <a:spcPct val="0"/>
              </a:spcAft>
              <a:buFontTx/>
              <a:buNone/>
            </a:pPr>
            <a:r>
              <a:rPr lang="de-DE" altLang="de-DE" sz="1200" dirty="0" err="1">
                <a:solidFill>
                  <a:srgbClr val="333333"/>
                </a:solidFill>
                <a:latin typeface="+mn-lt"/>
                <a:ea typeface="ＭＳ Ｐゴシック" pitchFamily="34" charset="-128"/>
              </a:rPr>
              <a:t>application</a:t>
            </a:r>
            <a:r>
              <a:rPr lang="de-DE" altLang="de-DE" sz="1200" dirty="0">
                <a:solidFill>
                  <a:srgbClr val="333333"/>
                </a:solidFill>
                <a:latin typeface="+mn-lt"/>
                <a:ea typeface="ＭＳ Ｐゴシック" pitchFamily="34" charset="-128"/>
              </a:rPr>
              <a:t>,</a:t>
            </a:r>
          </a:p>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e.g. Diagnosis</a:t>
            </a:r>
          </a:p>
        </p:txBody>
      </p:sp>
      <p:sp>
        <p:nvSpPr>
          <p:cNvPr id="39" name="Rectangle 47"/>
          <p:cNvSpPr>
            <a:spLocks noChangeArrowheads="1"/>
          </p:cNvSpPr>
          <p:nvPr/>
        </p:nvSpPr>
        <p:spPr bwMode="auto">
          <a:xfrm>
            <a:off x="2195615" y="1749333"/>
            <a:ext cx="1209675" cy="539750"/>
          </a:xfrm>
          <a:prstGeom prst="rect">
            <a:avLst/>
          </a:prstGeom>
          <a:solidFill>
            <a:srgbClr val="92D050"/>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FFCC00"/>
            </a:extrusionClr>
          </a:sp3d>
        </p:spPr>
        <p:txBody>
          <a:bodyPr wrap="none" anchor="ctr">
            <a:flatTx/>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defTabSz="914400" eaLnBrk="1" fontAlgn="base" hangingPunct="1">
              <a:lnSpc>
                <a:spcPct val="100000"/>
              </a:lnSpc>
              <a:spcBef>
                <a:spcPct val="0"/>
              </a:spcBef>
              <a:spcAft>
                <a:spcPct val="0"/>
              </a:spcAft>
              <a:buFontTx/>
              <a:buNone/>
            </a:pPr>
            <a:endParaRPr lang="de-DE" altLang="de-DE" sz="1200">
              <a:solidFill>
                <a:srgbClr val="000000"/>
              </a:solidFill>
              <a:latin typeface="+mn-lt"/>
              <a:ea typeface="ＭＳ Ｐゴシック" pitchFamily="34" charset="-128"/>
            </a:endParaRPr>
          </a:p>
        </p:txBody>
      </p:sp>
      <p:sp>
        <p:nvSpPr>
          <p:cNvPr id="40" name="Text Box 49"/>
          <p:cNvSpPr txBox="1">
            <a:spLocks noChangeArrowheads="1"/>
          </p:cNvSpPr>
          <p:nvPr/>
        </p:nvSpPr>
        <p:spPr bwMode="auto">
          <a:xfrm>
            <a:off x="2225378" y="1796958"/>
            <a:ext cx="1193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b="1" dirty="0">
                <a:solidFill>
                  <a:srgbClr val="FFFFFF"/>
                </a:solidFill>
                <a:latin typeface="+mn-lt"/>
                <a:ea typeface="ＭＳ Ｐゴシック" pitchFamily="34" charset="-128"/>
              </a:rPr>
              <a:t>FSCP</a:t>
            </a:r>
            <a:br>
              <a:rPr lang="de-DE" altLang="de-DE" sz="1200" b="1" dirty="0">
                <a:solidFill>
                  <a:srgbClr val="FFFFFF"/>
                </a:solidFill>
                <a:latin typeface="+mn-lt"/>
                <a:ea typeface="ＭＳ Ｐゴシック" pitchFamily="34" charset="-128"/>
              </a:rPr>
            </a:br>
            <a:r>
              <a:rPr lang="de-DE" altLang="de-DE" sz="1200" b="1" dirty="0">
                <a:solidFill>
                  <a:srgbClr val="FFFFFF"/>
                </a:solidFill>
                <a:latin typeface="+mn-lt"/>
                <a:ea typeface="ＭＳ Ｐゴシック" pitchFamily="34" charset="-128"/>
              </a:rPr>
              <a:t>(e.g. </a:t>
            </a:r>
            <a:r>
              <a:rPr lang="de-DE" altLang="de-DE" sz="1200" b="1" dirty="0" err="1">
                <a:solidFill>
                  <a:srgbClr val="FFFFFF"/>
                </a:solidFill>
                <a:latin typeface="+mn-lt"/>
                <a:ea typeface="ＭＳ Ｐゴシック" pitchFamily="34" charset="-128"/>
              </a:rPr>
              <a:t>PROFIsafe</a:t>
            </a:r>
            <a:r>
              <a:rPr lang="de-DE" altLang="de-DE" sz="1200" b="1" dirty="0">
                <a:solidFill>
                  <a:srgbClr val="FFFFFF"/>
                </a:solidFill>
                <a:latin typeface="+mn-lt"/>
                <a:ea typeface="ＭＳ Ｐゴシック" pitchFamily="34" charset="-128"/>
              </a:rPr>
              <a:t>)</a:t>
            </a:r>
          </a:p>
        </p:txBody>
      </p:sp>
      <p:sp>
        <p:nvSpPr>
          <p:cNvPr id="41" name="AutoShape 53" descr="Diagonal weit nach oben"/>
          <p:cNvSpPr>
            <a:spLocks noChangeArrowheads="1"/>
          </p:cNvSpPr>
          <p:nvPr/>
        </p:nvSpPr>
        <p:spPr bwMode="auto">
          <a:xfrm>
            <a:off x="2754415" y="1063061"/>
            <a:ext cx="304800" cy="584994"/>
          </a:xfrm>
          <a:prstGeom prst="upDownArrow">
            <a:avLst>
              <a:gd name="adj1" fmla="val 50000"/>
              <a:gd name="adj2" fmla="val 55000"/>
            </a:avLst>
          </a:prstGeom>
          <a:pattFill prst="wdUpDiag">
            <a:fgClr>
              <a:srgbClr val="000000"/>
            </a:fgClr>
            <a:bgClr>
              <a:srgbClr val="FFFF00"/>
            </a:bgClr>
          </a:patt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ea typeface="ＭＳ Ｐゴシック" pitchFamily="34" charset="-128"/>
            </a:endParaRPr>
          </a:p>
        </p:txBody>
      </p:sp>
      <p:sp>
        <p:nvSpPr>
          <p:cNvPr id="42" name="AutoShape 48"/>
          <p:cNvSpPr>
            <a:spLocks/>
          </p:cNvSpPr>
          <p:nvPr/>
        </p:nvSpPr>
        <p:spPr bwMode="auto">
          <a:xfrm flipH="1">
            <a:off x="1936853" y="1582387"/>
            <a:ext cx="211138" cy="1256368"/>
          </a:xfrm>
          <a:prstGeom prst="rightBrace">
            <a:avLst>
              <a:gd name="adj1" fmla="val 36034"/>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200" b="0" i="0" u="none" strike="noStrike" kern="0" cap="none" spc="0" normalizeH="0" baseline="0" noProof="0">
              <a:ln>
                <a:noFill/>
              </a:ln>
              <a:solidFill>
                <a:srgbClr val="000000"/>
              </a:solidFill>
              <a:effectLst/>
              <a:uLnTx/>
              <a:uFillTx/>
              <a:latin typeface="+mn-lt"/>
              <a:ea typeface="ＭＳ Ｐゴシック" pitchFamily="34" charset="-128"/>
            </a:endParaRPr>
          </a:p>
        </p:txBody>
      </p:sp>
      <p:sp>
        <p:nvSpPr>
          <p:cNvPr id="43" name="Text Box 62"/>
          <p:cNvSpPr txBox="1">
            <a:spLocks noChangeArrowheads="1"/>
          </p:cNvSpPr>
          <p:nvPr/>
        </p:nvSpPr>
        <p:spPr bwMode="auto">
          <a:xfrm>
            <a:off x="1364098" y="2108713"/>
            <a:ext cx="5445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algn="ctr" defTabSz="914400" eaLnBrk="1" fontAlgn="base" hangingPunct="1">
              <a:lnSpc>
                <a:spcPct val="100000"/>
              </a:lnSpc>
              <a:spcBef>
                <a:spcPct val="0"/>
              </a:spcBef>
              <a:spcAft>
                <a:spcPct val="0"/>
              </a:spcAft>
              <a:buFontTx/>
              <a:buNone/>
            </a:pPr>
            <a:r>
              <a:rPr lang="de-DE" altLang="de-DE" sz="1200" dirty="0">
                <a:solidFill>
                  <a:srgbClr val="333333"/>
                </a:solidFill>
                <a:latin typeface="+mn-lt"/>
                <a:ea typeface="ＭＳ Ｐゴシック" pitchFamily="34" charset="-128"/>
              </a:rPr>
              <a:t>Gateway</a:t>
            </a:r>
          </a:p>
        </p:txBody>
      </p:sp>
      <p:sp>
        <p:nvSpPr>
          <p:cNvPr id="44" name="TextBox 43"/>
          <p:cNvSpPr txBox="1"/>
          <p:nvPr/>
        </p:nvSpPr>
        <p:spPr>
          <a:xfrm>
            <a:off x="2993537" y="4362250"/>
            <a:ext cx="2069669" cy="276999"/>
          </a:xfrm>
          <a:prstGeom prst="rect">
            <a:avLst/>
          </a:prstGeom>
          <a:noFill/>
        </p:spPr>
        <p:txBody>
          <a:bodyPr wrap="none" rtlCol="0">
            <a:spAutoFit/>
          </a:bodyPr>
          <a:lstStyle/>
          <a:p>
            <a:pPr defTabSz="914400" fontAlgn="base">
              <a:spcBef>
                <a:spcPct val="0"/>
              </a:spcBef>
              <a:spcAft>
                <a:spcPct val="0"/>
              </a:spcAft>
            </a:pPr>
            <a:r>
              <a:rPr lang="de-DE" sz="1200" dirty="0">
                <a:solidFill>
                  <a:srgbClr val="000000"/>
                </a:solidFill>
                <a:ea typeface="ＭＳ Ｐゴシック" pitchFamily="34" charset="-128"/>
              </a:rPr>
              <a:t>Point-</a:t>
            </a:r>
            <a:r>
              <a:rPr lang="de-DE" sz="1200" dirty="0" err="1">
                <a:solidFill>
                  <a:srgbClr val="000000"/>
                </a:solidFill>
                <a:ea typeface="ＭＳ Ｐゴシック" pitchFamily="34" charset="-128"/>
              </a:rPr>
              <a:t>to</a:t>
            </a:r>
            <a:r>
              <a:rPr lang="de-DE" sz="1200" dirty="0">
                <a:solidFill>
                  <a:srgbClr val="000000"/>
                </a:solidFill>
                <a:ea typeface="ＭＳ Ｐゴシック" pitchFamily="34" charset="-128"/>
              </a:rPr>
              <a:t>-point </a:t>
            </a:r>
            <a:r>
              <a:rPr lang="de-DE" sz="1200" dirty="0" err="1">
                <a:solidFill>
                  <a:srgbClr val="000000"/>
                </a:solidFill>
                <a:ea typeface="ＭＳ Ｐゴシック" pitchFamily="34" charset="-128"/>
              </a:rPr>
              <a:t>communication</a:t>
            </a:r>
            <a:endParaRPr lang="en-US" sz="1200" dirty="0">
              <a:solidFill>
                <a:srgbClr val="000000"/>
              </a:solidFill>
              <a:ea typeface="ＭＳ Ｐゴシック" pitchFamily="34" charset="-128"/>
            </a:endParaRPr>
          </a:p>
        </p:txBody>
      </p:sp>
    </p:spTree>
    <p:extLst>
      <p:ext uri="{BB962C8B-B14F-4D97-AF65-F5344CB8AC3E}">
        <p14:creationId xmlns:p14="http://schemas.microsoft.com/office/powerpoint/2010/main" val="150077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Messages </a:t>
            </a:r>
            <a:r>
              <a:rPr lang="de-DE" dirty="0" err="1"/>
              <a:t>with</a:t>
            </a:r>
            <a:r>
              <a:rPr lang="de-DE" dirty="0"/>
              <a:t> IO-Link </a:t>
            </a:r>
            <a:r>
              <a:rPr lang="de-DE" dirty="0" err="1"/>
              <a:t>Safety</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27</a:t>
            </a:fld>
            <a:endParaRPr lang="de-DE" dirty="0">
              <a:solidFill>
                <a:srgbClr val="000000">
                  <a:tint val="75000"/>
                </a:srgbClr>
              </a:solidFill>
            </a:endParaRPr>
          </a:p>
        </p:txBody>
      </p:sp>
      <p:sp>
        <p:nvSpPr>
          <p:cNvPr id="45" name="Rectangle 44"/>
          <p:cNvSpPr>
            <a:spLocks noChangeArrowheads="1"/>
          </p:cNvSpPr>
          <p:nvPr/>
        </p:nvSpPr>
        <p:spPr bwMode="auto">
          <a:xfrm flipH="1">
            <a:off x="1777236" y="1302513"/>
            <a:ext cx="1151986" cy="1352550"/>
          </a:xfrm>
          <a:prstGeom prst="rect">
            <a:avLst/>
          </a:prstGeom>
          <a:solidFill>
            <a:sysClr val="window" lastClr="FFFFFF"/>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6" name="Rectangle 45"/>
          <p:cNvSpPr>
            <a:spLocks noChangeArrowheads="1"/>
          </p:cNvSpPr>
          <p:nvPr/>
        </p:nvSpPr>
        <p:spPr bwMode="auto">
          <a:xfrm flipH="1">
            <a:off x="2927042" y="1302513"/>
            <a:ext cx="4516593" cy="1352550"/>
          </a:xfrm>
          <a:prstGeom prst="rect">
            <a:avLst/>
          </a:prstGeom>
          <a:solidFill>
            <a:srgbClr val="FFFF99"/>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7" name="Line 30"/>
          <p:cNvSpPr>
            <a:spLocks noChangeShapeType="1"/>
          </p:cNvSpPr>
          <p:nvPr/>
        </p:nvSpPr>
        <p:spPr bwMode="auto">
          <a:xfrm flipH="1">
            <a:off x="4566545" y="1302513"/>
            <a:ext cx="0" cy="1343025"/>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8" name="Line 31"/>
          <p:cNvSpPr>
            <a:spLocks noChangeShapeType="1"/>
          </p:cNvSpPr>
          <p:nvPr/>
        </p:nvSpPr>
        <p:spPr bwMode="auto">
          <a:xfrm flipH="1">
            <a:off x="6364788" y="1289813"/>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9" name="Text Box 32"/>
          <p:cNvSpPr txBox="1">
            <a:spLocks noChangeArrowheads="1"/>
          </p:cNvSpPr>
          <p:nvPr/>
        </p:nvSpPr>
        <p:spPr bwMode="auto">
          <a:xfrm flipH="1">
            <a:off x="6524420" y="1394977"/>
            <a:ext cx="7393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a:t>
            </a:r>
          </a:p>
        </p:txBody>
      </p:sp>
      <p:sp>
        <p:nvSpPr>
          <p:cNvPr id="50" name="Text Box 33"/>
          <p:cNvSpPr txBox="1">
            <a:spLocks noChangeArrowheads="1"/>
          </p:cNvSpPr>
          <p:nvPr/>
        </p:nvSpPr>
        <p:spPr bwMode="auto">
          <a:xfrm flipH="1">
            <a:off x="4625897" y="1394977"/>
            <a:ext cx="9092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Control</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&amp;</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M-Counter</a:t>
            </a:r>
          </a:p>
        </p:txBody>
      </p:sp>
      <p:sp>
        <p:nvSpPr>
          <p:cNvPr id="51" name="Text Box 34"/>
          <p:cNvSpPr txBox="1">
            <a:spLocks noChangeArrowheads="1"/>
          </p:cNvSpPr>
          <p:nvPr/>
        </p:nvSpPr>
        <p:spPr bwMode="auto">
          <a:xfrm flipH="1">
            <a:off x="3214736" y="1394977"/>
            <a:ext cx="840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CRC </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Signature</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2" name="Text Box 36"/>
          <p:cNvSpPr txBox="1">
            <a:spLocks noChangeArrowheads="1"/>
          </p:cNvSpPr>
          <p:nvPr/>
        </p:nvSpPr>
        <p:spPr bwMode="auto">
          <a:xfrm flipH="1">
            <a:off x="6458093" y="2378838"/>
            <a:ext cx="936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3/25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3" name="Text Box 37"/>
          <p:cNvSpPr txBox="1">
            <a:spLocks noChangeArrowheads="1"/>
          </p:cNvSpPr>
          <p:nvPr/>
        </p:nvSpPr>
        <p:spPr bwMode="auto">
          <a:xfrm flipH="1">
            <a:off x="4782287" y="2378838"/>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54" name="Text Box 38"/>
          <p:cNvSpPr txBox="1">
            <a:spLocks noChangeArrowheads="1"/>
          </p:cNvSpPr>
          <p:nvPr/>
        </p:nvSpPr>
        <p:spPr bwMode="auto">
          <a:xfrm flipH="1">
            <a:off x="3412447" y="2378838"/>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2/4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de-DE" altLang="de-DE" sz="12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mn-cs"/>
            </a:endParaRPr>
          </a:p>
        </p:txBody>
      </p:sp>
      <p:sp>
        <p:nvSpPr>
          <p:cNvPr id="55" name="Line 43"/>
          <p:cNvSpPr>
            <a:spLocks noChangeShapeType="1"/>
          </p:cNvSpPr>
          <p:nvPr/>
        </p:nvSpPr>
        <p:spPr bwMode="auto">
          <a:xfrm flipH="1">
            <a:off x="2748050" y="2369313"/>
            <a:ext cx="4695586"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6" name="Rectangle 55"/>
          <p:cNvSpPr>
            <a:spLocks noChangeArrowheads="1"/>
          </p:cNvSpPr>
          <p:nvPr/>
        </p:nvSpPr>
        <p:spPr bwMode="auto">
          <a:xfrm>
            <a:off x="2506208" y="2963886"/>
            <a:ext cx="4559757" cy="1352550"/>
          </a:xfrm>
          <a:prstGeom prst="rect">
            <a:avLst/>
          </a:prstGeom>
          <a:solidFill>
            <a:srgbClr val="FFFF99"/>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7" name="Line 30"/>
          <p:cNvSpPr>
            <a:spLocks noChangeShapeType="1"/>
          </p:cNvSpPr>
          <p:nvPr/>
        </p:nvSpPr>
        <p:spPr bwMode="auto">
          <a:xfrm>
            <a:off x="5289787" y="2963886"/>
            <a:ext cx="0" cy="1343025"/>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8" name="Line 31"/>
          <p:cNvSpPr>
            <a:spLocks noChangeShapeType="1"/>
          </p:cNvSpPr>
          <p:nvPr/>
        </p:nvSpPr>
        <p:spPr bwMode="auto">
          <a:xfrm>
            <a:off x="4317778" y="2951186"/>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9" name="Text Box 32"/>
          <p:cNvSpPr txBox="1">
            <a:spLocks noChangeArrowheads="1"/>
          </p:cNvSpPr>
          <p:nvPr/>
        </p:nvSpPr>
        <p:spPr bwMode="auto">
          <a:xfrm>
            <a:off x="2622231" y="3048622"/>
            <a:ext cx="7393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In</a:t>
            </a:r>
          </a:p>
        </p:txBody>
      </p:sp>
      <p:sp>
        <p:nvSpPr>
          <p:cNvPr id="60" name="Text Box 33"/>
          <p:cNvSpPr txBox="1">
            <a:spLocks noChangeArrowheads="1"/>
          </p:cNvSpPr>
          <p:nvPr/>
        </p:nvSpPr>
        <p:spPr bwMode="auto">
          <a:xfrm>
            <a:off x="4368712" y="3048622"/>
            <a:ext cx="891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Status</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&amp;</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D-Counter</a:t>
            </a:r>
          </a:p>
        </p:txBody>
      </p:sp>
      <p:sp>
        <p:nvSpPr>
          <p:cNvPr id="61" name="Text Box 34"/>
          <p:cNvSpPr txBox="1">
            <a:spLocks noChangeArrowheads="1"/>
          </p:cNvSpPr>
          <p:nvPr/>
        </p:nvSpPr>
        <p:spPr bwMode="auto">
          <a:xfrm>
            <a:off x="5773774" y="3048622"/>
            <a:ext cx="840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CRC </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Signature</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2" name="Text Box 36"/>
          <p:cNvSpPr txBox="1">
            <a:spLocks noChangeArrowheads="1"/>
          </p:cNvSpPr>
          <p:nvPr/>
        </p:nvSpPr>
        <p:spPr bwMode="auto">
          <a:xfrm>
            <a:off x="2580235" y="4049946"/>
            <a:ext cx="936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3/25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3" name="Text Box 37"/>
          <p:cNvSpPr txBox="1">
            <a:spLocks noChangeArrowheads="1"/>
          </p:cNvSpPr>
          <p:nvPr/>
        </p:nvSpPr>
        <p:spPr bwMode="auto">
          <a:xfrm>
            <a:off x="4474940" y="404994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4" name="Text Box 38"/>
          <p:cNvSpPr txBox="1">
            <a:spLocks noChangeArrowheads="1"/>
          </p:cNvSpPr>
          <p:nvPr/>
        </p:nvSpPr>
        <p:spPr bwMode="auto">
          <a:xfrm>
            <a:off x="5719540" y="4049946"/>
            <a:ext cx="93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2/4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de-DE" altLang="de-DE" sz="12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mn-cs"/>
            </a:endParaRPr>
          </a:p>
        </p:txBody>
      </p:sp>
      <p:sp>
        <p:nvSpPr>
          <p:cNvPr id="65" name="Line 43"/>
          <p:cNvSpPr>
            <a:spLocks noChangeShapeType="1"/>
          </p:cNvSpPr>
          <p:nvPr/>
        </p:nvSpPr>
        <p:spPr bwMode="auto">
          <a:xfrm>
            <a:off x="2506208" y="4030686"/>
            <a:ext cx="4851632"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66" name="Line 42"/>
          <p:cNvSpPr>
            <a:spLocks noChangeShapeType="1"/>
          </p:cNvSpPr>
          <p:nvPr/>
        </p:nvSpPr>
        <p:spPr bwMode="auto">
          <a:xfrm flipH="1">
            <a:off x="1777236" y="2365619"/>
            <a:ext cx="1151986"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67" name="Text Box 36"/>
          <p:cNvSpPr txBox="1">
            <a:spLocks noChangeArrowheads="1"/>
          </p:cNvSpPr>
          <p:nvPr/>
        </p:nvSpPr>
        <p:spPr bwMode="auto">
          <a:xfrm flipH="1">
            <a:off x="1805811" y="2378838"/>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to</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0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68" name="Text Box 32"/>
          <p:cNvSpPr txBox="1">
            <a:spLocks noChangeArrowheads="1"/>
          </p:cNvSpPr>
          <p:nvPr/>
        </p:nvSpPr>
        <p:spPr bwMode="auto">
          <a:xfrm flipH="1">
            <a:off x="1875168" y="1394977"/>
            <a:ext cx="9268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Non-</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Out</a:t>
            </a:r>
          </a:p>
        </p:txBody>
      </p:sp>
      <p:sp>
        <p:nvSpPr>
          <p:cNvPr id="69" name="Line 31"/>
          <p:cNvSpPr>
            <a:spLocks noChangeShapeType="1"/>
          </p:cNvSpPr>
          <p:nvPr/>
        </p:nvSpPr>
        <p:spPr bwMode="auto">
          <a:xfrm flipH="1">
            <a:off x="5616072" y="1302513"/>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0" name="Text Box 33"/>
          <p:cNvSpPr txBox="1">
            <a:spLocks noChangeArrowheads="1"/>
          </p:cNvSpPr>
          <p:nvPr/>
        </p:nvSpPr>
        <p:spPr bwMode="auto">
          <a:xfrm flipH="1">
            <a:off x="5643451" y="1394977"/>
            <a:ext cx="704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Port</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number</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1" name="Text Box 37"/>
          <p:cNvSpPr txBox="1">
            <a:spLocks noChangeArrowheads="1"/>
          </p:cNvSpPr>
          <p:nvPr/>
        </p:nvSpPr>
        <p:spPr bwMode="auto">
          <a:xfrm flipH="1">
            <a:off x="5672642" y="2378838"/>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2" name="Line 31"/>
          <p:cNvSpPr>
            <a:spLocks noChangeShapeType="1"/>
          </p:cNvSpPr>
          <p:nvPr/>
        </p:nvSpPr>
        <p:spPr bwMode="auto">
          <a:xfrm flipH="1">
            <a:off x="3549543" y="2956158"/>
            <a:ext cx="0" cy="1352550"/>
          </a:xfrm>
          <a:prstGeom prst="line">
            <a:avLst/>
          </a:prstGeom>
          <a:noFill/>
          <a:ln w="63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3" name="Text Box 33"/>
          <p:cNvSpPr txBox="1">
            <a:spLocks noChangeArrowheads="1"/>
          </p:cNvSpPr>
          <p:nvPr/>
        </p:nvSpPr>
        <p:spPr bwMode="auto">
          <a:xfrm flipH="1">
            <a:off x="3564099" y="3048622"/>
            <a:ext cx="729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Port</a:t>
            </a:r>
            <a:b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b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Number</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4" name="Text Box 37"/>
          <p:cNvSpPr txBox="1">
            <a:spLocks noChangeArrowheads="1"/>
          </p:cNvSpPr>
          <p:nvPr/>
        </p:nvSpPr>
        <p:spPr bwMode="auto">
          <a:xfrm flipH="1">
            <a:off x="3615638" y="404994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1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75" name="Left Arrow 74"/>
          <p:cNvSpPr/>
          <p:nvPr/>
        </p:nvSpPr>
        <p:spPr>
          <a:xfrm flipH="1">
            <a:off x="7842718" y="1876536"/>
            <a:ext cx="485192" cy="326571"/>
          </a:xfrm>
          <a:prstGeom prst="leftArrow">
            <a:avLst/>
          </a:prstGeom>
          <a:noFill/>
          <a:ln w="12700" cap="flat" cmpd="sng" algn="ctr">
            <a:solidFill>
              <a:srgbClr val="000000"/>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de-DE" sz="1404" b="0" i="0" u="none" strike="noStrike" kern="0" cap="none" spc="0" normalizeH="0" baseline="0" noProof="0">
              <a:ln>
                <a:noFill/>
              </a:ln>
              <a:solidFill>
                <a:prstClr val="white"/>
              </a:solidFill>
              <a:effectLst/>
              <a:uLnTx/>
              <a:uFillTx/>
              <a:latin typeface="Calibri"/>
              <a:ea typeface="+mn-ea"/>
              <a:cs typeface="+mn-cs"/>
            </a:endParaRPr>
          </a:p>
        </p:txBody>
      </p:sp>
      <p:sp>
        <p:nvSpPr>
          <p:cNvPr id="76" name="Text Box 5"/>
          <p:cNvSpPr txBox="1">
            <a:spLocks noChangeArrowheads="1"/>
          </p:cNvSpPr>
          <p:nvPr/>
        </p:nvSpPr>
        <p:spPr bwMode="auto">
          <a:xfrm>
            <a:off x="7599897" y="1297179"/>
            <a:ext cx="12025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000">
                <a:solidFill>
                  <a:schemeClr val="tx1"/>
                </a:solidFill>
                <a:latin typeface="Arial" charset="0"/>
              </a:defRPr>
            </a:lvl1pPr>
            <a:lvl2pPr marL="742950" indent="-285750" defTabSz="762000" eaLnBrk="0" hangingPunct="0">
              <a:defRPr sz="1000">
                <a:solidFill>
                  <a:schemeClr val="tx1"/>
                </a:solidFill>
                <a:latin typeface="Arial" charset="0"/>
              </a:defRPr>
            </a:lvl2pPr>
            <a:lvl3pPr marL="1143000" indent="-228600" defTabSz="762000" eaLnBrk="0" hangingPunct="0">
              <a:defRPr sz="1000">
                <a:solidFill>
                  <a:schemeClr val="tx1"/>
                </a:solidFill>
                <a:latin typeface="Arial" charset="0"/>
              </a:defRPr>
            </a:lvl3pPr>
            <a:lvl4pPr marL="1600200" indent="-228600" defTabSz="762000" eaLnBrk="0" hangingPunct="0">
              <a:defRPr sz="1000">
                <a:solidFill>
                  <a:schemeClr val="tx1"/>
                </a:solidFill>
                <a:latin typeface="Arial" charset="0"/>
              </a:defRPr>
            </a:lvl4pPr>
            <a:lvl5pPr marL="2057400" indent="-228600" defTabSz="762000" eaLnBrk="0" hangingPunct="0">
              <a:defRPr sz="1000">
                <a:solidFill>
                  <a:schemeClr val="tx1"/>
                </a:solidFill>
                <a:latin typeface="Arial" charset="0"/>
              </a:defRPr>
            </a:lvl5pPr>
            <a:lvl6pPr marL="2514600" indent="-228600" defTabSz="762000" eaLnBrk="0" fontAlgn="base" hangingPunct="0">
              <a:lnSpc>
                <a:spcPct val="88000"/>
              </a:lnSpc>
              <a:spcBef>
                <a:spcPct val="0"/>
              </a:spcBef>
              <a:spcAft>
                <a:spcPct val="0"/>
              </a:spcAft>
              <a:defRPr sz="1000">
                <a:solidFill>
                  <a:schemeClr val="tx1"/>
                </a:solidFill>
                <a:latin typeface="Arial" charset="0"/>
              </a:defRPr>
            </a:lvl6pPr>
            <a:lvl7pPr marL="2971800" indent="-228600" defTabSz="762000" eaLnBrk="0" fontAlgn="base" hangingPunct="0">
              <a:lnSpc>
                <a:spcPct val="88000"/>
              </a:lnSpc>
              <a:spcBef>
                <a:spcPct val="0"/>
              </a:spcBef>
              <a:spcAft>
                <a:spcPct val="0"/>
              </a:spcAft>
              <a:defRPr sz="1000">
                <a:solidFill>
                  <a:schemeClr val="tx1"/>
                </a:solidFill>
                <a:latin typeface="Arial" charset="0"/>
              </a:defRPr>
            </a:lvl7pPr>
            <a:lvl8pPr marL="3429000" indent="-228600" defTabSz="762000" eaLnBrk="0" fontAlgn="base" hangingPunct="0">
              <a:lnSpc>
                <a:spcPct val="88000"/>
              </a:lnSpc>
              <a:spcBef>
                <a:spcPct val="0"/>
              </a:spcBef>
              <a:spcAft>
                <a:spcPct val="0"/>
              </a:spcAft>
              <a:defRPr sz="1000">
                <a:solidFill>
                  <a:schemeClr val="tx1"/>
                </a:solidFill>
                <a:latin typeface="Arial" charset="0"/>
              </a:defRPr>
            </a:lvl8pPr>
            <a:lvl9pPr marL="3886200" indent="-228600" defTabSz="762000" eaLnBrk="0" fontAlgn="base" hangingPunct="0">
              <a:lnSpc>
                <a:spcPct val="88000"/>
              </a:lnSpc>
              <a:spcBef>
                <a:spcPct val="0"/>
              </a:spcBef>
              <a:spcAft>
                <a:spcPct val="0"/>
              </a:spcAft>
              <a:defRPr sz="1000">
                <a:solidFill>
                  <a:schemeClr val="tx1"/>
                </a:solidFill>
                <a:latin typeface="Arial" charset="0"/>
              </a:defRPr>
            </a:lvl9pPr>
          </a:lstStyle>
          <a:p>
            <a:pPr marL="0" marR="0" lvl="0" indent="0" defTabSz="762000" eaLnBrk="1" fontAlgn="auto" latinLnBrk="0" hangingPunct="1">
              <a:lnSpc>
                <a:spcPct val="100000"/>
              </a:lnSpc>
              <a:spcBef>
                <a:spcPts val="0"/>
              </a:spcBef>
              <a:spcAft>
                <a:spcPts val="0"/>
              </a:spcAft>
              <a:buClrTx/>
              <a:buSzTx/>
              <a:buFontTx/>
              <a:buNone/>
              <a:tabLst/>
              <a:defRPr/>
            </a:pPr>
            <a:r>
              <a:rPr kumimoji="0" lang="de-DE" altLang="de-DE" sz="1000" b="1" i="0" u="none" strike="noStrike" kern="0" cap="none" spc="0" normalizeH="0" baseline="0" noProof="0" dirty="0" err="1">
                <a:ln>
                  <a:noFill/>
                </a:ln>
                <a:solidFill>
                  <a:srgbClr val="44546A"/>
                </a:solidFill>
                <a:effectLst/>
                <a:uLnTx/>
                <a:uFillTx/>
                <a:latin typeface="Arial" charset="0"/>
                <a:ea typeface="+mn-ea"/>
              </a:rPr>
              <a:t>From</a:t>
            </a:r>
            <a:r>
              <a:rPr kumimoji="0" lang="de-DE" altLang="de-DE" sz="1000" b="1" i="0" u="none" strike="noStrike" kern="0" cap="none" spc="0" normalizeH="0" baseline="0" noProof="0" dirty="0">
                <a:ln>
                  <a:noFill/>
                </a:ln>
                <a:solidFill>
                  <a:srgbClr val="44546A"/>
                </a:solidFill>
                <a:effectLst/>
                <a:uLnTx/>
                <a:uFillTx/>
                <a:latin typeface="Arial" charset="0"/>
                <a:ea typeface="+mn-ea"/>
              </a:rPr>
              <a:t> FS-Master:</a:t>
            </a:r>
          </a:p>
        </p:txBody>
      </p:sp>
      <p:sp>
        <p:nvSpPr>
          <p:cNvPr id="77" name="Left Arrow 76"/>
          <p:cNvSpPr/>
          <p:nvPr/>
        </p:nvSpPr>
        <p:spPr>
          <a:xfrm>
            <a:off x="1582755" y="3575482"/>
            <a:ext cx="485192" cy="326571"/>
          </a:xfrm>
          <a:prstGeom prst="leftArrow">
            <a:avLst/>
          </a:prstGeom>
          <a:noFill/>
          <a:ln w="12700" cap="flat" cmpd="sng" algn="ctr">
            <a:solidFill>
              <a:srgbClr val="000000"/>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de-DE" sz="1404" b="0" i="0" u="none" strike="noStrike" kern="0" cap="none" spc="0" normalizeH="0" baseline="0" noProof="0">
              <a:ln>
                <a:noFill/>
              </a:ln>
              <a:solidFill>
                <a:prstClr val="white"/>
              </a:solidFill>
              <a:effectLst/>
              <a:uLnTx/>
              <a:uFillTx/>
              <a:latin typeface="Calibri"/>
              <a:ea typeface="+mn-ea"/>
              <a:cs typeface="+mn-cs"/>
            </a:endParaRPr>
          </a:p>
        </p:txBody>
      </p:sp>
      <p:sp>
        <p:nvSpPr>
          <p:cNvPr id="78" name="Text Box 5"/>
          <p:cNvSpPr txBox="1">
            <a:spLocks noChangeArrowheads="1"/>
          </p:cNvSpPr>
          <p:nvPr/>
        </p:nvSpPr>
        <p:spPr bwMode="auto">
          <a:xfrm>
            <a:off x="1109248" y="3005471"/>
            <a:ext cx="120097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000">
                <a:solidFill>
                  <a:schemeClr val="tx1"/>
                </a:solidFill>
                <a:latin typeface="Arial" charset="0"/>
              </a:defRPr>
            </a:lvl1pPr>
            <a:lvl2pPr marL="742950" indent="-285750" defTabSz="762000" eaLnBrk="0" hangingPunct="0">
              <a:defRPr sz="1000">
                <a:solidFill>
                  <a:schemeClr val="tx1"/>
                </a:solidFill>
                <a:latin typeface="Arial" charset="0"/>
              </a:defRPr>
            </a:lvl2pPr>
            <a:lvl3pPr marL="1143000" indent="-228600" defTabSz="762000" eaLnBrk="0" hangingPunct="0">
              <a:defRPr sz="1000">
                <a:solidFill>
                  <a:schemeClr val="tx1"/>
                </a:solidFill>
                <a:latin typeface="Arial" charset="0"/>
              </a:defRPr>
            </a:lvl3pPr>
            <a:lvl4pPr marL="1600200" indent="-228600" defTabSz="762000" eaLnBrk="0" hangingPunct="0">
              <a:defRPr sz="1000">
                <a:solidFill>
                  <a:schemeClr val="tx1"/>
                </a:solidFill>
                <a:latin typeface="Arial" charset="0"/>
              </a:defRPr>
            </a:lvl4pPr>
            <a:lvl5pPr marL="2057400" indent="-228600" defTabSz="762000" eaLnBrk="0" hangingPunct="0">
              <a:defRPr sz="1000">
                <a:solidFill>
                  <a:schemeClr val="tx1"/>
                </a:solidFill>
                <a:latin typeface="Arial" charset="0"/>
              </a:defRPr>
            </a:lvl5pPr>
            <a:lvl6pPr marL="2514600" indent="-228600" defTabSz="762000" eaLnBrk="0" fontAlgn="base" hangingPunct="0">
              <a:lnSpc>
                <a:spcPct val="88000"/>
              </a:lnSpc>
              <a:spcBef>
                <a:spcPct val="0"/>
              </a:spcBef>
              <a:spcAft>
                <a:spcPct val="0"/>
              </a:spcAft>
              <a:defRPr sz="1000">
                <a:solidFill>
                  <a:schemeClr val="tx1"/>
                </a:solidFill>
                <a:latin typeface="Arial" charset="0"/>
              </a:defRPr>
            </a:lvl6pPr>
            <a:lvl7pPr marL="2971800" indent="-228600" defTabSz="762000" eaLnBrk="0" fontAlgn="base" hangingPunct="0">
              <a:lnSpc>
                <a:spcPct val="88000"/>
              </a:lnSpc>
              <a:spcBef>
                <a:spcPct val="0"/>
              </a:spcBef>
              <a:spcAft>
                <a:spcPct val="0"/>
              </a:spcAft>
              <a:defRPr sz="1000">
                <a:solidFill>
                  <a:schemeClr val="tx1"/>
                </a:solidFill>
                <a:latin typeface="Arial" charset="0"/>
              </a:defRPr>
            </a:lvl7pPr>
            <a:lvl8pPr marL="3429000" indent="-228600" defTabSz="762000" eaLnBrk="0" fontAlgn="base" hangingPunct="0">
              <a:lnSpc>
                <a:spcPct val="88000"/>
              </a:lnSpc>
              <a:spcBef>
                <a:spcPct val="0"/>
              </a:spcBef>
              <a:spcAft>
                <a:spcPct val="0"/>
              </a:spcAft>
              <a:defRPr sz="1000">
                <a:solidFill>
                  <a:schemeClr val="tx1"/>
                </a:solidFill>
                <a:latin typeface="Arial" charset="0"/>
              </a:defRPr>
            </a:lvl8pPr>
            <a:lvl9pPr marL="3886200" indent="-228600" defTabSz="762000" eaLnBrk="0" fontAlgn="base" hangingPunct="0">
              <a:lnSpc>
                <a:spcPct val="88000"/>
              </a:lnSpc>
              <a:spcBef>
                <a:spcPct val="0"/>
              </a:spcBef>
              <a:spcAft>
                <a:spcPct val="0"/>
              </a:spcAft>
              <a:defRPr sz="1000">
                <a:solidFill>
                  <a:schemeClr val="tx1"/>
                </a:solidFill>
                <a:latin typeface="Arial" charset="0"/>
              </a:defRPr>
            </a:lvl9pPr>
          </a:lstStyle>
          <a:p>
            <a:pPr marL="0" marR="0" lvl="0" indent="0" defTabSz="762000" eaLnBrk="1" fontAlgn="auto" latinLnBrk="0" hangingPunct="1">
              <a:lnSpc>
                <a:spcPct val="100000"/>
              </a:lnSpc>
              <a:spcBef>
                <a:spcPts val="0"/>
              </a:spcBef>
              <a:spcAft>
                <a:spcPts val="0"/>
              </a:spcAft>
              <a:buClrTx/>
              <a:buSzTx/>
              <a:buFontTx/>
              <a:buNone/>
              <a:tabLst/>
              <a:defRPr/>
            </a:pPr>
            <a:r>
              <a:rPr kumimoji="0" lang="de-DE" altLang="de-DE" sz="1000" b="1" i="0" u="none" strike="noStrike" kern="0" cap="none" spc="0" normalizeH="0" baseline="0" noProof="0" dirty="0" err="1">
                <a:ln>
                  <a:noFill/>
                </a:ln>
                <a:solidFill>
                  <a:srgbClr val="44546A"/>
                </a:solidFill>
                <a:effectLst/>
                <a:uLnTx/>
                <a:uFillTx/>
                <a:latin typeface="Arial" charset="0"/>
                <a:ea typeface="+mn-ea"/>
              </a:rPr>
              <a:t>From</a:t>
            </a:r>
            <a:r>
              <a:rPr kumimoji="0" lang="de-DE" altLang="de-DE" sz="1000" b="1" i="0" u="none" strike="noStrike" kern="0" cap="none" spc="0" normalizeH="0" baseline="0" noProof="0" dirty="0">
                <a:ln>
                  <a:noFill/>
                </a:ln>
                <a:solidFill>
                  <a:srgbClr val="44546A"/>
                </a:solidFill>
                <a:effectLst/>
                <a:uLnTx/>
                <a:uFillTx/>
                <a:latin typeface="Arial" charset="0"/>
                <a:ea typeface="+mn-ea"/>
              </a:rPr>
              <a:t> FS-Device:</a:t>
            </a:r>
          </a:p>
        </p:txBody>
      </p:sp>
      <p:sp>
        <p:nvSpPr>
          <p:cNvPr id="79" name="Rectangle 78"/>
          <p:cNvSpPr>
            <a:spLocks noChangeArrowheads="1"/>
          </p:cNvSpPr>
          <p:nvPr/>
        </p:nvSpPr>
        <p:spPr bwMode="auto">
          <a:xfrm flipH="1">
            <a:off x="7060069" y="2963902"/>
            <a:ext cx="1131589" cy="1352550"/>
          </a:xfrm>
          <a:prstGeom prst="rect">
            <a:avLst/>
          </a:prstGeom>
          <a:solidFill>
            <a:sysClr val="window" lastClr="FFFFFF"/>
          </a:solidFill>
          <a:ln w="28575">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0" name="Line 42"/>
          <p:cNvSpPr>
            <a:spLocks noChangeShapeType="1"/>
          </p:cNvSpPr>
          <p:nvPr/>
        </p:nvSpPr>
        <p:spPr bwMode="auto">
          <a:xfrm flipH="1">
            <a:off x="7060035" y="4036533"/>
            <a:ext cx="1131623"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1" name="Text Box 36"/>
          <p:cNvSpPr txBox="1">
            <a:spLocks noChangeArrowheads="1"/>
          </p:cNvSpPr>
          <p:nvPr/>
        </p:nvSpPr>
        <p:spPr bwMode="auto">
          <a:xfrm flipH="1">
            <a:off x="7082153" y="4049946"/>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32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to</a:t>
            </a: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0 </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octets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82" name="Text Box 32"/>
          <p:cNvSpPr txBox="1">
            <a:spLocks noChangeArrowheads="1"/>
          </p:cNvSpPr>
          <p:nvPr/>
        </p:nvSpPr>
        <p:spPr bwMode="auto">
          <a:xfrm flipH="1">
            <a:off x="7167256" y="3048622"/>
            <a:ext cx="9268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Non-</a:t>
            </a: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mn-cs"/>
              </a:rPr>
              <a:t>Process</a:t>
            </a:r>
            <a:endPar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Data</a:t>
            </a:r>
          </a:p>
          <a:p>
            <a:pPr marL="0" marR="0" lvl="0" indent="0" algn="ctr" defTabSz="713232"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In</a:t>
            </a:r>
          </a:p>
        </p:txBody>
      </p:sp>
    </p:spTree>
    <p:extLst>
      <p:ext uri="{BB962C8B-B14F-4D97-AF65-F5344CB8AC3E}">
        <p14:creationId xmlns:p14="http://schemas.microsoft.com/office/powerpoint/2010/main" val="25583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Start-up </a:t>
            </a:r>
            <a:r>
              <a:rPr lang="de-DE" dirty="0" err="1"/>
              <a:t>and</a:t>
            </a:r>
            <a:r>
              <a:rPr lang="de-DE" dirty="0"/>
              <a:t> </a:t>
            </a:r>
            <a:r>
              <a:rPr lang="de-DE" dirty="0" err="1"/>
              <a:t>Securing</a:t>
            </a:r>
            <a:r>
              <a:rPr lang="de-DE" dirty="0"/>
              <a:t> </a:t>
            </a:r>
            <a:r>
              <a:rPr lang="de-DE" dirty="0" err="1"/>
              <a:t>Measures</a:t>
            </a:r>
            <a:endParaRPr lang="de-DE" dirty="0"/>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28</a:t>
            </a:fld>
            <a:endParaRPr lang="de-DE" dirty="0">
              <a:solidFill>
                <a:srgbClr val="000000">
                  <a:tint val="75000"/>
                </a:srgbClr>
              </a:solidFill>
            </a:endParaRPr>
          </a:p>
        </p:txBody>
      </p:sp>
      <p:sp>
        <p:nvSpPr>
          <p:cNvPr id="44" name="AutoShape 24"/>
          <p:cNvSpPr>
            <a:spLocks noChangeAspect="1" noChangeArrowheads="1"/>
          </p:cNvSpPr>
          <p:nvPr/>
        </p:nvSpPr>
        <p:spPr bwMode="auto">
          <a:xfrm rot="14414086">
            <a:off x="2300374" y="2574840"/>
            <a:ext cx="1030891" cy="11312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 name="connsiteX0" fmla="*/ 5763 w 10598"/>
              <a:gd name="connsiteY0" fmla="*/ 10168 h 13936"/>
              <a:gd name="connsiteX1" fmla="*/ 0 w 10598"/>
              <a:gd name="connsiteY1" fmla="*/ 2012 h 13936"/>
              <a:gd name="connsiteX2" fmla="*/ 715 w 10598"/>
              <a:gd name="connsiteY2" fmla="*/ 0 h 13936"/>
              <a:gd name="connsiteX3" fmla="*/ 7898 w 10598"/>
              <a:gd name="connsiteY3" fmla="*/ 10167 h 13936"/>
              <a:gd name="connsiteX4" fmla="*/ 10598 w 10598"/>
              <a:gd name="connsiteY4" fmla="*/ 10164 h 13936"/>
              <a:gd name="connsiteX5" fmla="*/ 6834 w 10598"/>
              <a:gd name="connsiteY5" fmla="*/ 13936 h 13936"/>
              <a:gd name="connsiteX6" fmla="*/ 3063 w 10598"/>
              <a:gd name="connsiteY6" fmla="*/ 10171 h 13936"/>
              <a:gd name="connsiteX7" fmla="*/ 5763 w 10598"/>
              <a:gd name="connsiteY7" fmla="*/ 10168 h 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8" h="13936">
                <a:moveTo>
                  <a:pt x="5763" y="10168"/>
                </a:moveTo>
                <a:cubicBezTo>
                  <a:pt x="5760" y="6504"/>
                  <a:pt x="3452" y="3238"/>
                  <a:pt x="0" y="2012"/>
                </a:cubicBezTo>
                <a:lnTo>
                  <a:pt x="715" y="0"/>
                </a:lnTo>
                <a:cubicBezTo>
                  <a:pt x="5018" y="1529"/>
                  <a:pt x="7894" y="5600"/>
                  <a:pt x="7898" y="10167"/>
                </a:cubicBezTo>
                <a:lnTo>
                  <a:pt x="10598" y="10164"/>
                </a:lnTo>
                <a:lnTo>
                  <a:pt x="6834" y="13936"/>
                </a:lnTo>
                <a:lnTo>
                  <a:pt x="3063" y="10171"/>
                </a:lnTo>
                <a:lnTo>
                  <a:pt x="5763" y="10168"/>
                </a:lnTo>
                <a:close/>
              </a:path>
            </a:pathLst>
          </a:custGeom>
          <a:solidFill>
            <a:srgbClr val="FFC165"/>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dirty="0">
              <a:solidFill>
                <a:srgbClr val="000000"/>
              </a:solidFill>
              <a:latin typeface="Trebuchet MS"/>
              <a:ea typeface="ＭＳ Ｐゴシック" pitchFamily="34" charset="-128"/>
            </a:endParaRPr>
          </a:p>
        </p:txBody>
      </p:sp>
      <p:sp>
        <p:nvSpPr>
          <p:cNvPr id="83" name="AutoShape 22"/>
          <p:cNvSpPr>
            <a:spLocks noChangeAspect="1" noChangeArrowheads="1"/>
          </p:cNvSpPr>
          <p:nvPr/>
        </p:nvSpPr>
        <p:spPr bwMode="auto">
          <a:xfrm rot="-5683579">
            <a:off x="3437622" y="1246852"/>
            <a:ext cx="2446295"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6816"/>
                  <a:pt x="16752" y="3352"/>
                  <a:pt x="12894" y="2391"/>
                </a:cubicBezTo>
                <a:lnTo>
                  <a:pt x="13410" y="320"/>
                </a:lnTo>
                <a:cubicBezTo>
                  <a:pt x="18218" y="1517"/>
                  <a:pt x="21595" y="5834"/>
                  <a:pt x="21599" y="10790"/>
                </a:cubicBezTo>
                <a:lnTo>
                  <a:pt x="24299" y="10787"/>
                </a:lnTo>
                <a:lnTo>
                  <a:pt x="20535" y="14559"/>
                </a:lnTo>
                <a:lnTo>
                  <a:pt x="16764" y="10794"/>
                </a:lnTo>
                <a:lnTo>
                  <a:pt x="19464" y="10791"/>
                </a:lnTo>
                <a:close/>
              </a:path>
            </a:pathLst>
          </a:cu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a:solidFill>
                <a:srgbClr val="000000"/>
              </a:solidFill>
              <a:latin typeface="Trebuchet MS"/>
              <a:ea typeface="ＭＳ Ｐゴシック" pitchFamily="34" charset="-128"/>
            </a:endParaRPr>
          </a:p>
        </p:txBody>
      </p:sp>
      <p:sp>
        <p:nvSpPr>
          <p:cNvPr id="84" name="AutoShape 23"/>
          <p:cNvSpPr>
            <a:spLocks noChangeAspect="1" noChangeArrowheads="1"/>
          </p:cNvSpPr>
          <p:nvPr/>
        </p:nvSpPr>
        <p:spPr bwMode="auto">
          <a:xfrm rot="1541096">
            <a:off x="3557731" y="1124437"/>
            <a:ext cx="2476500"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85" name="AutoShape 24"/>
          <p:cNvSpPr>
            <a:spLocks noChangeAspect="1" noChangeArrowheads="1"/>
          </p:cNvSpPr>
          <p:nvPr/>
        </p:nvSpPr>
        <p:spPr bwMode="auto">
          <a:xfrm rot="8471605">
            <a:off x="3494232" y="1208133"/>
            <a:ext cx="2468073" cy="2478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64" y="10791"/>
                </a:moveTo>
                <a:cubicBezTo>
                  <a:pt x="19461" y="7127"/>
                  <a:pt x="17153" y="3861"/>
                  <a:pt x="13701" y="2635"/>
                </a:cubicBezTo>
                <a:lnTo>
                  <a:pt x="14416" y="623"/>
                </a:lnTo>
                <a:cubicBezTo>
                  <a:pt x="18719" y="2152"/>
                  <a:pt x="21595" y="6223"/>
                  <a:pt x="21599" y="10790"/>
                </a:cubicBezTo>
                <a:lnTo>
                  <a:pt x="24299" y="10787"/>
                </a:lnTo>
                <a:lnTo>
                  <a:pt x="20535" y="14559"/>
                </a:lnTo>
                <a:lnTo>
                  <a:pt x="16764" y="10794"/>
                </a:lnTo>
                <a:lnTo>
                  <a:pt x="19464" y="10791"/>
                </a:lnTo>
                <a:close/>
              </a:path>
            </a:pathLst>
          </a:cu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defTabSz="914400" fontAlgn="base">
              <a:spcBef>
                <a:spcPct val="0"/>
              </a:spcBef>
              <a:spcAft>
                <a:spcPct val="0"/>
              </a:spcAft>
            </a:pPr>
            <a:endParaRPr lang="de-DE" sz="1000">
              <a:solidFill>
                <a:srgbClr val="000000"/>
              </a:solidFill>
              <a:latin typeface="Arial" pitchFamily="34" charset="0"/>
              <a:ea typeface="ＭＳ Ｐゴシック" pitchFamily="34" charset="-128"/>
            </a:endParaRPr>
          </a:p>
        </p:txBody>
      </p:sp>
      <p:sp>
        <p:nvSpPr>
          <p:cNvPr id="86" name="AutoShape 25"/>
          <p:cNvSpPr>
            <a:spLocks noChangeArrowheads="1"/>
          </p:cNvSpPr>
          <p:nvPr/>
        </p:nvSpPr>
        <p:spPr bwMode="auto">
          <a:xfrm>
            <a:off x="2979637" y="3216320"/>
            <a:ext cx="2090738" cy="700087"/>
          </a:xfrm>
          <a:prstGeom prst="leftArrow">
            <a:avLst>
              <a:gd name="adj1" fmla="val 36111"/>
              <a:gd name="adj2" fmla="val 74660"/>
            </a:avLst>
          </a:prstGeom>
          <a:solidFill>
            <a:srgbClr val="FFC165"/>
          </a:solidFill>
          <a:ln>
            <a:noFill/>
          </a:ln>
          <a:effectLst>
            <a:outerShdw dist="35921" dir="2700000" algn="ctr" rotWithShape="0">
              <a:srgbClr val="80808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fontAlgn="base" hangingPunct="1">
              <a:spcBef>
                <a:spcPct val="0"/>
              </a:spcBef>
              <a:spcAft>
                <a:spcPct val="0"/>
              </a:spcAft>
              <a:buClrTx/>
              <a:buFontTx/>
              <a:buNone/>
            </a:pPr>
            <a:endParaRPr lang="de-DE" altLang="de-DE" sz="1000">
              <a:solidFill>
                <a:srgbClr val="000000"/>
              </a:solidFill>
              <a:latin typeface="Trebuchet MS"/>
            </a:endParaRPr>
          </a:p>
        </p:txBody>
      </p:sp>
      <p:sp>
        <p:nvSpPr>
          <p:cNvPr id="87" name="Oval 26"/>
          <p:cNvSpPr>
            <a:spLocks noChangeArrowheads="1"/>
          </p:cNvSpPr>
          <p:nvPr/>
        </p:nvSpPr>
        <p:spPr bwMode="auto">
          <a:xfrm>
            <a:off x="2976462" y="2220957"/>
            <a:ext cx="1266825" cy="590550"/>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rPr>
              <a:t>SIO / </a:t>
            </a: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OSSDe</a:t>
            </a:r>
            <a:endParaRPr kumimoji="0" lang="en-US"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p:txBody>
      </p:sp>
      <p:sp>
        <p:nvSpPr>
          <p:cNvPr id="88" name="Oval 27"/>
          <p:cNvSpPr>
            <a:spLocks noChangeArrowheads="1"/>
          </p:cNvSpPr>
          <p:nvPr/>
        </p:nvSpPr>
        <p:spPr bwMode="auto">
          <a:xfrm>
            <a:off x="4986237" y="941401"/>
            <a:ext cx="1266825" cy="717581"/>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rPr>
              <a:t>Communication,</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Identification</a:t>
            </a:r>
            <a:endParaRPr kumimoji="0" lang="en-US"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p:txBody>
      </p:sp>
      <p:sp>
        <p:nvSpPr>
          <p:cNvPr id="89" name="Oval 28"/>
          <p:cNvSpPr>
            <a:spLocks noChangeArrowheads="1"/>
          </p:cNvSpPr>
          <p:nvPr/>
        </p:nvSpPr>
        <p:spPr bwMode="auto">
          <a:xfrm>
            <a:off x="4805262" y="3249657"/>
            <a:ext cx="1266825" cy="590550"/>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a:ln>
                  <a:noFill/>
                </a:ln>
                <a:solidFill>
                  <a:srgbClr val="000000"/>
                </a:solidFill>
                <a:effectLst/>
                <a:uLnTx/>
                <a:uFillTx/>
                <a:latin typeface="Trebuchet MS"/>
                <a:ea typeface="ＭＳ Ｐゴシック" pitchFamily="34" charset="-128"/>
              </a:rPr>
              <a:t>Configure,</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a:ln>
                  <a:noFill/>
                </a:ln>
                <a:solidFill>
                  <a:srgbClr val="000000"/>
                </a:solidFill>
                <a:effectLst/>
                <a:uLnTx/>
                <a:uFillTx/>
                <a:latin typeface="Trebuchet MS"/>
                <a:ea typeface="ＭＳ Ｐゴシック" pitchFamily="34" charset="-128"/>
              </a:rPr>
              <a:t>Parameterize</a:t>
            </a:r>
            <a:endParaRPr kumimoji="0" lang="en-US" altLang="de-DE" sz="1200" b="0" i="1" u="none" strike="noStrike" kern="0" cap="none" spc="0" normalizeH="0" baseline="0" noProof="0">
              <a:ln>
                <a:noFill/>
              </a:ln>
              <a:solidFill>
                <a:srgbClr val="000000"/>
              </a:solidFill>
              <a:effectLst/>
              <a:uLnTx/>
              <a:uFillTx/>
              <a:latin typeface="Trebuchet MS"/>
              <a:ea typeface="ＭＳ Ｐゴシック" pitchFamily="34" charset="-128"/>
            </a:endParaRPr>
          </a:p>
        </p:txBody>
      </p:sp>
      <p:sp>
        <p:nvSpPr>
          <p:cNvPr id="90" name="Oval 29"/>
          <p:cNvSpPr>
            <a:spLocks noChangeArrowheads="1"/>
          </p:cNvSpPr>
          <p:nvPr/>
        </p:nvSpPr>
        <p:spPr bwMode="auto">
          <a:xfrm>
            <a:off x="1719162" y="3230606"/>
            <a:ext cx="1266825" cy="720699"/>
          </a:xfrm>
          <a:prstGeom prst="ellipse">
            <a:avLst/>
          </a:prstGeom>
          <a:solidFill>
            <a:srgbClr val="FFFFFF"/>
          </a:solidFill>
          <a:ln w="19050" algn="ctr">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Cyclic</a:t>
            </a:r>
            <a:endPar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Process</a:t>
            </a:r>
            <a:r>
              <a:rPr kumimoji="0" lang="de-DE" altLang="de-DE" sz="1200" b="0" i="1" u="none" strike="noStrike" kern="0" cap="none" spc="0" normalizeH="0" baseline="0" noProof="0" dirty="0">
                <a:ln>
                  <a:noFill/>
                </a:ln>
                <a:solidFill>
                  <a:srgbClr val="000000"/>
                </a:solidFill>
                <a:effectLst/>
                <a:uLnTx/>
                <a:uFillTx/>
                <a:latin typeface="Trebuchet MS"/>
                <a:ea typeface="ＭＳ Ｐゴシック" pitchFamily="34" charset="-128"/>
              </a:rPr>
              <a:t> Data</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de-DE" altLang="de-DE" sz="1200" b="0" i="1" u="none" strike="noStrike" kern="0" cap="none" spc="0" normalizeH="0" baseline="0" noProof="0" dirty="0" err="1">
                <a:ln>
                  <a:noFill/>
                </a:ln>
                <a:solidFill>
                  <a:srgbClr val="000000"/>
                </a:solidFill>
                <a:effectLst/>
                <a:uLnTx/>
                <a:uFillTx/>
                <a:latin typeface="Trebuchet MS"/>
                <a:ea typeface="ＭＳ Ｐゴシック" pitchFamily="34" charset="-128"/>
              </a:rPr>
              <a:t>exchange</a:t>
            </a:r>
            <a:endParaRPr kumimoji="0" lang="en-US" altLang="de-DE" sz="1200" b="0" i="1" u="none" strike="noStrike" kern="0" cap="none" spc="0" normalizeH="0" baseline="0" noProof="0" dirty="0">
              <a:ln>
                <a:noFill/>
              </a:ln>
              <a:solidFill>
                <a:srgbClr val="000000"/>
              </a:solidFill>
              <a:effectLst/>
              <a:uLnTx/>
              <a:uFillTx/>
              <a:latin typeface="Trebuchet MS"/>
              <a:ea typeface="ＭＳ Ｐゴシック" pitchFamily="34" charset="-128"/>
            </a:endParaRPr>
          </a:p>
        </p:txBody>
      </p:sp>
      <p:sp>
        <p:nvSpPr>
          <p:cNvPr id="91" name="WordArt 30"/>
          <p:cNvSpPr>
            <a:spLocks noChangeArrowheads="1" noChangeShapeType="1" noTextEdit="1"/>
          </p:cNvSpPr>
          <p:nvPr/>
        </p:nvSpPr>
        <p:spPr bwMode="auto">
          <a:xfrm rot="2764575">
            <a:off x="3562571" y="3077896"/>
            <a:ext cx="629174" cy="156707"/>
          </a:xfrm>
          <a:prstGeom prst="rect">
            <a:avLst/>
          </a:prstGeom>
        </p:spPr>
        <p:txBody>
          <a:bodyPr wrap="none" fromWordArt="1">
            <a:prstTxWarp prst="textCanDown">
              <a:avLst>
                <a:gd name="adj" fmla="val 22514"/>
              </a:avLst>
            </a:prstTxWarp>
          </a:bodyPr>
          <a:lstStyle/>
          <a:p>
            <a:pPr algn="ctr" defTabSz="914400" fontAlgn="base">
              <a:spcBef>
                <a:spcPct val="0"/>
              </a:spcBef>
              <a:spcAft>
                <a:spcPct val="0"/>
              </a:spcAft>
            </a:pPr>
            <a:r>
              <a:rPr lang="de-DE" sz="1000" i="1" kern="10" dirty="0" err="1">
                <a:ln w="3175">
                  <a:solidFill>
                    <a:srgbClr val="808080"/>
                  </a:solidFill>
                  <a:round/>
                  <a:headEnd/>
                  <a:tailEnd/>
                </a:ln>
                <a:solidFill>
                  <a:srgbClr val="808080"/>
                </a:solidFill>
                <a:latin typeface="Trebuchet MS"/>
                <a:ea typeface="ＭＳ Ｐゴシック" pitchFamily="34" charset="-128"/>
                <a:cs typeface="Arial"/>
              </a:rPr>
              <a:t>PowerOffOn</a:t>
            </a:r>
            <a:endParaRPr lang="de-DE" sz="1000" i="1" kern="1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2" name="WordArt 31"/>
          <p:cNvSpPr>
            <a:spLocks noChangeAspect="1" noChangeArrowheads="1" noChangeShapeType="1" noTextEdit="1"/>
          </p:cNvSpPr>
          <p:nvPr/>
        </p:nvSpPr>
        <p:spPr bwMode="auto">
          <a:xfrm rot="17972050">
            <a:off x="3461025" y="1885731"/>
            <a:ext cx="508679" cy="156700"/>
          </a:xfrm>
          <a:prstGeom prst="rect">
            <a:avLst/>
          </a:prstGeom>
        </p:spPr>
        <p:txBody>
          <a:bodyPr wrap="none" fromWordArt="1">
            <a:prstTxWarp prst="textCanUp">
              <a:avLst>
                <a:gd name="adj" fmla="val 73501"/>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000000"/>
                </a:solidFill>
                <a:latin typeface="Trebuchet MS"/>
                <a:ea typeface="ＭＳ Ｐゴシック" pitchFamily="34" charset="-128"/>
                <a:cs typeface="Arial"/>
              </a:rPr>
              <a:t>Selftest</a:t>
            </a: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 </a:t>
            </a:r>
          </a:p>
        </p:txBody>
      </p:sp>
      <p:sp>
        <p:nvSpPr>
          <p:cNvPr id="93" name="WordArt 32"/>
          <p:cNvSpPr>
            <a:spLocks noChangeArrowheads="1" noChangeShapeType="1" noTextEdit="1"/>
          </p:cNvSpPr>
          <p:nvPr/>
        </p:nvSpPr>
        <p:spPr bwMode="auto">
          <a:xfrm rot="5088889">
            <a:off x="5399781" y="2156664"/>
            <a:ext cx="889000" cy="233362"/>
          </a:xfrm>
          <a:prstGeom prst="rect">
            <a:avLst/>
          </a:prstGeom>
        </p:spPr>
        <p:txBody>
          <a:bodyPr wrap="none" fromWordArt="1">
            <a:prstTxWarp prst="textCanUp">
              <a:avLst>
                <a:gd name="adj" fmla="val 66667"/>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808080"/>
                </a:solidFill>
                <a:latin typeface="Trebuchet MS"/>
                <a:ea typeface="ＭＳ Ｐゴシック" pitchFamily="34" charset="-128"/>
                <a:cs typeface="Arial"/>
              </a:rPr>
              <a:t>Mastercommand</a:t>
            </a:r>
            <a:endParaRPr lang="de-DE" sz="1000" i="1" kern="10" spc="20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4" name="WordArt 33"/>
          <p:cNvSpPr>
            <a:spLocks noChangeArrowheads="1" noChangeShapeType="1" noTextEdit="1"/>
          </p:cNvSpPr>
          <p:nvPr/>
        </p:nvSpPr>
        <p:spPr bwMode="auto">
          <a:xfrm>
            <a:off x="3268482" y="3482225"/>
            <a:ext cx="893763" cy="144463"/>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808080"/>
                </a:solidFill>
                <a:latin typeface="Trebuchet MS"/>
                <a:ea typeface="ＭＳ Ｐゴシック" pitchFamily="34" charset="-128"/>
                <a:cs typeface="Arial"/>
              </a:rPr>
              <a:t>Mastercommand</a:t>
            </a:r>
            <a:endParaRPr lang="de-DE" sz="1000" i="1" kern="10" spc="200" dirty="0">
              <a:ln w="3175">
                <a:solidFill>
                  <a:srgbClr val="808080"/>
                </a:solidFill>
                <a:round/>
                <a:headEnd/>
                <a:tailEnd/>
              </a:ln>
              <a:solidFill>
                <a:srgbClr val="808080"/>
              </a:solidFill>
              <a:latin typeface="Trebuchet MS"/>
              <a:ea typeface="ＭＳ Ｐゴシック" pitchFamily="34" charset="-128"/>
              <a:cs typeface="Arial"/>
            </a:endParaRPr>
          </a:p>
        </p:txBody>
      </p:sp>
      <p:sp>
        <p:nvSpPr>
          <p:cNvPr id="95" name="WordArt 31"/>
          <p:cNvSpPr>
            <a:spLocks noChangeArrowheads="1" noChangeShapeType="1" noTextEdit="1"/>
          </p:cNvSpPr>
          <p:nvPr/>
        </p:nvSpPr>
        <p:spPr bwMode="auto">
          <a:xfrm rot="19379370">
            <a:off x="3800620" y="1531974"/>
            <a:ext cx="443779" cy="144834"/>
          </a:xfrm>
          <a:prstGeom prst="rect">
            <a:avLst/>
          </a:prstGeom>
        </p:spPr>
        <p:txBody>
          <a:bodyPr wrap="none" fromWordArt="1">
            <a:prstTxWarp prst="textCanUp">
              <a:avLst>
                <a:gd name="adj" fmla="val 73501"/>
              </a:avLst>
            </a:prstTxWarp>
          </a:bodyPr>
          <a:lstStyle/>
          <a:p>
            <a:pPr algn="ctr" defTabSz="914400" fontAlgn="base">
              <a:spcBef>
                <a:spcPct val="0"/>
              </a:spcBef>
              <a:spcAft>
                <a:spcPct val="0"/>
              </a:spcAft>
            </a:pPr>
            <a:r>
              <a:rPr lang="de-DE" sz="1000" i="1" kern="10" spc="200" dirty="0" err="1">
                <a:ln w="3175">
                  <a:solidFill>
                    <a:srgbClr val="808080"/>
                  </a:solidFill>
                  <a:round/>
                  <a:headEnd/>
                  <a:tailEnd/>
                </a:ln>
                <a:solidFill>
                  <a:srgbClr val="000000"/>
                </a:solidFill>
                <a:latin typeface="Trebuchet MS"/>
                <a:ea typeface="ＭＳ Ｐゴシック" pitchFamily="34" charset="-128"/>
                <a:cs typeface="Arial"/>
              </a:rPr>
              <a:t>Ready</a:t>
            </a: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 </a:t>
            </a:r>
          </a:p>
        </p:txBody>
      </p:sp>
      <p:sp>
        <p:nvSpPr>
          <p:cNvPr id="96" name="WordArt 31"/>
          <p:cNvSpPr>
            <a:spLocks noChangeArrowheads="1" noChangeShapeType="1" noTextEdit="1"/>
          </p:cNvSpPr>
          <p:nvPr/>
        </p:nvSpPr>
        <p:spPr bwMode="auto">
          <a:xfrm rot="20747246">
            <a:off x="4205705" y="1340576"/>
            <a:ext cx="443779" cy="144834"/>
          </a:xfrm>
          <a:prstGeom prst="rect">
            <a:avLst/>
          </a:prstGeom>
        </p:spPr>
        <p:txBody>
          <a:bodyPr wrap="none" fromWordArt="1">
            <a:prstTxWarp prst="textCanUp">
              <a:avLst>
                <a:gd name="adj" fmla="val 73501"/>
              </a:avLst>
            </a:prstTxWarp>
          </a:bodyPr>
          <a:lstStyle/>
          <a:p>
            <a:pPr algn="ctr" defTabSz="914400" fontAlgn="base">
              <a:spcBef>
                <a:spcPct val="0"/>
              </a:spcBef>
              <a:spcAft>
                <a:spcPct val="0"/>
              </a:spcAft>
            </a:pP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Wake-</a:t>
            </a:r>
            <a:r>
              <a:rPr lang="de-DE" sz="1000" i="1" kern="10" spc="200" dirty="0" err="1">
                <a:ln w="3175">
                  <a:solidFill>
                    <a:srgbClr val="808080"/>
                  </a:solidFill>
                  <a:round/>
                  <a:headEnd/>
                  <a:tailEnd/>
                </a:ln>
                <a:solidFill>
                  <a:srgbClr val="000000"/>
                </a:solidFill>
                <a:latin typeface="Trebuchet MS"/>
                <a:ea typeface="ＭＳ Ｐゴシック" pitchFamily="34" charset="-128"/>
                <a:cs typeface="Arial"/>
              </a:rPr>
              <a:t>up</a:t>
            </a:r>
            <a:r>
              <a:rPr lang="de-DE" sz="1000" i="1" kern="10" spc="200" dirty="0">
                <a:ln w="3175">
                  <a:solidFill>
                    <a:srgbClr val="808080"/>
                  </a:solidFill>
                  <a:round/>
                  <a:headEnd/>
                  <a:tailEnd/>
                </a:ln>
                <a:solidFill>
                  <a:srgbClr val="000000"/>
                </a:solidFill>
                <a:latin typeface="Trebuchet MS"/>
                <a:ea typeface="ＭＳ Ｐゴシック" pitchFamily="34" charset="-128"/>
                <a:cs typeface="Arial"/>
              </a:rPr>
              <a:t> </a:t>
            </a:r>
          </a:p>
        </p:txBody>
      </p:sp>
      <p:sp>
        <p:nvSpPr>
          <p:cNvPr id="97" name="WordArt 30"/>
          <p:cNvSpPr>
            <a:spLocks noChangeArrowheads="1" noChangeShapeType="1" noTextEdit="1"/>
          </p:cNvSpPr>
          <p:nvPr/>
        </p:nvSpPr>
        <p:spPr bwMode="auto">
          <a:xfrm rot="19066352">
            <a:off x="2607951" y="2988070"/>
            <a:ext cx="629174" cy="123313"/>
          </a:xfrm>
          <a:prstGeom prst="rect">
            <a:avLst/>
          </a:prstGeom>
        </p:spPr>
        <p:txBody>
          <a:bodyPr wrap="none" fromWordArt="1">
            <a:prstTxWarp prst="textArchUp">
              <a:avLst/>
            </a:prstTxWarp>
          </a:bodyPr>
          <a:lstStyle/>
          <a:p>
            <a:pPr algn="ctr" defTabSz="914400" fontAlgn="base">
              <a:spcBef>
                <a:spcPct val="0"/>
              </a:spcBef>
              <a:spcAft>
                <a:spcPct val="0"/>
              </a:spcAft>
            </a:pPr>
            <a:r>
              <a:rPr lang="de-DE" sz="1000" i="1" kern="10" dirty="0" err="1">
                <a:ln w="3175">
                  <a:solidFill>
                    <a:srgbClr val="808080"/>
                  </a:solidFill>
                  <a:round/>
                  <a:headEnd/>
                  <a:tailEnd/>
                </a:ln>
                <a:solidFill>
                  <a:srgbClr val="808080"/>
                </a:solidFill>
                <a:latin typeface="Trebuchet MS"/>
                <a:ea typeface="ＭＳ Ｐゴシック" pitchFamily="34" charset="-128"/>
                <a:cs typeface="Arial"/>
              </a:rPr>
              <a:t>PowerOffOn</a:t>
            </a:r>
            <a:endParaRPr lang="de-DE" sz="1000" i="1" kern="10" dirty="0">
              <a:ln w="3175">
                <a:solidFill>
                  <a:srgbClr val="808080"/>
                </a:solidFill>
                <a:round/>
                <a:headEnd/>
                <a:tailEnd/>
              </a:ln>
              <a:solidFill>
                <a:srgbClr val="808080"/>
              </a:solidFill>
              <a:latin typeface="Trebuchet MS"/>
              <a:ea typeface="ＭＳ Ｐゴシック" pitchFamily="34" charset="-128"/>
              <a:cs typeface="Arial"/>
            </a:endParaRPr>
          </a:p>
        </p:txBody>
      </p:sp>
      <p:cxnSp>
        <p:nvCxnSpPr>
          <p:cNvPr id="98" name="Straight Connector 97"/>
          <p:cNvCxnSpPr/>
          <p:nvPr/>
        </p:nvCxnSpPr>
        <p:spPr>
          <a:xfrm>
            <a:off x="5288764" y="2165272"/>
            <a:ext cx="0" cy="0"/>
          </a:xfrm>
          <a:prstGeom prst="line">
            <a:avLst/>
          </a:prstGeom>
          <a:noFill/>
          <a:ln w="9525" cap="flat" cmpd="sng" algn="ctr">
            <a:solidFill>
              <a:srgbClr val="000000"/>
            </a:solidFill>
            <a:prstDash val="solid"/>
            <a:headEnd type="none" w="med" len="med"/>
            <a:tailEnd type="triangle" w="med" len="med"/>
          </a:ln>
          <a:effectLst/>
        </p:spPr>
      </p:cxnSp>
      <p:sp>
        <p:nvSpPr>
          <p:cNvPr id="99" name="Rectangle 98"/>
          <p:cNvSpPr/>
          <p:nvPr/>
        </p:nvSpPr>
        <p:spPr>
          <a:xfrm>
            <a:off x="4660473" y="3912033"/>
            <a:ext cx="4322017" cy="738664"/>
          </a:xfrm>
          <a:prstGeom prst="rect">
            <a:avLst/>
          </a:prstGeom>
        </p:spPr>
        <p:txBody>
          <a:bodyPr wrap="none">
            <a:spAutoFit/>
          </a:bodyPr>
          <a:lstStyle/>
          <a:p>
            <a:pPr marL="285750" indent="-285750">
              <a:buFont typeface="Arial" panose="020B0604020202020204" pitchFamily="34" charset="0"/>
              <a:buChar char="•"/>
            </a:pPr>
            <a:r>
              <a:rPr lang="de-DE" sz="1400" kern="0" dirty="0" err="1">
                <a:solidFill>
                  <a:srgbClr val="000000"/>
                </a:solidFill>
                <a:latin typeface="Trebuchet MS"/>
                <a:ea typeface="ＭＳ Ｐゴシック"/>
                <a:cs typeface="Arial" panose="020B0604020202020204" pitchFamily="34" charset="0"/>
              </a:rPr>
              <a:t>Safety</a:t>
            </a:r>
            <a:r>
              <a:rPr lang="de-DE" sz="1400" kern="0" dirty="0">
                <a:solidFill>
                  <a:srgbClr val="000000"/>
                </a:solidFill>
                <a:latin typeface="Trebuchet MS"/>
                <a:ea typeface="ＭＳ Ｐゴシック"/>
                <a:cs typeface="Arial" panose="020B0604020202020204" pitchFamily="34" charset="0"/>
              </a:rPr>
              <a:t> </a:t>
            </a:r>
            <a:r>
              <a:rPr lang="de-DE" sz="1400" kern="0" dirty="0" err="1">
                <a:solidFill>
                  <a:srgbClr val="000000"/>
                </a:solidFill>
                <a:latin typeface="Trebuchet MS"/>
                <a:ea typeface="ＭＳ Ｐゴシック"/>
                <a:cs typeface="Arial" panose="020B0604020202020204" pitchFamily="34" charset="0"/>
              </a:rPr>
              <a:t>parameter</a:t>
            </a:r>
            <a:r>
              <a:rPr lang="de-DE" sz="1400" kern="0" dirty="0">
                <a:solidFill>
                  <a:srgbClr val="000000"/>
                </a:solidFill>
                <a:latin typeface="Trebuchet MS"/>
                <a:ea typeface="ＭＳ Ｐゴシック"/>
                <a:cs typeface="Arial" panose="020B0604020202020204" pitchFamily="34" charset="0"/>
              </a:rPr>
              <a:t> </a:t>
            </a:r>
            <a:r>
              <a:rPr lang="de-DE" sz="1400" kern="0" dirty="0" err="1">
                <a:solidFill>
                  <a:srgbClr val="000000"/>
                </a:solidFill>
                <a:latin typeface="Trebuchet MS"/>
                <a:ea typeface="ＭＳ Ｐゴシック"/>
                <a:cs typeface="Arial" panose="020B0604020202020204" pitchFamily="34" charset="0"/>
              </a:rPr>
              <a:t>verification</a:t>
            </a:r>
            <a:r>
              <a:rPr lang="de-DE" sz="1400" kern="0" dirty="0">
                <a:solidFill>
                  <a:srgbClr val="000000"/>
                </a:solidFill>
                <a:latin typeface="Trebuchet MS"/>
                <a:ea typeface="ＭＳ Ｐゴシック"/>
                <a:cs typeface="Arial" panose="020B0604020202020204" pitchFamily="34" charset="0"/>
              </a:rPr>
              <a:t> (</a:t>
            </a:r>
            <a:r>
              <a:rPr lang="de-DE" sz="1400" kern="0" dirty="0" err="1">
                <a:solidFill>
                  <a:srgbClr val="000000"/>
                </a:solidFill>
                <a:latin typeface="Trebuchet MS"/>
                <a:ea typeface="ＭＳ Ｐゴシック"/>
                <a:cs typeface="Arial" panose="020B0604020202020204" pitchFamily="34" charset="0"/>
              </a:rPr>
              <a:t>VerifyRecord</a:t>
            </a:r>
            <a:r>
              <a:rPr lang="de-DE" sz="1400" kern="0" dirty="0">
                <a:solidFill>
                  <a:srgbClr val="000000"/>
                </a:solidFill>
                <a:latin typeface="Trebuchet MS"/>
                <a:ea typeface="ＭＳ Ｐゴシック"/>
                <a:cs typeface="Arial" panose="020B0604020202020204" pitchFamily="34" charset="0"/>
              </a:rPr>
              <a:t>)</a:t>
            </a:r>
          </a:p>
          <a:p>
            <a:pPr marL="285750" indent="-285750">
              <a:buFont typeface="Arial" panose="020B0604020202020204" pitchFamily="34" charset="0"/>
              <a:buChar char="•"/>
            </a:pPr>
            <a:r>
              <a:rPr lang="de-DE" sz="1400" kern="0" dirty="0" err="1">
                <a:solidFill>
                  <a:srgbClr val="000000"/>
                </a:solidFill>
                <a:latin typeface="Trebuchet MS"/>
                <a:ea typeface="ＭＳ Ｐゴシック"/>
                <a:cs typeface="Arial" panose="020B0604020202020204" pitchFamily="34" charset="0"/>
              </a:rPr>
              <a:t>Misconnection</a:t>
            </a:r>
            <a:r>
              <a:rPr lang="de-DE" sz="1400" kern="0" dirty="0">
                <a:solidFill>
                  <a:srgbClr val="000000"/>
                </a:solidFill>
                <a:latin typeface="Trebuchet MS"/>
                <a:ea typeface="ＭＳ Ｐゴシック"/>
                <a:cs typeface="Arial" panose="020B0604020202020204" pitchFamily="34" charset="0"/>
              </a:rPr>
              <a:t>? (Authenticity/Port check)</a:t>
            </a:r>
          </a:p>
          <a:p>
            <a:pPr marL="285750" indent="-285750">
              <a:buFont typeface="Arial" panose="020B0604020202020204" pitchFamily="34" charset="0"/>
              <a:buChar char="•"/>
            </a:pPr>
            <a:r>
              <a:rPr lang="de-DE" sz="1400" kern="0" dirty="0" err="1">
                <a:solidFill>
                  <a:srgbClr val="000000"/>
                </a:solidFill>
                <a:latin typeface="Trebuchet MS"/>
                <a:ea typeface="ＭＳ Ｐゴシック"/>
                <a:cs typeface="Arial" panose="020B0604020202020204" pitchFamily="34" charset="0"/>
              </a:rPr>
              <a:t>Replacement</a:t>
            </a:r>
            <a:r>
              <a:rPr lang="de-DE" sz="1400" kern="0" dirty="0">
                <a:solidFill>
                  <a:srgbClr val="000000"/>
                </a:solidFill>
                <a:latin typeface="Trebuchet MS"/>
                <a:ea typeface="ＭＳ Ｐゴシック"/>
                <a:cs typeface="Arial" panose="020B0604020202020204" pitchFamily="34" charset="0"/>
              </a:rPr>
              <a:t>? (Data Storage </a:t>
            </a:r>
            <a:r>
              <a:rPr lang="de-DE" sz="1400" kern="0" dirty="0" err="1">
                <a:solidFill>
                  <a:srgbClr val="000000"/>
                </a:solidFill>
                <a:latin typeface="Trebuchet MS"/>
                <a:ea typeface="ＭＳ Ｐゴシック"/>
                <a:cs typeface="Arial" panose="020B0604020202020204" pitchFamily="34" charset="0"/>
              </a:rPr>
              <a:t>if</a:t>
            </a:r>
            <a:r>
              <a:rPr lang="de-DE" sz="1400" kern="0" dirty="0">
                <a:solidFill>
                  <a:srgbClr val="000000"/>
                </a:solidFill>
                <a:latin typeface="Trebuchet MS"/>
                <a:ea typeface="ＭＳ Ｐゴシック"/>
                <a:cs typeface="Arial" panose="020B0604020202020204" pitchFamily="34" charset="0"/>
              </a:rPr>
              <a:t> "out-</a:t>
            </a:r>
            <a:r>
              <a:rPr lang="de-DE" sz="1400" kern="0" dirty="0" err="1">
                <a:solidFill>
                  <a:srgbClr val="000000"/>
                </a:solidFill>
                <a:latin typeface="Trebuchet MS"/>
                <a:ea typeface="ＭＳ Ｐゴシック"/>
                <a:cs typeface="Arial" panose="020B0604020202020204" pitchFamily="34" charset="0"/>
              </a:rPr>
              <a:t>of</a:t>
            </a:r>
            <a:r>
              <a:rPr lang="de-DE" sz="1400" kern="0" dirty="0">
                <a:solidFill>
                  <a:srgbClr val="000000"/>
                </a:solidFill>
                <a:latin typeface="Trebuchet MS"/>
                <a:ea typeface="ＭＳ Ｐゴシック"/>
                <a:cs typeface="Arial" panose="020B0604020202020204" pitchFamily="34" charset="0"/>
              </a:rPr>
              <a:t>-</a:t>
            </a:r>
            <a:r>
              <a:rPr lang="de-DE" sz="1400" kern="0" dirty="0" err="1">
                <a:solidFill>
                  <a:srgbClr val="000000"/>
                </a:solidFill>
                <a:latin typeface="Trebuchet MS"/>
                <a:ea typeface="ＭＳ Ｐゴシック"/>
                <a:cs typeface="Arial" panose="020B0604020202020204" pitchFamily="34" charset="0"/>
              </a:rPr>
              <a:t>the</a:t>
            </a:r>
            <a:r>
              <a:rPr lang="de-DE" sz="1400" kern="0" dirty="0">
                <a:solidFill>
                  <a:srgbClr val="000000"/>
                </a:solidFill>
                <a:latin typeface="Trebuchet MS"/>
                <a:ea typeface="ＭＳ Ｐゴシック"/>
                <a:cs typeface="Arial" panose="020B0604020202020204" pitchFamily="34" charset="0"/>
              </a:rPr>
              <a:t>-box")</a:t>
            </a:r>
            <a:endParaRPr lang="en-US" dirty="0"/>
          </a:p>
        </p:txBody>
      </p:sp>
      <p:sp>
        <p:nvSpPr>
          <p:cNvPr id="100" name="Rectangle 99"/>
          <p:cNvSpPr/>
          <p:nvPr/>
        </p:nvSpPr>
        <p:spPr>
          <a:xfrm>
            <a:off x="937864" y="4016808"/>
            <a:ext cx="3159839" cy="523220"/>
          </a:xfrm>
          <a:prstGeom prst="rect">
            <a:avLst/>
          </a:prstGeom>
        </p:spPr>
        <p:txBody>
          <a:bodyPr wrap="none">
            <a:spAutoFit/>
          </a:bodyPr>
          <a:lstStyle/>
          <a:p>
            <a:r>
              <a:rPr lang="de-DE" sz="1400" kern="0" dirty="0">
                <a:solidFill>
                  <a:srgbClr val="000000"/>
                </a:solidFill>
                <a:latin typeface="Trebuchet MS"/>
                <a:ea typeface="ＭＳ Ｐゴシック"/>
                <a:cs typeface="Arial" panose="020B0604020202020204" pitchFamily="34" charset="0"/>
              </a:rPr>
              <a:t>Parameter </a:t>
            </a:r>
            <a:r>
              <a:rPr lang="de-DE" sz="1400" kern="0" dirty="0" err="1">
                <a:solidFill>
                  <a:srgbClr val="000000"/>
                </a:solidFill>
                <a:latin typeface="Trebuchet MS"/>
                <a:ea typeface="ＭＳ Ｐゴシック"/>
                <a:cs typeface="Arial" panose="020B0604020202020204" pitchFamily="34" charset="0"/>
              </a:rPr>
              <a:t>verified</a:t>
            </a:r>
            <a:r>
              <a:rPr lang="de-DE" sz="1400" kern="0" dirty="0">
                <a:solidFill>
                  <a:srgbClr val="000000"/>
                </a:solidFill>
                <a:latin typeface="Trebuchet MS"/>
                <a:ea typeface="ＭＳ Ｐゴシック"/>
                <a:cs typeface="Arial" panose="020B0604020202020204" pitchFamily="34" charset="0"/>
              </a:rPr>
              <a:t>?</a:t>
            </a:r>
          </a:p>
          <a:p>
            <a:r>
              <a:rPr lang="de-DE" sz="1400" kern="0" dirty="0">
                <a:solidFill>
                  <a:srgbClr val="000000"/>
                </a:solidFill>
                <a:latin typeface="Trebuchet MS"/>
                <a:ea typeface="ＭＳ Ｐゴシック"/>
                <a:cs typeface="Arial" panose="020B0604020202020204" pitchFamily="34" charset="0"/>
                <a:sym typeface="Wingdings" panose="05000000000000000000" pitchFamily="2" charset="2"/>
              </a:rPr>
              <a:t> Start </a:t>
            </a:r>
            <a:r>
              <a:rPr lang="de-DE" sz="1400" kern="0" dirty="0" err="1">
                <a:solidFill>
                  <a:srgbClr val="000000"/>
                </a:solidFill>
                <a:latin typeface="Trebuchet MS"/>
                <a:ea typeface="ＭＳ Ｐゴシック"/>
                <a:cs typeface="Arial" panose="020B0604020202020204" pitchFamily="34" charset="0"/>
                <a:sym typeface="Wingdings" panose="05000000000000000000" pitchFamily="2" charset="2"/>
              </a:rPr>
              <a:t>safety</a:t>
            </a:r>
            <a:r>
              <a:rPr lang="de-DE" sz="1400" kern="0" dirty="0">
                <a:solidFill>
                  <a:srgbClr val="000000"/>
                </a:solidFill>
                <a:latin typeface="Trebuchet MS"/>
                <a:ea typeface="ＭＳ Ｐゴシック"/>
                <a:cs typeface="Arial" panose="020B0604020202020204" pitchFamily="34" charset="0"/>
                <a:sym typeface="Wingdings" panose="05000000000000000000" pitchFamily="2" charset="2"/>
              </a:rPr>
              <a:t> </a:t>
            </a:r>
            <a:r>
              <a:rPr lang="de-DE" sz="1400" kern="0" dirty="0" err="1">
                <a:solidFill>
                  <a:srgbClr val="000000"/>
                </a:solidFill>
                <a:latin typeface="Trebuchet MS"/>
                <a:ea typeface="ＭＳ Ｐゴシック"/>
                <a:cs typeface="Arial" panose="020B0604020202020204" pitchFamily="34" charset="0"/>
                <a:sym typeface="Wingdings" panose="05000000000000000000" pitchFamily="2" charset="2"/>
              </a:rPr>
              <a:t>communication</a:t>
            </a:r>
            <a:r>
              <a:rPr lang="de-DE" sz="1400" kern="0" dirty="0">
                <a:solidFill>
                  <a:srgbClr val="000000"/>
                </a:solidFill>
                <a:latin typeface="Trebuchet MS"/>
                <a:ea typeface="ＭＳ Ｐゴシック"/>
                <a:cs typeface="Arial" panose="020B0604020202020204" pitchFamily="34" charset="0"/>
                <a:sym typeface="Wingdings" panose="05000000000000000000" pitchFamily="2" charset="2"/>
              </a:rPr>
              <a:t> (SCL)</a:t>
            </a:r>
            <a:r>
              <a:rPr lang="de-DE" sz="1400" kern="0" dirty="0">
                <a:solidFill>
                  <a:srgbClr val="000000"/>
                </a:solidFill>
                <a:latin typeface="Trebuchet MS"/>
                <a:ea typeface="ＭＳ Ｐゴシック"/>
                <a:cs typeface="Arial" panose="020B0604020202020204" pitchFamily="34" charset="0"/>
              </a:rPr>
              <a:t> </a:t>
            </a:r>
            <a:endParaRPr lang="en-US" sz="1400" dirty="0"/>
          </a:p>
        </p:txBody>
      </p:sp>
    </p:spTree>
    <p:extLst>
      <p:ext uri="{BB962C8B-B14F-4D97-AF65-F5344CB8AC3E}">
        <p14:creationId xmlns:p14="http://schemas.microsoft.com/office/powerpoint/2010/main" val="380966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Integration into FSCPs</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29</a:t>
            </a:fld>
            <a:endParaRPr lang="de-DE" dirty="0"/>
          </a:p>
        </p:txBody>
      </p:sp>
    </p:spTree>
    <p:extLst>
      <p:ext uri="{BB962C8B-B14F-4D97-AF65-F5344CB8AC3E}">
        <p14:creationId xmlns:p14="http://schemas.microsoft.com/office/powerpoint/2010/main" val="113819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Current status  </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3</a:t>
            </a:fld>
            <a:endParaRPr lang="de-DE" dirty="0"/>
          </a:p>
        </p:txBody>
      </p:sp>
    </p:spTree>
    <p:extLst>
      <p:ext uri="{BB962C8B-B14F-4D97-AF65-F5344CB8AC3E}">
        <p14:creationId xmlns:p14="http://schemas.microsoft.com/office/powerpoint/2010/main" val="99326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9FA4-5A45-4B38-B677-FE0D44D8561A}"/>
              </a:ext>
            </a:extLst>
          </p:cNvPr>
          <p:cNvSpPr>
            <a:spLocks noGrp="1"/>
          </p:cNvSpPr>
          <p:nvPr>
            <p:ph type="title"/>
          </p:nvPr>
        </p:nvSpPr>
        <p:spPr/>
        <p:txBody>
          <a:bodyPr/>
          <a:lstStyle/>
          <a:p>
            <a:r>
              <a:rPr lang="en-US" dirty="0"/>
              <a:t>Integration Objectives of IO-Link Safety</a:t>
            </a:r>
          </a:p>
        </p:txBody>
      </p:sp>
      <p:sp>
        <p:nvSpPr>
          <p:cNvPr id="3" name="Slide Number Placeholder 2">
            <a:extLst>
              <a:ext uri="{FF2B5EF4-FFF2-40B4-BE49-F238E27FC236}">
                <a16:creationId xmlns:a16="http://schemas.microsoft.com/office/drawing/2014/main" id="{3C158AC8-BFD1-44FF-9273-2C5102FBACD0}"/>
              </a:ext>
            </a:extLst>
          </p:cNvPr>
          <p:cNvSpPr>
            <a:spLocks noGrp="1"/>
          </p:cNvSpPr>
          <p:nvPr>
            <p:ph type="sldNum" sz="quarter" idx="12"/>
          </p:nvPr>
        </p:nvSpPr>
        <p:spPr/>
        <p:txBody>
          <a:bodyPr/>
          <a:lstStyle/>
          <a:p>
            <a:fld id="{892E6F36-0CB9-4B54-9134-62052D3A0080}" type="slidenum">
              <a:rPr lang="de-DE" smtClean="0"/>
              <a:pPr/>
              <a:t>30</a:t>
            </a:fld>
            <a:endParaRPr lang="de-DE" dirty="0"/>
          </a:p>
        </p:txBody>
      </p:sp>
      <p:sp>
        <p:nvSpPr>
          <p:cNvPr id="4" name="Rectangle 3">
            <a:extLst>
              <a:ext uri="{FF2B5EF4-FFF2-40B4-BE49-F238E27FC236}">
                <a16:creationId xmlns:a16="http://schemas.microsoft.com/office/drawing/2014/main" id="{9552696E-0556-4794-8B44-D56AB1FAE87A}"/>
              </a:ext>
            </a:extLst>
          </p:cNvPr>
          <p:cNvSpPr>
            <a:spLocks noChangeArrowheads="1"/>
          </p:cNvSpPr>
          <p:nvPr/>
        </p:nvSpPr>
        <p:spPr bwMode="auto">
          <a:xfrm>
            <a:off x="1159037" y="921501"/>
            <a:ext cx="614362" cy="261938"/>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 name="Line 4">
            <a:extLst>
              <a:ext uri="{FF2B5EF4-FFF2-40B4-BE49-F238E27FC236}">
                <a16:creationId xmlns:a16="http://schemas.microsoft.com/office/drawing/2014/main" id="{420F8246-56CE-4156-8AE5-03890B767FC0}"/>
              </a:ext>
            </a:extLst>
          </p:cNvPr>
          <p:cNvSpPr>
            <a:spLocks noChangeShapeType="1"/>
          </p:cNvSpPr>
          <p:nvPr/>
        </p:nvSpPr>
        <p:spPr bwMode="auto">
          <a:xfrm>
            <a:off x="1159038" y="1564439"/>
            <a:ext cx="2335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5">
            <a:extLst>
              <a:ext uri="{FF2B5EF4-FFF2-40B4-BE49-F238E27FC236}">
                <a16:creationId xmlns:a16="http://schemas.microsoft.com/office/drawing/2014/main" id="{94F3CC4A-E50D-4AA2-A4BA-942FDB8B52C6}"/>
              </a:ext>
            </a:extLst>
          </p:cNvPr>
          <p:cNvSpPr>
            <a:spLocks noChangeShapeType="1"/>
          </p:cNvSpPr>
          <p:nvPr/>
        </p:nvSpPr>
        <p:spPr bwMode="auto">
          <a:xfrm>
            <a:off x="1509874" y="1319964"/>
            <a:ext cx="198436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a:extLst>
              <a:ext uri="{FF2B5EF4-FFF2-40B4-BE49-F238E27FC236}">
                <a16:creationId xmlns:a16="http://schemas.microsoft.com/office/drawing/2014/main" id="{2AA39E8A-8208-4D0F-A291-AD8C060B35D3}"/>
              </a:ext>
            </a:extLst>
          </p:cNvPr>
          <p:cNvSpPr>
            <a:spLocks noChangeShapeType="1"/>
          </p:cNvSpPr>
          <p:nvPr/>
        </p:nvSpPr>
        <p:spPr bwMode="auto">
          <a:xfrm>
            <a:off x="1279687" y="1180264"/>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a:extLst>
              <a:ext uri="{FF2B5EF4-FFF2-40B4-BE49-F238E27FC236}">
                <a16:creationId xmlns:a16="http://schemas.microsoft.com/office/drawing/2014/main" id="{1BCCE45D-6D49-4F7E-B463-5EFA5BDE3160}"/>
              </a:ext>
            </a:extLst>
          </p:cNvPr>
          <p:cNvSpPr>
            <a:spLocks noChangeShapeType="1"/>
          </p:cNvSpPr>
          <p:nvPr/>
        </p:nvSpPr>
        <p:spPr bwMode="auto">
          <a:xfrm>
            <a:off x="1609887" y="1180264"/>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a:extLst>
              <a:ext uri="{FF2B5EF4-FFF2-40B4-BE49-F238E27FC236}">
                <a16:creationId xmlns:a16="http://schemas.microsoft.com/office/drawing/2014/main" id="{25864932-D381-455D-A06A-E86E597939E4}"/>
              </a:ext>
            </a:extLst>
          </p:cNvPr>
          <p:cNvSpPr>
            <a:spLocks noChangeShapeType="1"/>
          </p:cNvSpPr>
          <p:nvPr/>
        </p:nvSpPr>
        <p:spPr bwMode="auto">
          <a:xfrm>
            <a:off x="1465424" y="1564439"/>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19">
            <a:extLst>
              <a:ext uri="{FF2B5EF4-FFF2-40B4-BE49-F238E27FC236}">
                <a16:creationId xmlns:a16="http://schemas.microsoft.com/office/drawing/2014/main" id="{B578FA84-0A32-44D1-BF7E-FEB51C8E181D}"/>
              </a:ext>
            </a:extLst>
          </p:cNvPr>
          <p:cNvSpPr txBox="1">
            <a:spLocks noChangeArrowheads="1"/>
          </p:cNvSpPr>
          <p:nvPr/>
        </p:nvSpPr>
        <p:spPr bwMode="auto">
          <a:xfrm>
            <a:off x="1798799" y="851651"/>
            <a:ext cx="72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3</a:t>
            </a:r>
            <a:endParaRPr lang="en-US" altLang="de-DE" sz="1200" dirty="0">
              <a:solidFill>
                <a:schemeClr val="tx1"/>
              </a:solidFill>
              <a:latin typeface="Arial" pitchFamily="34" charset="0"/>
            </a:endParaRPr>
          </a:p>
        </p:txBody>
      </p:sp>
      <p:sp>
        <p:nvSpPr>
          <p:cNvPr id="11" name="Text Box 20">
            <a:extLst>
              <a:ext uri="{FF2B5EF4-FFF2-40B4-BE49-F238E27FC236}">
                <a16:creationId xmlns:a16="http://schemas.microsoft.com/office/drawing/2014/main" id="{E0330C9B-3680-4998-8827-EA1FC63744A6}"/>
              </a:ext>
            </a:extLst>
          </p:cNvPr>
          <p:cNvSpPr txBox="1">
            <a:spLocks noChangeArrowheads="1"/>
          </p:cNvSpPr>
          <p:nvPr/>
        </p:nvSpPr>
        <p:spPr bwMode="auto">
          <a:xfrm>
            <a:off x="2725899" y="1142164"/>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Ethernet-</a:t>
            </a:r>
            <a:r>
              <a:rPr lang="de-DE" altLang="de-DE" sz="1000" dirty="0" err="1">
                <a:solidFill>
                  <a:schemeClr val="tx1"/>
                </a:solidFill>
                <a:latin typeface="Arial" pitchFamily="34" charset="0"/>
              </a:rPr>
              <a:t>based</a:t>
            </a:r>
            <a:endParaRPr lang="en-US" altLang="de-DE" sz="1000" dirty="0">
              <a:solidFill>
                <a:schemeClr val="tx1"/>
              </a:solidFill>
              <a:latin typeface="Arial" pitchFamily="34" charset="0"/>
            </a:endParaRPr>
          </a:p>
        </p:txBody>
      </p:sp>
      <p:sp>
        <p:nvSpPr>
          <p:cNvPr id="12" name="Text Box 21">
            <a:extLst>
              <a:ext uri="{FF2B5EF4-FFF2-40B4-BE49-F238E27FC236}">
                <a16:creationId xmlns:a16="http://schemas.microsoft.com/office/drawing/2014/main" id="{62D441A0-751C-41DA-A462-2E6420D064D3}"/>
              </a:ext>
            </a:extLst>
          </p:cNvPr>
          <p:cNvSpPr txBox="1">
            <a:spLocks noChangeArrowheads="1"/>
          </p:cNvSpPr>
          <p:nvPr/>
        </p:nvSpPr>
        <p:spPr bwMode="auto">
          <a:xfrm>
            <a:off x="2613187" y="1405689"/>
            <a:ext cx="9778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"Classic </a:t>
            </a:r>
            <a:r>
              <a:rPr lang="de-DE" altLang="de-DE" sz="1000" dirty="0" err="1">
                <a:solidFill>
                  <a:schemeClr val="tx1"/>
                </a:solidFill>
                <a:latin typeface="Arial" pitchFamily="34" charset="0"/>
              </a:rPr>
              <a:t>fieldbus</a:t>
            </a:r>
            <a:r>
              <a:rPr lang="de-DE" altLang="de-DE" sz="1000" dirty="0">
                <a:solidFill>
                  <a:schemeClr val="tx1"/>
                </a:solidFill>
                <a:latin typeface="Arial" pitchFamily="34" charset="0"/>
              </a:rPr>
              <a:t>"</a:t>
            </a:r>
            <a:endParaRPr lang="en-US" altLang="de-DE" sz="1000" dirty="0">
              <a:solidFill>
                <a:schemeClr val="tx1"/>
              </a:solidFill>
              <a:latin typeface="Arial" pitchFamily="34" charset="0"/>
            </a:endParaRPr>
          </a:p>
        </p:txBody>
      </p:sp>
      <p:sp>
        <p:nvSpPr>
          <p:cNvPr id="13" name="Rectangle 22">
            <a:extLst>
              <a:ext uri="{FF2B5EF4-FFF2-40B4-BE49-F238E27FC236}">
                <a16:creationId xmlns:a16="http://schemas.microsoft.com/office/drawing/2014/main" id="{7DA1332E-A9DA-40DF-8E75-FE78BC24B75C}"/>
              </a:ext>
            </a:extLst>
          </p:cNvPr>
          <p:cNvSpPr>
            <a:spLocks noChangeArrowheads="1"/>
          </p:cNvSpPr>
          <p:nvPr/>
        </p:nvSpPr>
        <p:spPr bwMode="auto">
          <a:xfrm>
            <a:off x="5194385" y="921501"/>
            <a:ext cx="614362"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14" name="Line 23">
            <a:extLst>
              <a:ext uri="{FF2B5EF4-FFF2-40B4-BE49-F238E27FC236}">
                <a16:creationId xmlns:a16="http://schemas.microsoft.com/office/drawing/2014/main" id="{64C9DDDA-52B4-48AA-9C0C-6C05F1E84C11}"/>
              </a:ext>
            </a:extLst>
          </p:cNvPr>
          <p:cNvSpPr>
            <a:spLocks noChangeShapeType="1"/>
          </p:cNvSpPr>
          <p:nvPr/>
        </p:nvSpPr>
        <p:spPr bwMode="auto">
          <a:xfrm>
            <a:off x="5194386" y="1564439"/>
            <a:ext cx="2338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24">
            <a:extLst>
              <a:ext uri="{FF2B5EF4-FFF2-40B4-BE49-F238E27FC236}">
                <a16:creationId xmlns:a16="http://schemas.microsoft.com/office/drawing/2014/main" id="{5A0D7935-5523-4F6F-BD71-D03DD1F500ED}"/>
              </a:ext>
            </a:extLst>
          </p:cNvPr>
          <p:cNvSpPr>
            <a:spLocks noChangeShapeType="1"/>
          </p:cNvSpPr>
          <p:nvPr/>
        </p:nvSpPr>
        <p:spPr bwMode="auto">
          <a:xfrm>
            <a:off x="5545222" y="1319964"/>
            <a:ext cx="19875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Line 25">
            <a:extLst>
              <a:ext uri="{FF2B5EF4-FFF2-40B4-BE49-F238E27FC236}">
                <a16:creationId xmlns:a16="http://schemas.microsoft.com/office/drawing/2014/main" id="{A79310E7-9507-42B9-85BF-EEABF488BB80}"/>
              </a:ext>
            </a:extLst>
          </p:cNvPr>
          <p:cNvSpPr>
            <a:spLocks noChangeShapeType="1"/>
          </p:cNvSpPr>
          <p:nvPr/>
        </p:nvSpPr>
        <p:spPr bwMode="auto">
          <a:xfrm>
            <a:off x="5315035" y="1180264"/>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26">
            <a:extLst>
              <a:ext uri="{FF2B5EF4-FFF2-40B4-BE49-F238E27FC236}">
                <a16:creationId xmlns:a16="http://schemas.microsoft.com/office/drawing/2014/main" id="{6ABBDDF5-BEBD-452E-BA31-AADA2DB3BA92}"/>
              </a:ext>
            </a:extLst>
          </p:cNvPr>
          <p:cNvSpPr>
            <a:spLocks noChangeShapeType="1"/>
          </p:cNvSpPr>
          <p:nvPr/>
        </p:nvSpPr>
        <p:spPr bwMode="auto">
          <a:xfrm>
            <a:off x="5645235" y="1180264"/>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31">
            <a:extLst>
              <a:ext uri="{FF2B5EF4-FFF2-40B4-BE49-F238E27FC236}">
                <a16:creationId xmlns:a16="http://schemas.microsoft.com/office/drawing/2014/main" id="{1AE2E2EB-C174-4B8C-88D0-888EFEAF2617}"/>
              </a:ext>
            </a:extLst>
          </p:cNvPr>
          <p:cNvSpPr>
            <a:spLocks noChangeShapeType="1"/>
          </p:cNvSpPr>
          <p:nvPr/>
        </p:nvSpPr>
        <p:spPr bwMode="auto">
          <a:xfrm>
            <a:off x="5500772" y="1564439"/>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Text Box 38">
            <a:extLst>
              <a:ext uri="{FF2B5EF4-FFF2-40B4-BE49-F238E27FC236}">
                <a16:creationId xmlns:a16="http://schemas.microsoft.com/office/drawing/2014/main" id="{2A57EFE6-049C-430D-B1CD-88A26DE1BF7A}"/>
              </a:ext>
            </a:extLst>
          </p:cNvPr>
          <p:cNvSpPr txBox="1">
            <a:spLocks noChangeArrowheads="1"/>
          </p:cNvSpPr>
          <p:nvPr/>
        </p:nvSpPr>
        <p:spPr bwMode="auto">
          <a:xfrm>
            <a:off x="5834147" y="851651"/>
            <a:ext cx="72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2</a:t>
            </a:r>
            <a:endParaRPr lang="en-US" altLang="de-DE" sz="1200" dirty="0">
              <a:solidFill>
                <a:schemeClr val="tx1"/>
              </a:solidFill>
              <a:latin typeface="Arial" pitchFamily="34" charset="0"/>
            </a:endParaRPr>
          </a:p>
        </p:txBody>
      </p:sp>
      <p:sp>
        <p:nvSpPr>
          <p:cNvPr id="20" name="Text Box 39">
            <a:extLst>
              <a:ext uri="{FF2B5EF4-FFF2-40B4-BE49-F238E27FC236}">
                <a16:creationId xmlns:a16="http://schemas.microsoft.com/office/drawing/2014/main" id="{76566E77-BB08-485B-87AB-4A7F92346AB4}"/>
              </a:ext>
            </a:extLst>
          </p:cNvPr>
          <p:cNvSpPr txBox="1">
            <a:spLocks noChangeArrowheads="1"/>
          </p:cNvSpPr>
          <p:nvPr/>
        </p:nvSpPr>
        <p:spPr bwMode="auto">
          <a:xfrm>
            <a:off x="6694572" y="1142164"/>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Ethernet-</a:t>
            </a:r>
            <a:r>
              <a:rPr lang="de-DE" altLang="de-DE" sz="1000" dirty="0" err="1">
                <a:solidFill>
                  <a:schemeClr val="tx1"/>
                </a:solidFill>
                <a:latin typeface="Arial" pitchFamily="34" charset="0"/>
              </a:rPr>
              <a:t>based</a:t>
            </a:r>
            <a:endParaRPr lang="en-US" altLang="de-DE" sz="1000" dirty="0">
              <a:solidFill>
                <a:schemeClr val="tx1"/>
              </a:solidFill>
              <a:latin typeface="Arial" pitchFamily="34" charset="0"/>
            </a:endParaRPr>
          </a:p>
        </p:txBody>
      </p:sp>
      <p:sp>
        <p:nvSpPr>
          <p:cNvPr id="21" name="Text Box 40">
            <a:extLst>
              <a:ext uri="{FF2B5EF4-FFF2-40B4-BE49-F238E27FC236}">
                <a16:creationId xmlns:a16="http://schemas.microsoft.com/office/drawing/2014/main" id="{7D93A45E-7773-4DF0-8150-7B021B9DF382}"/>
              </a:ext>
            </a:extLst>
          </p:cNvPr>
          <p:cNvSpPr txBox="1">
            <a:spLocks noChangeArrowheads="1"/>
          </p:cNvSpPr>
          <p:nvPr/>
        </p:nvSpPr>
        <p:spPr bwMode="auto">
          <a:xfrm>
            <a:off x="6610435" y="1405689"/>
            <a:ext cx="9778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"Classic </a:t>
            </a:r>
            <a:r>
              <a:rPr lang="de-DE" altLang="de-DE" sz="1000" dirty="0" err="1">
                <a:solidFill>
                  <a:schemeClr val="tx1"/>
                </a:solidFill>
                <a:latin typeface="Arial" pitchFamily="34" charset="0"/>
              </a:rPr>
              <a:t>fieldbus</a:t>
            </a:r>
            <a:r>
              <a:rPr lang="de-DE" altLang="de-DE" sz="1000" dirty="0">
                <a:solidFill>
                  <a:schemeClr val="tx1"/>
                </a:solidFill>
                <a:latin typeface="Arial" pitchFamily="34" charset="0"/>
              </a:rPr>
              <a:t>"</a:t>
            </a:r>
            <a:endParaRPr lang="en-US" altLang="de-DE" sz="1000" dirty="0">
              <a:solidFill>
                <a:schemeClr val="tx1"/>
              </a:solidFill>
              <a:latin typeface="Arial" pitchFamily="34" charset="0"/>
            </a:endParaRPr>
          </a:p>
        </p:txBody>
      </p:sp>
      <p:sp>
        <p:nvSpPr>
          <p:cNvPr id="22" name="Text Box 42">
            <a:extLst>
              <a:ext uri="{FF2B5EF4-FFF2-40B4-BE49-F238E27FC236}">
                <a16:creationId xmlns:a16="http://schemas.microsoft.com/office/drawing/2014/main" id="{6107F134-659B-4447-8FCB-75C929B0E9A3}"/>
              </a:ext>
            </a:extLst>
          </p:cNvPr>
          <p:cNvSpPr txBox="1">
            <a:spLocks noChangeArrowheads="1"/>
          </p:cNvSpPr>
          <p:nvPr/>
        </p:nvSpPr>
        <p:spPr bwMode="auto">
          <a:xfrm>
            <a:off x="1781337" y="4331927"/>
            <a:ext cx="8054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12</a:t>
            </a:r>
            <a:endParaRPr lang="en-US" altLang="de-DE" sz="1200" dirty="0">
              <a:solidFill>
                <a:schemeClr val="tx1"/>
              </a:solidFill>
              <a:latin typeface="Arial" pitchFamily="34" charset="0"/>
            </a:endParaRPr>
          </a:p>
        </p:txBody>
      </p:sp>
      <p:sp>
        <p:nvSpPr>
          <p:cNvPr id="23" name="Text Box 43">
            <a:extLst>
              <a:ext uri="{FF2B5EF4-FFF2-40B4-BE49-F238E27FC236}">
                <a16:creationId xmlns:a16="http://schemas.microsoft.com/office/drawing/2014/main" id="{8F7746C3-7F02-493F-866E-ACC8A37CC8D2}"/>
              </a:ext>
            </a:extLst>
          </p:cNvPr>
          <p:cNvSpPr txBox="1">
            <a:spLocks noChangeArrowheads="1"/>
          </p:cNvSpPr>
          <p:nvPr/>
        </p:nvSpPr>
        <p:spPr bwMode="auto">
          <a:xfrm>
            <a:off x="2729074" y="4071578"/>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pitchFamily="34" charset="0"/>
              </a:rPr>
              <a:t>Ethernet-based</a:t>
            </a:r>
            <a:endParaRPr lang="en-US" altLang="de-DE" sz="1000">
              <a:solidFill>
                <a:schemeClr val="tx1"/>
              </a:solidFill>
              <a:latin typeface="Arial" pitchFamily="34" charset="0"/>
            </a:endParaRPr>
          </a:p>
        </p:txBody>
      </p:sp>
      <p:sp>
        <p:nvSpPr>
          <p:cNvPr id="24" name="Rectangle 44">
            <a:extLst>
              <a:ext uri="{FF2B5EF4-FFF2-40B4-BE49-F238E27FC236}">
                <a16:creationId xmlns:a16="http://schemas.microsoft.com/office/drawing/2014/main" id="{BC408E5D-9BE7-4247-958C-A6431D947993}"/>
              </a:ext>
            </a:extLst>
          </p:cNvPr>
          <p:cNvSpPr>
            <a:spLocks noChangeArrowheads="1"/>
          </p:cNvSpPr>
          <p:nvPr/>
        </p:nvSpPr>
        <p:spPr bwMode="auto">
          <a:xfrm flipV="1">
            <a:off x="1171737" y="4374790"/>
            <a:ext cx="614362" cy="261938"/>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25" name="Line 45">
            <a:extLst>
              <a:ext uri="{FF2B5EF4-FFF2-40B4-BE49-F238E27FC236}">
                <a16:creationId xmlns:a16="http://schemas.microsoft.com/office/drawing/2014/main" id="{34AC7521-3141-4EB0-90E5-59659A001AF1}"/>
              </a:ext>
            </a:extLst>
          </p:cNvPr>
          <p:cNvSpPr>
            <a:spLocks noChangeShapeType="1"/>
          </p:cNvSpPr>
          <p:nvPr/>
        </p:nvSpPr>
        <p:spPr bwMode="auto">
          <a:xfrm flipV="1">
            <a:off x="1171737" y="3993790"/>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46">
            <a:extLst>
              <a:ext uri="{FF2B5EF4-FFF2-40B4-BE49-F238E27FC236}">
                <a16:creationId xmlns:a16="http://schemas.microsoft.com/office/drawing/2014/main" id="{161C8D1B-4179-4263-BA92-3AE58BB93D3F}"/>
              </a:ext>
            </a:extLst>
          </p:cNvPr>
          <p:cNvSpPr>
            <a:spLocks noChangeShapeType="1"/>
          </p:cNvSpPr>
          <p:nvPr/>
        </p:nvSpPr>
        <p:spPr bwMode="auto">
          <a:xfrm flipV="1">
            <a:off x="1292387" y="3993790"/>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Line 51">
            <a:extLst>
              <a:ext uri="{FF2B5EF4-FFF2-40B4-BE49-F238E27FC236}">
                <a16:creationId xmlns:a16="http://schemas.microsoft.com/office/drawing/2014/main" id="{9E2221DF-3917-4C8C-8008-D9344155B896}"/>
              </a:ext>
            </a:extLst>
          </p:cNvPr>
          <p:cNvSpPr>
            <a:spLocks noChangeShapeType="1"/>
          </p:cNvSpPr>
          <p:nvPr/>
        </p:nvSpPr>
        <p:spPr bwMode="auto">
          <a:xfrm flipV="1">
            <a:off x="1478124" y="3731853"/>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Text Box 56">
            <a:extLst>
              <a:ext uri="{FF2B5EF4-FFF2-40B4-BE49-F238E27FC236}">
                <a16:creationId xmlns:a16="http://schemas.microsoft.com/office/drawing/2014/main" id="{50FBBE64-51B1-4443-B873-1A5BD50923B4}"/>
              </a:ext>
            </a:extLst>
          </p:cNvPr>
          <p:cNvSpPr txBox="1">
            <a:spLocks noChangeArrowheads="1"/>
          </p:cNvSpPr>
          <p:nvPr/>
        </p:nvSpPr>
        <p:spPr bwMode="auto">
          <a:xfrm>
            <a:off x="5822483" y="4347802"/>
            <a:ext cx="72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FSCP 8</a:t>
            </a:r>
            <a:endParaRPr lang="en-US" altLang="de-DE" sz="1200" dirty="0">
              <a:solidFill>
                <a:schemeClr val="tx1"/>
              </a:solidFill>
              <a:latin typeface="Arial" pitchFamily="34" charset="0"/>
            </a:endParaRPr>
          </a:p>
        </p:txBody>
      </p:sp>
      <p:sp>
        <p:nvSpPr>
          <p:cNvPr id="29" name="Text Box 57">
            <a:extLst>
              <a:ext uri="{FF2B5EF4-FFF2-40B4-BE49-F238E27FC236}">
                <a16:creationId xmlns:a16="http://schemas.microsoft.com/office/drawing/2014/main" id="{79265D1F-7BC2-40B6-A2D8-B6F719FD4473}"/>
              </a:ext>
            </a:extLst>
          </p:cNvPr>
          <p:cNvSpPr txBox="1">
            <a:spLocks noChangeArrowheads="1"/>
          </p:cNvSpPr>
          <p:nvPr/>
        </p:nvSpPr>
        <p:spPr bwMode="auto">
          <a:xfrm>
            <a:off x="6715209" y="4319228"/>
            <a:ext cx="87043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pitchFamily="34" charset="0"/>
              </a:rPr>
              <a:t>Ethernet-based</a:t>
            </a:r>
            <a:endParaRPr lang="en-US" altLang="de-DE" sz="1000">
              <a:solidFill>
                <a:schemeClr val="tx1"/>
              </a:solidFill>
              <a:latin typeface="Arial" pitchFamily="34" charset="0"/>
            </a:endParaRPr>
          </a:p>
        </p:txBody>
      </p:sp>
      <p:sp>
        <p:nvSpPr>
          <p:cNvPr id="30" name="Text Box 58">
            <a:extLst>
              <a:ext uri="{FF2B5EF4-FFF2-40B4-BE49-F238E27FC236}">
                <a16:creationId xmlns:a16="http://schemas.microsoft.com/office/drawing/2014/main" id="{A14F0C86-60AD-4F90-8BB4-21B221DCB1F6}"/>
              </a:ext>
            </a:extLst>
          </p:cNvPr>
          <p:cNvSpPr txBox="1">
            <a:spLocks noChangeArrowheads="1"/>
          </p:cNvSpPr>
          <p:nvPr/>
        </p:nvSpPr>
        <p:spPr bwMode="auto">
          <a:xfrm>
            <a:off x="6605119" y="4049353"/>
            <a:ext cx="9778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"Classic </a:t>
            </a:r>
            <a:r>
              <a:rPr lang="de-DE" altLang="de-DE" sz="1000" dirty="0" err="1">
                <a:solidFill>
                  <a:schemeClr val="tx1"/>
                </a:solidFill>
                <a:latin typeface="Arial" pitchFamily="34" charset="0"/>
              </a:rPr>
              <a:t>fieldbus</a:t>
            </a:r>
            <a:r>
              <a:rPr lang="de-DE" altLang="de-DE" sz="1000" dirty="0">
                <a:solidFill>
                  <a:schemeClr val="tx1"/>
                </a:solidFill>
                <a:latin typeface="Arial" pitchFamily="34" charset="0"/>
              </a:rPr>
              <a:t>"</a:t>
            </a:r>
            <a:endParaRPr lang="en-US" altLang="de-DE" sz="1000" dirty="0">
              <a:solidFill>
                <a:schemeClr val="tx1"/>
              </a:solidFill>
              <a:latin typeface="Arial" pitchFamily="34" charset="0"/>
            </a:endParaRPr>
          </a:p>
        </p:txBody>
      </p:sp>
      <p:sp>
        <p:nvSpPr>
          <p:cNvPr id="31" name="Rectangle 59" descr="Diagonal weit nach oben">
            <a:extLst>
              <a:ext uri="{FF2B5EF4-FFF2-40B4-BE49-F238E27FC236}">
                <a16:creationId xmlns:a16="http://schemas.microsoft.com/office/drawing/2014/main" id="{44014C0E-E811-48E1-89CD-FC1918142BA7}"/>
              </a:ext>
            </a:extLst>
          </p:cNvPr>
          <p:cNvSpPr>
            <a:spLocks noChangeArrowheads="1"/>
          </p:cNvSpPr>
          <p:nvPr/>
        </p:nvSpPr>
        <p:spPr bwMode="auto">
          <a:xfrm flipV="1">
            <a:off x="5205497" y="4403365"/>
            <a:ext cx="614362" cy="261938"/>
          </a:xfrm>
          <a:prstGeom prst="rect">
            <a:avLst/>
          </a:prstGeom>
          <a:pattFill prst="wdUpDiag">
            <a:fgClr>
              <a:srgbClr val="6699FF"/>
            </a:fgClr>
            <a:bgClr>
              <a:srgbClr val="003399"/>
            </a:bgClr>
          </a:patt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32" name="Line 60">
            <a:extLst>
              <a:ext uri="{FF2B5EF4-FFF2-40B4-BE49-F238E27FC236}">
                <a16:creationId xmlns:a16="http://schemas.microsoft.com/office/drawing/2014/main" id="{CE205374-028F-4BBB-BA2E-8611CE79AA1B}"/>
              </a:ext>
            </a:extLst>
          </p:cNvPr>
          <p:cNvSpPr>
            <a:spLocks noChangeShapeType="1"/>
          </p:cNvSpPr>
          <p:nvPr/>
        </p:nvSpPr>
        <p:spPr bwMode="auto">
          <a:xfrm flipV="1">
            <a:off x="5205498" y="4022365"/>
            <a:ext cx="2347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61">
            <a:extLst>
              <a:ext uri="{FF2B5EF4-FFF2-40B4-BE49-F238E27FC236}">
                <a16:creationId xmlns:a16="http://schemas.microsoft.com/office/drawing/2014/main" id="{5437E355-6483-4C37-B35D-6B7C2B50B9B0}"/>
              </a:ext>
            </a:extLst>
          </p:cNvPr>
          <p:cNvSpPr>
            <a:spLocks noChangeShapeType="1"/>
          </p:cNvSpPr>
          <p:nvPr/>
        </p:nvSpPr>
        <p:spPr bwMode="auto">
          <a:xfrm flipV="1">
            <a:off x="5556334" y="4266840"/>
            <a:ext cx="199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Line 62">
            <a:extLst>
              <a:ext uri="{FF2B5EF4-FFF2-40B4-BE49-F238E27FC236}">
                <a16:creationId xmlns:a16="http://schemas.microsoft.com/office/drawing/2014/main" id="{A356E172-5D49-4017-B246-B3E6C97BCF36}"/>
              </a:ext>
            </a:extLst>
          </p:cNvPr>
          <p:cNvSpPr>
            <a:spLocks noChangeShapeType="1"/>
          </p:cNvSpPr>
          <p:nvPr/>
        </p:nvSpPr>
        <p:spPr bwMode="auto">
          <a:xfrm flipV="1">
            <a:off x="5326147" y="4022365"/>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Line 63">
            <a:extLst>
              <a:ext uri="{FF2B5EF4-FFF2-40B4-BE49-F238E27FC236}">
                <a16:creationId xmlns:a16="http://schemas.microsoft.com/office/drawing/2014/main" id="{8CB768BD-48B5-49B3-B558-73FC7C67D598}"/>
              </a:ext>
            </a:extLst>
          </p:cNvPr>
          <p:cNvSpPr>
            <a:spLocks noChangeShapeType="1"/>
          </p:cNvSpPr>
          <p:nvPr/>
        </p:nvSpPr>
        <p:spPr bwMode="auto">
          <a:xfrm flipV="1">
            <a:off x="5656347" y="4276365"/>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68">
            <a:extLst>
              <a:ext uri="{FF2B5EF4-FFF2-40B4-BE49-F238E27FC236}">
                <a16:creationId xmlns:a16="http://schemas.microsoft.com/office/drawing/2014/main" id="{CDFCD952-57C0-4D3F-A632-372EFDBC6E58}"/>
              </a:ext>
            </a:extLst>
          </p:cNvPr>
          <p:cNvSpPr>
            <a:spLocks noChangeShapeType="1"/>
          </p:cNvSpPr>
          <p:nvPr/>
        </p:nvSpPr>
        <p:spPr bwMode="auto">
          <a:xfrm flipV="1">
            <a:off x="5511884" y="3760428"/>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Rectangle 11">
            <a:extLst>
              <a:ext uri="{FF2B5EF4-FFF2-40B4-BE49-F238E27FC236}">
                <a16:creationId xmlns:a16="http://schemas.microsoft.com/office/drawing/2014/main" id="{4E65F208-2DCC-4B93-9396-6AB3D27CBC7D}"/>
              </a:ext>
            </a:extLst>
          </p:cNvPr>
          <p:cNvSpPr>
            <a:spLocks noChangeArrowheads="1"/>
          </p:cNvSpPr>
          <p:nvPr/>
        </p:nvSpPr>
        <p:spPr bwMode="auto">
          <a:xfrm>
            <a:off x="1333662" y="1827964"/>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sp>
        <p:nvSpPr>
          <p:cNvPr id="38" name="Rectangle 10">
            <a:extLst>
              <a:ext uri="{FF2B5EF4-FFF2-40B4-BE49-F238E27FC236}">
                <a16:creationId xmlns:a16="http://schemas.microsoft.com/office/drawing/2014/main" id="{991CBCD5-4701-46A1-9414-FA48FFAF47B7}"/>
              </a:ext>
            </a:extLst>
          </p:cNvPr>
          <p:cNvSpPr>
            <a:spLocks noChangeArrowheads="1"/>
          </p:cNvSpPr>
          <p:nvPr/>
        </p:nvSpPr>
        <p:spPr bwMode="auto">
          <a:xfrm>
            <a:off x="1771812" y="1827964"/>
            <a:ext cx="611187" cy="252412"/>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tx1"/>
                </a:solidFill>
                <a:latin typeface="Arial" pitchFamily="34" charset="0"/>
              </a:rPr>
              <a:t>FS-DI</a:t>
            </a:r>
            <a:endParaRPr lang="en-US" altLang="de-DE" sz="1200">
              <a:solidFill>
                <a:schemeClr val="tx1"/>
              </a:solidFill>
              <a:latin typeface="Arial" pitchFamily="34" charset="0"/>
            </a:endParaRPr>
          </a:p>
        </p:txBody>
      </p:sp>
      <p:grpSp>
        <p:nvGrpSpPr>
          <p:cNvPr id="39" name="Group 88">
            <a:extLst>
              <a:ext uri="{FF2B5EF4-FFF2-40B4-BE49-F238E27FC236}">
                <a16:creationId xmlns:a16="http://schemas.microsoft.com/office/drawing/2014/main" id="{B1BA6ABA-717F-48E8-BB9E-97BB1AD13760}"/>
              </a:ext>
            </a:extLst>
          </p:cNvPr>
          <p:cNvGrpSpPr>
            <a:grpSpLocks/>
          </p:cNvGrpSpPr>
          <p:nvPr/>
        </p:nvGrpSpPr>
        <p:grpSpPr bwMode="auto">
          <a:xfrm flipH="1">
            <a:off x="2382999" y="1829551"/>
            <a:ext cx="604838" cy="185738"/>
            <a:chOff x="1506" y="1476"/>
            <a:chExt cx="381" cy="114"/>
          </a:xfrm>
          <a:effectLst>
            <a:outerShdw blurRad="50800" dist="38100" dir="2700000" algn="tl" rotWithShape="0">
              <a:prstClr val="black">
                <a:alpha val="40000"/>
              </a:prstClr>
            </a:outerShdw>
          </a:effectLst>
        </p:grpSpPr>
        <p:sp>
          <p:nvSpPr>
            <p:cNvPr id="40" name="AutoShape 89">
              <a:extLst>
                <a:ext uri="{FF2B5EF4-FFF2-40B4-BE49-F238E27FC236}">
                  <a16:creationId xmlns:a16="http://schemas.microsoft.com/office/drawing/2014/main" id="{13552581-3DF0-4CAA-88BB-6E31DCED90B5}"/>
                </a:ext>
              </a:extLst>
            </p:cNvPr>
            <p:cNvSpPr>
              <a:spLocks noChangeArrowheads="1"/>
            </p:cNvSpPr>
            <p:nvPr/>
          </p:nvSpPr>
          <p:spPr bwMode="auto">
            <a:xfrm>
              <a:off x="1506" y="1476"/>
              <a:ext cx="378" cy="114"/>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sp>
          <p:nvSpPr>
            <p:cNvPr id="41" name="AutoShape 90">
              <a:extLst>
                <a:ext uri="{FF2B5EF4-FFF2-40B4-BE49-F238E27FC236}">
                  <a16:creationId xmlns:a16="http://schemas.microsoft.com/office/drawing/2014/main" id="{E18FA988-46AB-4BCA-A9F4-F845E740E94B}"/>
                </a:ext>
              </a:extLst>
            </p:cNvPr>
            <p:cNvSpPr>
              <a:spLocks noChangeArrowheads="1"/>
            </p:cNvSpPr>
            <p:nvPr/>
          </p:nvSpPr>
          <p:spPr bwMode="auto">
            <a:xfrm rot="10800000">
              <a:off x="1509" y="1476"/>
              <a:ext cx="378" cy="114"/>
            </a:xfrm>
            <a:prstGeom prst="rtTriangl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grpSp>
      <p:sp>
        <p:nvSpPr>
          <p:cNvPr id="42" name="Rectangle 92">
            <a:extLst>
              <a:ext uri="{FF2B5EF4-FFF2-40B4-BE49-F238E27FC236}">
                <a16:creationId xmlns:a16="http://schemas.microsoft.com/office/drawing/2014/main" id="{302E6147-52DC-47A1-88BE-1A05379A4C91}"/>
              </a:ext>
            </a:extLst>
          </p:cNvPr>
          <p:cNvSpPr>
            <a:spLocks noChangeArrowheads="1"/>
          </p:cNvSpPr>
          <p:nvPr/>
        </p:nvSpPr>
        <p:spPr bwMode="auto">
          <a:xfrm>
            <a:off x="2384587" y="2010526"/>
            <a:ext cx="603250" cy="71438"/>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400">
              <a:solidFill>
                <a:schemeClr val="tx1"/>
              </a:solidFill>
              <a:latin typeface="Arial" pitchFamily="34" charset="0"/>
            </a:endParaRPr>
          </a:p>
        </p:txBody>
      </p:sp>
      <p:sp>
        <p:nvSpPr>
          <p:cNvPr id="43" name="Rectangle 29">
            <a:extLst>
              <a:ext uri="{FF2B5EF4-FFF2-40B4-BE49-F238E27FC236}">
                <a16:creationId xmlns:a16="http://schemas.microsoft.com/office/drawing/2014/main" id="{AA2BC5B8-068C-4994-88F2-77244A317E23}"/>
              </a:ext>
            </a:extLst>
          </p:cNvPr>
          <p:cNvSpPr>
            <a:spLocks noChangeArrowheads="1"/>
          </p:cNvSpPr>
          <p:nvPr/>
        </p:nvSpPr>
        <p:spPr bwMode="auto">
          <a:xfrm>
            <a:off x="5807160" y="1827964"/>
            <a:ext cx="611187" cy="252412"/>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bg1"/>
                </a:solidFill>
                <a:latin typeface="Arial" pitchFamily="34" charset="0"/>
              </a:rPr>
              <a:t>FS-DI</a:t>
            </a:r>
            <a:endParaRPr lang="en-US" altLang="de-DE" sz="1200">
              <a:solidFill>
                <a:schemeClr val="bg1"/>
              </a:solidFill>
              <a:latin typeface="Arial" pitchFamily="34" charset="0"/>
            </a:endParaRPr>
          </a:p>
        </p:txBody>
      </p:sp>
      <p:sp>
        <p:nvSpPr>
          <p:cNvPr id="44" name="Rectangle 30">
            <a:extLst>
              <a:ext uri="{FF2B5EF4-FFF2-40B4-BE49-F238E27FC236}">
                <a16:creationId xmlns:a16="http://schemas.microsoft.com/office/drawing/2014/main" id="{9CBED400-C23F-4BC2-8F78-0C77519FA37C}"/>
              </a:ext>
            </a:extLst>
          </p:cNvPr>
          <p:cNvSpPr>
            <a:spLocks noChangeArrowheads="1"/>
          </p:cNvSpPr>
          <p:nvPr/>
        </p:nvSpPr>
        <p:spPr bwMode="auto">
          <a:xfrm>
            <a:off x="5378535" y="1827964"/>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grpSp>
        <p:nvGrpSpPr>
          <p:cNvPr id="45" name="Group 135">
            <a:extLst>
              <a:ext uri="{FF2B5EF4-FFF2-40B4-BE49-F238E27FC236}">
                <a16:creationId xmlns:a16="http://schemas.microsoft.com/office/drawing/2014/main" id="{E4754326-FFBE-4AD6-9AC1-EFECBBE434D5}"/>
              </a:ext>
            </a:extLst>
          </p:cNvPr>
          <p:cNvGrpSpPr>
            <a:grpSpLocks/>
          </p:cNvGrpSpPr>
          <p:nvPr/>
        </p:nvGrpSpPr>
        <p:grpSpPr bwMode="auto">
          <a:xfrm flipH="1">
            <a:off x="6418347" y="1829551"/>
            <a:ext cx="604838" cy="185738"/>
            <a:chOff x="3876" y="1476"/>
            <a:chExt cx="381" cy="117"/>
          </a:xfrm>
          <a:effectLst>
            <a:outerShdw blurRad="50800" dist="38100" dir="2700000" algn="tl" rotWithShape="0">
              <a:prstClr val="black">
                <a:alpha val="40000"/>
              </a:prstClr>
            </a:outerShdw>
          </a:effectLst>
        </p:grpSpPr>
        <p:sp>
          <p:nvSpPr>
            <p:cNvPr id="46" name="AutoShape 93">
              <a:extLst>
                <a:ext uri="{FF2B5EF4-FFF2-40B4-BE49-F238E27FC236}">
                  <a16:creationId xmlns:a16="http://schemas.microsoft.com/office/drawing/2014/main" id="{37118C99-7383-436C-804D-55EA640E4A4E}"/>
                </a:ext>
              </a:extLst>
            </p:cNvPr>
            <p:cNvSpPr>
              <a:spLocks noChangeArrowheads="1"/>
            </p:cNvSpPr>
            <p:nvPr/>
          </p:nvSpPr>
          <p:spPr bwMode="auto">
            <a:xfrm>
              <a:off x="3876" y="1476"/>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sp>
          <p:nvSpPr>
            <p:cNvPr id="47" name="AutoShape 94">
              <a:extLst>
                <a:ext uri="{FF2B5EF4-FFF2-40B4-BE49-F238E27FC236}">
                  <a16:creationId xmlns:a16="http://schemas.microsoft.com/office/drawing/2014/main" id="{91BD0366-B45E-491C-A282-0B1D4A5AF934}"/>
                </a:ext>
              </a:extLst>
            </p:cNvPr>
            <p:cNvSpPr>
              <a:spLocks noChangeArrowheads="1"/>
            </p:cNvSpPr>
            <p:nvPr/>
          </p:nvSpPr>
          <p:spPr bwMode="auto">
            <a:xfrm rot="10800000">
              <a:off x="3879" y="1476"/>
              <a:ext cx="378" cy="117"/>
            </a:xfrm>
            <a:prstGeom prst="rtTriangl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400">
                <a:solidFill>
                  <a:schemeClr val="tx1"/>
                </a:solidFill>
                <a:latin typeface="Arial" pitchFamily="34" charset="0"/>
              </a:endParaRPr>
            </a:p>
          </p:txBody>
        </p:sp>
      </p:grpSp>
      <p:sp>
        <p:nvSpPr>
          <p:cNvPr id="48" name="Rectangle 96">
            <a:extLst>
              <a:ext uri="{FF2B5EF4-FFF2-40B4-BE49-F238E27FC236}">
                <a16:creationId xmlns:a16="http://schemas.microsoft.com/office/drawing/2014/main" id="{F329BF33-D4F2-47FD-8099-CC11F8B0923A}"/>
              </a:ext>
            </a:extLst>
          </p:cNvPr>
          <p:cNvSpPr>
            <a:spLocks noChangeArrowheads="1"/>
          </p:cNvSpPr>
          <p:nvPr/>
        </p:nvSpPr>
        <p:spPr bwMode="auto">
          <a:xfrm>
            <a:off x="6419935" y="2010526"/>
            <a:ext cx="603250" cy="6667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400">
              <a:solidFill>
                <a:schemeClr val="tx1"/>
              </a:solidFill>
              <a:latin typeface="Arial" pitchFamily="34" charset="0"/>
            </a:endParaRPr>
          </a:p>
        </p:txBody>
      </p:sp>
      <p:sp>
        <p:nvSpPr>
          <p:cNvPr id="49" name="Rectangle 49">
            <a:extLst>
              <a:ext uri="{FF2B5EF4-FFF2-40B4-BE49-F238E27FC236}">
                <a16:creationId xmlns:a16="http://schemas.microsoft.com/office/drawing/2014/main" id="{2BA96500-6E2D-4CB4-8F42-4A56127AE05A}"/>
              </a:ext>
            </a:extLst>
          </p:cNvPr>
          <p:cNvSpPr>
            <a:spLocks noChangeArrowheads="1"/>
          </p:cNvSpPr>
          <p:nvPr/>
        </p:nvSpPr>
        <p:spPr bwMode="auto">
          <a:xfrm>
            <a:off x="1784512" y="3477853"/>
            <a:ext cx="611187" cy="252412"/>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bg1"/>
                </a:solidFill>
                <a:latin typeface="Arial" pitchFamily="34" charset="0"/>
              </a:rPr>
              <a:t>FS-DI</a:t>
            </a:r>
            <a:endParaRPr lang="en-US" altLang="de-DE" sz="1200">
              <a:solidFill>
                <a:schemeClr val="bg1"/>
              </a:solidFill>
              <a:latin typeface="Arial" pitchFamily="34" charset="0"/>
            </a:endParaRPr>
          </a:p>
        </p:txBody>
      </p:sp>
      <p:sp>
        <p:nvSpPr>
          <p:cNvPr id="50" name="Rectangle 50">
            <a:extLst>
              <a:ext uri="{FF2B5EF4-FFF2-40B4-BE49-F238E27FC236}">
                <a16:creationId xmlns:a16="http://schemas.microsoft.com/office/drawing/2014/main" id="{E016363D-05A2-49E9-B71F-21ED130F6BEB}"/>
              </a:ext>
            </a:extLst>
          </p:cNvPr>
          <p:cNvSpPr>
            <a:spLocks noChangeArrowheads="1"/>
          </p:cNvSpPr>
          <p:nvPr/>
        </p:nvSpPr>
        <p:spPr bwMode="auto">
          <a:xfrm>
            <a:off x="1346362" y="3477853"/>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grpSp>
        <p:nvGrpSpPr>
          <p:cNvPr id="51" name="Group 50">
            <a:extLst>
              <a:ext uri="{FF2B5EF4-FFF2-40B4-BE49-F238E27FC236}">
                <a16:creationId xmlns:a16="http://schemas.microsoft.com/office/drawing/2014/main" id="{9065E7E3-DCBB-42A9-A78A-140184DF9601}"/>
              </a:ext>
            </a:extLst>
          </p:cNvPr>
          <p:cNvGrpSpPr/>
          <p:nvPr/>
        </p:nvGrpSpPr>
        <p:grpSpPr>
          <a:xfrm>
            <a:off x="2395699" y="3477853"/>
            <a:ext cx="604838" cy="254000"/>
            <a:chOff x="2965450" y="4086067"/>
            <a:chExt cx="604838" cy="254000"/>
          </a:xfrm>
          <a:effectLst>
            <a:outerShdw blurRad="50800" dist="38100" dir="2700000" algn="tl" rotWithShape="0">
              <a:prstClr val="black">
                <a:alpha val="40000"/>
              </a:prstClr>
            </a:outerShdw>
          </a:effectLst>
        </p:grpSpPr>
        <p:sp>
          <p:nvSpPr>
            <p:cNvPr id="52" name="AutoShape 97">
              <a:extLst>
                <a:ext uri="{FF2B5EF4-FFF2-40B4-BE49-F238E27FC236}">
                  <a16:creationId xmlns:a16="http://schemas.microsoft.com/office/drawing/2014/main" id="{B5B4548D-8411-467A-93F4-AAB43828D526}"/>
                </a:ext>
              </a:extLst>
            </p:cNvPr>
            <p:cNvSpPr>
              <a:spLocks noChangeArrowheads="1"/>
            </p:cNvSpPr>
            <p:nvPr/>
          </p:nvSpPr>
          <p:spPr bwMode="auto">
            <a:xfrm>
              <a:off x="2965450" y="4154329"/>
              <a:ext cx="600075" cy="182563"/>
            </a:xfrm>
            <a:prstGeom prst="rtTriangle">
              <a:avLst/>
            </a:prstGeom>
            <a:solidFill>
              <a:schemeClr val="hlink"/>
            </a:solidFill>
            <a:ln w="9525">
              <a:solidFill>
                <a:schemeClr val="tx1"/>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3" name="AutoShape 98">
              <a:extLst>
                <a:ext uri="{FF2B5EF4-FFF2-40B4-BE49-F238E27FC236}">
                  <a16:creationId xmlns:a16="http://schemas.microsoft.com/office/drawing/2014/main" id="{0F328F4E-9FA1-4E5D-8346-F407F2A5DF83}"/>
                </a:ext>
              </a:extLst>
            </p:cNvPr>
            <p:cNvSpPr>
              <a:spLocks noChangeArrowheads="1"/>
            </p:cNvSpPr>
            <p:nvPr/>
          </p:nvSpPr>
          <p:spPr bwMode="auto">
            <a:xfrm rot="10800000">
              <a:off x="2970213" y="4154329"/>
              <a:ext cx="600075" cy="185738"/>
            </a:xfrm>
            <a:prstGeom prst="rtTriangle">
              <a:avLst/>
            </a:prstGeom>
            <a:solidFill>
              <a:srgbClr val="FFCC99"/>
            </a:solidFill>
            <a:ln w="9525">
              <a:solidFill>
                <a:schemeClr val="tx1"/>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4" name="Rectangle 100">
              <a:extLst>
                <a:ext uri="{FF2B5EF4-FFF2-40B4-BE49-F238E27FC236}">
                  <a16:creationId xmlns:a16="http://schemas.microsoft.com/office/drawing/2014/main" id="{8383C89D-45D4-49AB-99D3-717524EA7016}"/>
                </a:ext>
              </a:extLst>
            </p:cNvPr>
            <p:cNvSpPr>
              <a:spLocks noChangeArrowheads="1"/>
            </p:cNvSpPr>
            <p:nvPr/>
          </p:nvSpPr>
          <p:spPr bwMode="auto">
            <a:xfrm>
              <a:off x="2967038" y="4086067"/>
              <a:ext cx="603250" cy="71437"/>
            </a:xfrm>
            <a:prstGeom prst="rect">
              <a:avLst/>
            </a:prstGeom>
            <a:solidFill>
              <a:schemeClr val="bg1"/>
            </a:solidFill>
            <a:ln w="9525">
              <a:solidFill>
                <a:schemeClr val="tx1"/>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pitchFamily="34" charset="0"/>
              </a:endParaRPr>
            </a:p>
          </p:txBody>
        </p:sp>
      </p:grpSp>
      <p:sp>
        <p:nvSpPr>
          <p:cNvPr id="55" name="Rectangle 66">
            <a:extLst>
              <a:ext uri="{FF2B5EF4-FFF2-40B4-BE49-F238E27FC236}">
                <a16:creationId xmlns:a16="http://schemas.microsoft.com/office/drawing/2014/main" id="{B09A2ED8-4856-4ACA-9726-8EB3F8BA60A6}"/>
              </a:ext>
            </a:extLst>
          </p:cNvPr>
          <p:cNvSpPr>
            <a:spLocks noChangeArrowheads="1"/>
          </p:cNvSpPr>
          <p:nvPr/>
        </p:nvSpPr>
        <p:spPr bwMode="auto">
          <a:xfrm>
            <a:off x="5818272" y="3506428"/>
            <a:ext cx="611187" cy="252412"/>
          </a:xfrm>
          <a:prstGeom prst="rect">
            <a:avLst/>
          </a:prstGeom>
          <a:solidFill>
            <a:srgbClr val="6699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a:solidFill>
                  <a:schemeClr val="bg1"/>
                </a:solidFill>
                <a:latin typeface="Arial" pitchFamily="34" charset="0"/>
              </a:rPr>
              <a:t>FS-DI</a:t>
            </a:r>
            <a:endParaRPr lang="en-US" altLang="de-DE" sz="1200">
              <a:solidFill>
                <a:schemeClr val="bg1"/>
              </a:solidFill>
              <a:latin typeface="Arial" pitchFamily="34" charset="0"/>
            </a:endParaRPr>
          </a:p>
        </p:txBody>
      </p:sp>
      <p:sp>
        <p:nvSpPr>
          <p:cNvPr id="56" name="Rectangle 67">
            <a:extLst>
              <a:ext uri="{FF2B5EF4-FFF2-40B4-BE49-F238E27FC236}">
                <a16:creationId xmlns:a16="http://schemas.microsoft.com/office/drawing/2014/main" id="{FB921F77-6B12-4131-A54C-E25D9E66C68C}"/>
              </a:ext>
            </a:extLst>
          </p:cNvPr>
          <p:cNvSpPr>
            <a:spLocks noChangeArrowheads="1"/>
          </p:cNvSpPr>
          <p:nvPr/>
        </p:nvSpPr>
        <p:spPr bwMode="auto">
          <a:xfrm>
            <a:off x="5380122" y="3506428"/>
            <a:ext cx="434975" cy="2524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200" dirty="0">
                <a:solidFill>
                  <a:schemeClr val="tx1"/>
                </a:solidFill>
                <a:latin typeface="Arial" pitchFamily="34" charset="0"/>
              </a:rPr>
              <a:t>RIO</a:t>
            </a:r>
            <a:endParaRPr lang="en-US" altLang="de-DE" sz="1200" dirty="0">
              <a:solidFill>
                <a:schemeClr val="tx1"/>
              </a:solidFill>
              <a:latin typeface="Arial" pitchFamily="34" charset="0"/>
            </a:endParaRPr>
          </a:p>
        </p:txBody>
      </p:sp>
      <p:grpSp>
        <p:nvGrpSpPr>
          <p:cNvPr id="57" name="Group 56">
            <a:extLst>
              <a:ext uri="{FF2B5EF4-FFF2-40B4-BE49-F238E27FC236}">
                <a16:creationId xmlns:a16="http://schemas.microsoft.com/office/drawing/2014/main" id="{42C3C7EC-4595-4D38-B69B-5FE8AB32A997}"/>
              </a:ext>
            </a:extLst>
          </p:cNvPr>
          <p:cNvGrpSpPr/>
          <p:nvPr/>
        </p:nvGrpSpPr>
        <p:grpSpPr>
          <a:xfrm>
            <a:off x="6429459" y="3506428"/>
            <a:ext cx="604838" cy="254000"/>
            <a:chOff x="5734290" y="4114642"/>
            <a:chExt cx="604838" cy="254000"/>
          </a:xfrm>
          <a:effectLst>
            <a:outerShdw blurRad="50800" dist="38100" dir="2700000" algn="tl" rotWithShape="0">
              <a:prstClr val="black">
                <a:alpha val="40000"/>
              </a:prstClr>
            </a:outerShdw>
          </a:effectLst>
        </p:grpSpPr>
        <p:sp>
          <p:nvSpPr>
            <p:cNvPr id="58" name="AutoShape 101">
              <a:extLst>
                <a:ext uri="{FF2B5EF4-FFF2-40B4-BE49-F238E27FC236}">
                  <a16:creationId xmlns:a16="http://schemas.microsoft.com/office/drawing/2014/main" id="{26A5361E-C0EB-47E2-9216-1ACE6E7BA223}"/>
                </a:ext>
              </a:extLst>
            </p:cNvPr>
            <p:cNvSpPr>
              <a:spLocks noChangeArrowheads="1"/>
            </p:cNvSpPr>
            <p:nvPr/>
          </p:nvSpPr>
          <p:spPr bwMode="auto">
            <a:xfrm>
              <a:off x="5734290" y="4182904"/>
              <a:ext cx="600075" cy="185738"/>
            </a:xfrm>
            <a:prstGeom prst="rtTriangle">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59" name="AutoShape 102">
              <a:extLst>
                <a:ext uri="{FF2B5EF4-FFF2-40B4-BE49-F238E27FC236}">
                  <a16:creationId xmlns:a16="http://schemas.microsoft.com/office/drawing/2014/main" id="{E674C0B4-9B3A-473A-9DAD-86307ACBE205}"/>
                </a:ext>
              </a:extLst>
            </p:cNvPr>
            <p:cNvSpPr>
              <a:spLocks noChangeArrowheads="1"/>
            </p:cNvSpPr>
            <p:nvPr/>
          </p:nvSpPr>
          <p:spPr bwMode="auto">
            <a:xfrm rot="10800000">
              <a:off x="5739053" y="4182904"/>
              <a:ext cx="600075" cy="185738"/>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60" name="Rectangle 104">
              <a:extLst>
                <a:ext uri="{FF2B5EF4-FFF2-40B4-BE49-F238E27FC236}">
                  <a16:creationId xmlns:a16="http://schemas.microsoft.com/office/drawing/2014/main" id="{6C8600B6-3B40-425F-986A-9EC324BB1A07}"/>
                </a:ext>
              </a:extLst>
            </p:cNvPr>
            <p:cNvSpPr>
              <a:spLocks noChangeArrowheads="1"/>
            </p:cNvSpPr>
            <p:nvPr/>
          </p:nvSpPr>
          <p:spPr bwMode="auto">
            <a:xfrm>
              <a:off x="5735878" y="4114642"/>
              <a:ext cx="603250"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pitchFamily="34" charset="0"/>
              </a:endParaRPr>
            </a:p>
          </p:txBody>
        </p:sp>
      </p:grpSp>
      <p:sp>
        <p:nvSpPr>
          <p:cNvPr id="61" name="Line 17">
            <a:extLst>
              <a:ext uri="{FF2B5EF4-FFF2-40B4-BE49-F238E27FC236}">
                <a16:creationId xmlns:a16="http://schemas.microsoft.com/office/drawing/2014/main" id="{D93ECFB7-945E-44FA-8BDB-25BC3152C7E8}"/>
              </a:ext>
            </a:extLst>
          </p:cNvPr>
          <p:cNvSpPr>
            <a:spLocks noChangeShapeType="1"/>
          </p:cNvSpPr>
          <p:nvPr/>
        </p:nvSpPr>
        <p:spPr bwMode="auto">
          <a:xfrm>
            <a:off x="1935324" y="2086726"/>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 name="Line 18">
            <a:extLst>
              <a:ext uri="{FF2B5EF4-FFF2-40B4-BE49-F238E27FC236}">
                <a16:creationId xmlns:a16="http://schemas.microsoft.com/office/drawing/2014/main" id="{63A09D1A-1572-4F33-96BE-BD2805BD998C}"/>
              </a:ext>
            </a:extLst>
          </p:cNvPr>
          <p:cNvSpPr>
            <a:spLocks noChangeShapeType="1"/>
          </p:cNvSpPr>
          <p:nvPr/>
        </p:nvSpPr>
        <p:spPr bwMode="auto">
          <a:xfrm>
            <a:off x="1868649" y="2086726"/>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 name="Text Box 169">
            <a:extLst>
              <a:ext uri="{FF2B5EF4-FFF2-40B4-BE49-F238E27FC236}">
                <a16:creationId xmlns:a16="http://schemas.microsoft.com/office/drawing/2014/main" id="{44B5CD62-4A16-44D1-B649-539790AECDE2}"/>
              </a:ext>
            </a:extLst>
          </p:cNvPr>
          <p:cNvSpPr txBox="1">
            <a:spLocks noChangeArrowheads="1"/>
          </p:cNvSpPr>
          <p:nvPr/>
        </p:nvSpPr>
        <p:spPr bwMode="auto">
          <a:xfrm>
            <a:off x="1249524" y="2304214"/>
            <a:ext cx="546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Arial" pitchFamily="34" charset="0"/>
              </a:rPr>
              <a:t>Switches,</a:t>
            </a:r>
            <a:br>
              <a:rPr lang="de-DE" altLang="de-DE" sz="1000" dirty="0">
                <a:solidFill>
                  <a:schemeClr val="tx1"/>
                </a:solidFill>
                <a:latin typeface="Arial" pitchFamily="34" charset="0"/>
              </a:rPr>
            </a:br>
            <a:r>
              <a:rPr lang="de-DE" altLang="de-DE" sz="1000" dirty="0">
                <a:solidFill>
                  <a:schemeClr val="tx1"/>
                </a:solidFill>
                <a:latin typeface="Arial" pitchFamily="34" charset="0"/>
              </a:rPr>
              <a:t>OSSD,</a:t>
            </a:r>
          </a:p>
          <a:p>
            <a:pPr eaLnBrk="1" hangingPunct="1">
              <a:spcBef>
                <a:spcPct val="0"/>
              </a:spcBef>
              <a:spcAft>
                <a:spcPct val="0"/>
              </a:spcAft>
              <a:buClrTx/>
              <a:buFontTx/>
              <a:buNone/>
            </a:pPr>
            <a:r>
              <a:rPr lang="de-DE" altLang="de-DE" sz="1000" dirty="0" err="1">
                <a:solidFill>
                  <a:schemeClr val="tx1"/>
                </a:solidFill>
                <a:latin typeface="Arial" pitchFamily="34" charset="0"/>
              </a:rPr>
              <a:t>OSSDe</a:t>
            </a:r>
            <a:endParaRPr lang="en-US" altLang="de-DE" sz="1000" dirty="0">
              <a:solidFill>
                <a:schemeClr val="tx1"/>
              </a:solidFill>
              <a:latin typeface="Arial" pitchFamily="34" charset="0"/>
            </a:endParaRPr>
          </a:p>
        </p:txBody>
      </p:sp>
      <p:grpSp>
        <p:nvGrpSpPr>
          <p:cNvPr id="64" name="Group 63">
            <a:extLst>
              <a:ext uri="{FF2B5EF4-FFF2-40B4-BE49-F238E27FC236}">
                <a16:creationId xmlns:a16="http://schemas.microsoft.com/office/drawing/2014/main" id="{641D074F-DF36-408A-8B16-DBC77152818B}"/>
              </a:ext>
            </a:extLst>
          </p:cNvPr>
          <p:cNvGrpSpPr>
            <a:grpSpLocks noChangeAspect="1"/>
          </p:cNvGrpSpPr>
          <p:nvPr/>
        </p:nvGrpSpPr>
        <p:grpSpPr>
          <a:xfrm>
            <a:off x="4340061" y="2608438"/>
            <a:ext cx="300283" cy="520065"/>
            <a:chOff x="2627313" y="2862263"/>
            <a:chExt cx="153987" cy="266700"/>
          </a:xfrm>
          <a:effectLst>
            <a:outerShdw blurRad="50800" dist="38100" dir="2700000" algn="tl" rotWithShape="0">
              <a:prstClr val="black">
                <a:alpha val="40000"/>
              </a:prstClr>
            </a:outerShdw>
          </a:effectLst>
        </p:grpSpPr>
        <p:sp>
          <p:nvSpPr>
            <p:cNvPr id="65" name="Rectangle 79">
              <a:extLst>
                <a:ext uri="{FF2B5EF4-FFF2-40B4-BE49-F238E27FC236}">
                  <a16:creationId xmlns:a16="http://schemas.microsoft.com/office/drawing/2014/main" id="{2415B557-3199-4816-B043-D9DAA4B4C03C}"/>
                </a:ext>
              </a:extLst>
            </p:cNvPr>
            <p:cNvSpPr>
              <a:spLocks noChangeArrowheads="1"/>
            </p:cNvSpPr>
            <p:nvPr/>
          </p:nvSpPr>
          <p:spPr bwMode="auto">
            <a:xfrm>
              <a:off x="2627313" y="295275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66" name="Rectangle 80">
              <a:extLst>
                <a:ext uri="{FF2B5EF4-FFF2-40B4-BE49-F238E27FC236}">
                  <a16:creationId xmlns:a16="http://schemas.microsoft.com/office/drawing/2014/main" id="{30B3F7A6-C839-4793-98B8-BCAB1C32498B}"/>
                </a:ext>
              </a:extLst>
            </p:cNvPr>
            <p:cNvSpPr>
              <a:spLocks noChangeArrowheads="1"/>
            </p:cNvSpPr>
            <p:nvPr/>
          </p:nvSpPr>
          <p:spPr bwMode="auto">
            <a:xfrm>
              <a:off x="2627313" y="286226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grpSp>
      <p:sp>
        <p:nvSpPr>
          <p:cNvPr id="67" name="Text Box 143">
            <a:extLst>
              <a:ext uri="{FF2B5EF4-FFF2-40B4-BE49-F238E27FC236}">
                <a16:creationId xmlns:a16="http://schemas.microsoft.com/office/drawing/2014/main" id="{C37ED4A2-52A3-4C49-A96D-5D3A2D77E725}"/>
              </a:ext>
            </a:extLst>
          </p:cNvPr>
          <p:cNvSpPr txBox="1">
            <a:spLocks noChangeArrowheads="1"/>
          </p:cNvSpPr>
          <p:nvPr/>
        </p:nvSpPr>
        <p:spPr bwMode="auto">
          <a:xfrm>
            <a:off x="4703293" y="2605283"/>
            <a:ext cx="2770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b="1" dirty="0">
                <a:solidFill>
                  <a:schemeClr val="tx1"/>
                </a:solidFill>
                <a:latin typeface="Arial" pitchFamily="34" charset="0"/>
              </a:rPr>
              <a:t>"</a:t>
            </a:r>
            <a:r>
              <a:rPr lang="de-DE" altLang="de-DE" sz="1200" b="1" dirty="0" err="1">
                <a:solidFill>
                  <a:schemeClr val="tx1"/>
                </a:solidFill>
                <a:latin typeface="Arial" pitchFamily="34" charset="0"/>
              </a:rPr>
              <a:t>One</a:t>
            </a:r>
            <a:r>
              <a:rPr lang="de-DE" altLang="de-DE" sz="1200" b="1" dirty="0">
                <a:solidFill>
                  <a:schemeClr val="tx1"/>
                </a:solidFill>
                <a:latin typeface="Arial" pitchFamily="34" charset="0"/>
              </a:rPr>
              <a:t>" </a:t>
            </a:r>
            <a:r>
              <a:rPr lang="de-DE" altLang="de-DE" sz="1200" dirty="0" err="1">
                <a:solidFill>
                  <a:schemeClr val="tx1"/>
                </a:solidFill>
                <a:latin typeface="Arial" pitchFamily="34" charset="0"/>
              </a:rPr>
              <a:t>safety</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device</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with</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OSSDe</a:t>
            </a:r>
            <a:r>
              <a:rPr lang="de-DE" altLang="de-DE" sz="1200" dirty="0">
                <a:solidFill>
                  <a:schemeClr val="tx1"/>
                </a:solidFill>
                <a:latin typeface="Arial" pitchFamily="34" charset="0"/>
              </a:rPr>
              <a:t> and </a:t>
            </a:r>
          </a:p>
          <a:p>
            <a:pPr eaLnBrk="1" hangingPunct="1">
              <a:spcBef>
                <a:spcPct val="0"/>
              </a:spcBef>
              <a:spcAft>
                <a:spcPct val="0"/>
              </a:spcAft>
              <a:buClrTx/>
              <a:buFontTx/>
              <a:buNone/>
            </a:pPr>
            <a:r>
              <a:rPr lang="de-DE" altLang="de-DE" sz="1200" dirty="0">
                <a:solidFill>
                  <a:schemeClr val="tx1"/>
                </a:solidFill>
                <a:latin typeface="Arial" pitchFamily="34" charset="0"/>
              </a:rPr>
              <a:t>IO-Link </a:t>
            </a:r>
            <a:r>
              <a:rPr lang="de-DE" altLang="de-DE" sz="1200" dirty="0" err="1">
                <a:solidFill>
                  <a:schemeClr val="tx1"/>
                </a:solidFill>
                <a:latin typeface="Arial" pitchFamily="34" charset="0"/>
              </a:rPr>
              <a:t>Safety</a:t>
            </a:r>
            <a:r>
              <a:rPr lang="de-DE" altLang="de-DE" sz="1200" dirty="0">
                <a:solidFill>
                  <a:schemeClr val="tx1"/>
                </a:solidFill>
                <a:latin typeface="Arial" pitchFamily="34" charset="0"/>
              </a:rPr>
              <a:t> </a:t>
            </a:r>
            <a:r>
              <a:rPr lang="de-DE" altLang="de-DE" sz="1200" dirty="0" err="1">
                <a:solidFill>
                  <a:schemeClr val="tx1"/>
                </a:solidFill>
                <a:latin typeface="Arial" pitchFamily="34" charset="0"/>
              </a:rPr>
              <a:t>communication</a:t>
            </a:r>
            <a:endParaRPr lang="en-US" altLang="de-DE" sz="1200" dirty="0">
              <a:solidFill>
                <a:schemeClr val="tx1"/>
              </a:solidFill>
              <a:latin typeface="Arial" pitchFamily="34" charset="0"/>
            </a:endParaRPr>
          </a:p>
        </p:txBody>
      </p:sp>
      <p:cxnSp>
        <p:nvCxnSpPr>
          <p:cNvPr id="68" name="Straight Connector 67">
            <a:extLst>
              <a:ext uri="{FF2B5EF4-FFF2-40B4-BE49-F238E27FC236}">
                <a16:creationId xmlns:a16="http://schemas.microsoft.com/office/drawing/2014/main" id="{C1265431-4A9F-4EB9-B681-6D4416EE00DB}"/>
              </a:ext>
            </a:extLst>
          </p:cNvPr>
          <p:cNvCxnSpPr>
            <a:cxnSpLocks/>
            <a:stCxn id="42" idx="2"/>
          </p:cNvCxnSpPr>
          <p:nvPr/>
        </p:nvCxnSpPr>
        <p:spPr>
          <a:xfrm>
            <a:off x="2686212" y="2081964"/>
            <a:ext cx="1588608" cy="523319"/>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5585BD-9C2B-4C96-BB6A-C20F7A5B769E}"/>
              </a:ext>
            </a:extLst>
          </p:cNvPr>
          <p:cNvCxnSpPr>
            <a:cxnSpLocks/>
            <a:stCxn id="48" idx="2"/>
          </p:cNvCxnSpPr>
          <p:nvPr/>
        </p:nvCxnSpPr>
        <p:spPr>
          <a:xfrm flipH="1">
            <a:off x="4724082" y="2077201"/>
            <a:ext cx="1997478" cy="501095"/>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1A671A5-AD19-44B2-9B49-D6690DB3E145}"/>
              </a:ext>
            </a:extLst>
          </p:cNvPr>
          <p:cNvCxnSpPr>
            <a:cxnSpLocks/>
            <a:stCxn id="54" idx="0"/>
          </p:cNvCxnSpPr>
          <p:nvPr/>
        </p:nvCxnSpPr>
        <p:spPr>
          <a:xfrm flipV="1">
            <a:off x="2698912" y="3082337"/>
            <a:ext cx="1575908" cy="395516"/>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8B0A55A-14CC-4E92-9315-8C8B48A1EB5B}"/>
              </a:ext>
            </a:extLst>
          </p:cNvPr>
          <p:cNvCxnSpPr>
            <a:cxnSpLocks/>
            <a:stCxn id="60" idx="0"/>
          </p:cNvCxnSpPr>
          <p:nvPr/>
        </p:nvCxnSpPr>
        <p:spPr>
          <a:xfrm flipH="1" flipV="1">
            <a:off x="4741397" y="3087765"/>
            <a:ext cx="1991275" cy="418663"/>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486749FB-6552-4BAB-B74B-DDECCEA4E63B}"/>
              </a:ext>
            </a:extLst>
          </p:cNvPr>
          <p:cNvGrpSpPr/>
          <p:nvPr/>
        </p:nvGrpSpPr>
        <p:grpSpPr>
          <a:xfrm>
            <a:off x="1827374" y="2348664"/>
            <a:ext cx="153987" cy="266700"/>
            <a:chOff x="2627313" y="2862263"/>
            <a:chExt cx="153987" cy="266700"/>
          </a:xfrm>
          <a:effectLst>
            <a:outerShdw blurRad="50800" dist="38100" dir="2700000" algn="tl" rotWithShape="0">
              <a:prstClr val="black">
                <a:alpha val="40000"/>
              </a:prstClr>
            </a:outerShdw>
          </a:effectLst>
        </p:grpSpPr>
        <p:sp>
          <p:nvSpPr>
            <p:cNvPr id="73" name="Rectangle 79">
              <a:extLst>
                <a:ext uri="{FF2B5EF4-FFF2-40B4-BE49-F238E27FC236}">
                  <a16:creationId xmlns:a16="http://schemas.microsoft.com/office/drawing/2014/main" id="{D50961CA-6FAE-4487-99BD-EF540D21C067}"/>
                </a:ext>
              </a:extLst>
            </p:cNvPr>
            <p:cNvSpPr>
              <a:spLocks noChangeArrowheads="1"/>
            </p:cNvSpPr>
            <p:nvPr/>
          </p:nvSpPr>
          <p:spPr bwMode="auto">
            <a:xfrm>
              <a:off x="2627313" y="295275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sp>
          <p:nvSpPr>
            <p:cNvPr id="74" name="Rectangle 80">
              <a:extLst>
                <a:ext uri="{FF2B5EF4-FFF2-40B4-BE49-F238E27FC236}">
                  <a16:creationId xmlns:a16="http://schemas.microsoft.com/office/drawing/2014/main" id="{99C22670-C06E-4E52-A47F-1283B804CD8B}"/>
                </a:ext>
              </a:extLst>
            </p:cNvPr>
            <p:cNvSpPr>
              <a:spLocks noChangeArrowheads="1"/>
            </p:cNvSpPr>
            <p:nvPr/>
          </p:nvSpPr>
          <p:spPr bwMode="auto">
            <a:xfrm>
              <a:off x="2627313" y="286226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pitchFamily="34" charset="0"/>
              </a:endParaRPr>
            </a:p>
          </p:txBody>
        </p:sp>
      </p:grpSp>
      <p:cxnSp>
        <p:nvCxnSpPr>
          <p:cNvPr id="75" name="Straight Connector 74">
            <a:extLst>
              <a:ext uri="{FF2B5EF4-FFF2-40B4-BE49-F238E27FC236}">
                <a16:creationId xmlns:a16="http://schemas.microsoft.com/office/drawing/2014/main" id="{EE8110C7-8591-4781-A249-5316ECAEF969}"/>
              </a:ext>
            </a:extLst>
          </p:cNvPr>
          <p:cNvCxnSpPr>
            <a:cxnSpLocks/>
            <a:stCxn id="73" idx="3"/>
          </p:cNvCxnSpPr>
          <p:nvPr/>
        </p:nvCxnSpPr>
        <p:spPr>
          <a:xfrm>
            <a:off x="1981361" y="2527258"/>
            <a:ext cx="2293459" cy="268532"/>
          </a:xfrm>
          <a:prstGeom prst="line">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Box 19">
            <a:extLst>
              <a:ext uri="{FF2B5EF4-FFF2-40B4-BE49-F238E27FC236}">
                <a16:creationId xmlns:a16="http://schemas.microsoft.com/office/drawing/2014/main" id="{3DA289BB-2CCA-45AD-ADB5-541ADE4380DE}"/>
              </a:ext>
            </a:extLst>
          </p:cNvPr>
          <p:cNvSpPr txBox="1">
            <a:spLocks noChangeArrowheads="1"/>
          </p:cNvSpPr>
          <p:nvPr/>
        </p:nvSpPr>
        <p:spPr bwMode="auto">
          <a:xfrm>
            <a:off x="3373386" y="2813655"/>
            <a:ext cx="8656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400" b="1" dirty="0">
                <a:solidFill>
                  <a:schemeClr val="tx1"/>
                </a:solidFill>
                <a:latin typeface="Arial" pitchFamily="34" charset="0"/>
              </a:rPr>
              <a:t>FS-Device</a:t>
            </a:r>
            <a:endParaRPr lang="en-US" altLang="de-DE" sz="1400" b="1" dirty="0">
              <a:solidFill>
                <a:schemeClr val="tx1"/>
              </a:solidFill>
              <a:latin typeface="Arial" pitchFamily="34" charset="0"/>
            </a:endParaRPr>
          </a:p>
        </p:txBody>
      </p:sp>
      <p:sp>
        <p:nvSpPr>
          <p:cNvPr id="77" name="Text Box 19">
            <a:extLst>
              <a:ext uri="{FF2B5EF4-FFF2-40B4-BE49-F238E27FC236}">
                <a16:creationId xmlns:a16="http://schemas.microsoft.com/office/drawing/2014/main" id="{BC1DEE28-2EEA-4DE1-A05C-DB38BB5695DF}"/>
              </a:ext>
            </a:extLst>
          </p:cNvPr>
          <p:cNvSpPr txBox="1">
            <a:spLocks noChangeArrowheads="1"/>
          </p:cNvSpPr>
          <p:nvPr/>
        </p:nvSpPr>
        <p:spPr bwMode="auto">
          <a:xfrm>
            <a:off x="3032131" y="1814698"/>
            <a:ext cx="8463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3</a:t>
            </a:r>
            <a:endParaRPr lang="en-US" altLang="de-DE" sz="1200" dirty="0">
              <a:solidFill>
                <a:schemeClr val="tx1"/>
              </a:solidFill>
              <a:latin typeface="Arial" pitchFamily="34" charset="0"/>
            </a:endParaRPr>
          </a:p>
        </p:txBody>
      </p:sp>
      <p:sp>
        <p:nvSpPr>
          <p:cNvPr id="78" name="Text Box 19">
            <a:extLst>
              <a:ext uri="{FF2B5EF4-FFF2-40B4-BE49-F238E27FC236}">
                <a16:creationId xmlns:a16="http://schemas.microsoft.com/office/drawing/2014/main" id="{220C802E-7A79-4ED5-AAAD-C3DCD01EAEA5}"/>
              </a:ext>
            </a:extLst>
          </p:cNvPr>
          <p:cNvSpPr txBox="1">
            <a:spLocks noChangeArrowheads="1"/>
          </p:cNvSpPr>
          <p:nvPr/>
        </p:nvSpPr>
        <p:spPr bwMode="auto">
          <a:xfrm>
            <a:off x="7089599" y="1825860"/>
            <a:ext cx="8463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2</a:t>
            </a:r>
            <a:endParaRPr lang="en-US" altLang="de-DE" sz="1200" dirty="0">
              <a:solidFill>
                <a:schemeClr val="tx1"/>
              </a:solidFill>
              <a:latin typeface="Arial" pitchFamily="34" charset="0"/>
            </a:endParaRPr>
          </a:p>
        </p:txBody>
      </p:sp>
      <p:sp>
        <p:nvSpPr>
          <p:cNvPr id="79" name="Text Box 19">
            <a:extLst>
              <a:ext uri="{FF2B5EF4-FFF2-40B4-BE49-F238E27FC236}">
                <a16:creationId xmlns:a16="http://schemas.microsoft.com/office/drawing/2014/main" id="{DDA7A10F-C089-48AA-B2F4-BBD9BC970627}"/>
              </a:ext>
            </a:extLst>
          </p:cNvPr>
          <p:cNvSpPr txBox="1">
            <a:spLocks noChangeArrowheads="1"/>
          </p:cNvSpPr>
          <p:nvPr/>
        </p:nvSpPr>
        <p:spPr bwMode="auto">
          <a:xfrm>
            <a:off x="3050543" y="3517104"/>
            <a:ext cx="9313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12</a:t>
            </a:r>
            <a:endParaRPr lang="en-US" altLang="de-DE" sz="1200" dirty="0">
              <a:solidFill>
                <a:schemeClr val="tx1"/>
              </a:solidFill>
              <a:latin typeface="Arial" pitchFamily="34" charset="0"/>
            </a:endParaRPr>
          </a:p>
        </p:txBody>
      </p:sp>
      <p:sp>
        <p:nvSpPr>
          <p:cNvPr id="80" name="Text Box 19">
            <a:extLst>
              <a:ext uri="{FF2B5EF4-FFF2-40B4-BE49-F238E27FC236}">
                <a16:creationId xmlns:a16="http://schemas.microsoft.com/office/drawing/2014/main" id="{DF351159-EC50-49EA-A774-F738D0FE1004}"/>
              </a:ext>
            </a:extLst>
          </p:cNvPr>
          <p:cNvSpPr txBox="1">
            <a:spLocks noChangeArrowheads="1"/>
          </p:cNvSpPr>
          <p:nvPr/>
        </p:nvSpPr>
        <p:spPr bwMode="auto">
          <a:xfrm>
            <a:off x="7104387" y="3540301"/>
            <a:ext cx="8463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pitchFamily="34" charset="0"/>
              </a:rPr>
              <a:t>FS-Master 8</a:t>
            </a:r>
            <a:endParaRPr lang="en-US" altLang="de-DE" sz="1200" dirty="0">
              <a:solidFill>
                <a:schemeClr val="tx1"/>
              </a:solidFill>
              <a:latin typeface="Arial" pitchFamily="34" charset="0"/>
            </a:endParaRPr>
          </a:p>
        </p:txBody>
      </p:sp>
      <p:cxnSp>
        <p:nvCxnSpPr>
          <p:cNvPr id="81" name="Straight Connector 80">
            <a:extLst>
              <a:ext uri="{FF2B5EF4-FFF2-40B4-BE49-F238E27FC236}">
                <a16:creationId xmlns:a16="http://schemas.microsoft.com/office/drawing/2014/main" id="{5BB59F97-4CEB-4486-89B0-933F096F1BDE}"/>
              </a:ext>
            </a:extLst>
          </p:cNvPr>
          <p:cNvCxnSpPr>
            <a:endCxn id="50" idx="0"/>
          </p:cNvCxnSpPr>
          <p:nvPr/>
        </p:nvCxnSpPr>
        <p:spPr>
          <a:xfrm>
            <a:off x="1522836" y="3310529"/>
            <a:ext cx="41014" cy="167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2C1AA3C-1DD8-442E-A733-669CCADDB3F1}"/>
              </a:ext>
            </a:extLst>
          </p:cNvPr>
          <p:cNvSpPr txBox="1"/>
          <p:nvPr/>
        </p:nvSpPr>
        <p:spPr>
          <a:xfrm>
            <a:off x="1279687" y="3104354"/>
            <a:ext cx="1210588" cy="246221"/>
          </a:xfrm>
          <a:prstGeom prst="rect">
            <a:avLst/>
          </a:prstGeom>
          <a:noFill/>
        </p:spPr>
        <p:txBody>
          <a:bodyPr wrap="none" rtlCol="0">
            <a:spAutoFit/>
          </a:bodyPr>
          <a:lstStyle/>
          <a:p>
            <a:r>
              <a:rPr lang="de-DE" sz="1000" dirty="0"/>
              <a:t>RIO = Remote I/O</a:t>
            </a:r>
            <a:endParaRPr lang="en-US" sz="1000" dirty="0"/>
          </a:p>
        </p:txBody>
      </p:sp>
    </p:spTree>
    <p:extLst>
      <p:ext uri="{BB962C8B-B14F-4D97-AF65-F5344CB8AC3E}">
        <p14:creationId xmlns:p14="http://schemas.microsoft.com/office/powerpoint/2010/main" val="2680702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47FB-9297-4329-A09D-40504123770E}"/>
              </a:ext>
            </a:extLst>
          </p:cNvPr>
          <p:cNvSpPr>
            <a:spLocks noGrp="1"/>
          </p:cNvSpPr>
          <p:nvPr>
            <p:ph type="title"/>
          </p:nvPr>
        </p:nvSpPr>
        <p:spPr/>
        <p:txBody>
          <a:bodyPr/>
          <a:lstStyle/>
          <a:p>
            <a:r>
              <a:rPr lang="en-US" dirty="0"/>
              <a:t>Prospects</a:t>
            </a:r>
          </a:p>
        </p:txBody>
      </p:sp>
      <p:sp>
        <p:nvSpPr>
          <p:cNvPr id="3" name="Slide Number Placeholder 2">
            <a:extLst>
              <a:ext uri="{FF2B5EF4-FFF2-40B4-BE49-F238E27FC236}">
                <a16:creationId xmlns:a16="http://schemas.microsoft.com/office/drawing/2014/main" id="{D152FF21-6EFE-4703-B6CF-5002FD6973FF}"/>
              </a:ext>
            </a:extLst>
          </p:cNvPr>
          <p:cNvSpPr>
            <a:spLocks noGrp="1"/>
          </p:cNvSpPr>
          <p:nvPr>
            <p:ph type="sldNum" sz="quarter" idx="12"/>
          </p:nvPr>
        </p:nvSpPr>
        <p:spPr/>
        <p:txBody>
          <a:bodyPr/>
          <a:lstStyle/>
          <a:p>
            <a:fld id="{892E6F36-0CB9-4B54-9134-62052D3A0080}" type="slidenum">
              <a:rPr lang="de-DE" smtClean="0"/>
              <a:pPr/>
              <a:t>31</a:t>
            </a:fld>
            <a:endParaRPr lang="de-DE" dirty="0"/>
          </a:p>
        </p:txBody>
      </p:sp>
      <p:sp>
        <p:nvSpPr>
          <p:cNvPr id="4" name="Rectangle 3">
            <a:extLst>
              <a:ext uri="{FF2B5EF4-FFF2-40B4-BE49-F238E27FC236}">
                <a16:creationId xmlns:a16="http://schemas.microsoft.com/office/drawing/2014/main" id="{7BBA5115-9F89-4002-A8A5-DE2C5BDCAA86}"/>
              </a:ext>
            </a:extLst>
          </p:cNvPr>
          <p:cNvSpPr>
            <a:spLocks noChangeArrowheads="1"/>
          </p:cNvSpPr>
          <p:nvPr/>
        </p:nvSpPr>
        <p:spPr bwMode="auto">
          <a:xfrm>
            <a:off x="1288006" y="910028"/>
            <a:ext cx="614362" cy="261938"/>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5" name="Line 4">
            <a:extLst>
              <a:ext uri="{FF2B5EF4-FFF2-40B4-BE49-F238E27FC236}">
                <a16:creationId xmlns:a16="http://schemas.microsoft.com/office/drawing/2014/main" id="{66254419-BC09-491E-B8C7-DA834BAA6889}"/>
              </a:ext>
            </a:extLst>
          </p:cNvPr>
          <p:cNvSpPr>
            <a:spLocks noChangeShapeType="1"/>
          </p:cNvSpPr>
          <p:nvPr/>
        </p:nvSpPr>
        <p:spPr bwMode="auto">
          <a:xfrm>
            <a:off x="1288006" y="1552966"/>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5">
            <a:extLst>
              <a:ext uri="{FF2B5EF4-FFF2-40B4-BE49-F238E27FC236}">
                <a16:creationId xmlns:a16="http://schemas.microsoft.com/office/drawing/2014/main" id="{EE4B207E-C941-4FD0-A6AE-764C90E46997}"/>
              </a:ext>
            </a:extLst>
          </p:cNvPr>
          <p:cNvSpPr>
            <a:spLocks noChangeShapeType="1"/>
          </p:cNvSpPr>
          <p:nvPr/>
        </p:nvSpPr>
        <p:spPr bwMode="auto">
          <a:xfrm>
            <a:off x="1638843" y="1308491"/>
            <a:ext cx="2555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6">
            <a:extLst>
              <a:ext uri="{FF2B5EF4-FFF2-40B4-BE49-F238E27FC236}">
                <a16:creationId xmlns:a16="http://schemas.microsoft.com/office/drawing/2014/main" id="{14994C73-D98F-4CBF-9015-B4E6A93E0C0B}"/>
              </a:ext>
            </a:extLst>
          </p:cNvPr>
          <p:cNvSpPr>
            <a:spLocks noChangeShapeType="1"/>
          </p:cNvSpPr>
          <p:nvPr/>
        </p:nvSpPr>
        <p:spPr bwMode="auto">
          <a:xfrm>
            <a:off x="1408656" y="1168791"/>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a:extLst>
              <a:ext uri="{FF2B5EF4-FFF2-40B4-BE49-F238E27FC236}">
                <a16:creationId xmlns:a16="http://schemas.microsoft.com/office/drawing/2014/main" id="{E6A92291-8625-49F2-AB4A-1F472EB49549}"/>
              </a:ext>
            </a:extLst>
          </p:cNvPr>
          <p:cNvSpPr>
            <a:spLocks noChangeShapeType="1"/>
          </p:cNvSpPr>
          <p:nvPr/>
        </p:nvSpPr>
        <p:spPr bwMode="auto">
          <a:xfrm>
            <a:off x="1738856" y="1168791"/>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8">
            <a:extLst>
              <a:ext uri="{FF2B5EF4-FFF2-40B4-BE49-F238E27FC236}">
                <a16:creationId xmlns:a16="http://schemas.microsoft.com/office/drawing/2014/main" id="{087C6A7F-A449-4567-A638-FAAF6CCC4466}"/>
              </a:ext>
            </a:extLst>
          </p:cNvPr>
          <p:cNvSpPr>
            <a:spLocks noChangeArrowheads="1"/>
          </p:cNvSpPr>
          <p:nvPr/>
        </p:nvSpPr>
        <p:spPr bwMode="auto">
          <a:xfrm>
            <a:off x="3551781" y="1816491"/>
            <a:ext cx="155575" cy="261937"/>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0" name="Line 9">
            <a:extLst>
              <a:ext uri="{FF2B5EF4-FFF2-40B4-BE49-F238E27FC236}">
                <a16:creationId xmlns:a16="http://schemas.microsoft.com/office/drawing/2014/main" id="{88FA15DF-4588-4C9F-8E59-9F5CEE5D4A2E}"/>
              </a:ext>
            </a:extLst>
          </p:cNvPr>
          <p:cNvSpPr>
            <a:spLocks noChangeShapeType="1"/>
          </p:cNvSpPr>
          <p:nvPr/>
        </p:nvSpPr>
        <p:spPr bwMode="auto">
          <a:xfrm>
            <a:off x="3631156"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12">
            <a:extLst>
              <a:ext uri="{FF2B5EF4-FFF2-40B4-BE49-F238E27FC236}">
                <a16:creationId xmlns:a16="http://schemas.microsoft.com/office/drawing/2014/main" id="{C81995F5-000A-48A6-A9B4-14D49EC24710}"/>
              </a:ext>
            </a:extLst>
          </p:cNvPr>
          <p:cNvSpPr>
            <a:spLocks noChangeShapeType="1"/>
          </p:cNvSpPr>
          <p:nvPr/>
        </p:nvSpPr>
        <p:spPr bwMode="auto">
          <a:xfrm>
            <a:off x="1594393"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Rectangle 13">
            <a:extLst>
              <a:ext uri="{FF2B5EF4-FFF2-40B4-BE49-F238E27FC236}">
                <a16:creationId xmlns:a16="http://schemas.microsoft.com/office/drawing/2014/main" id="{47F74109-2C4A-49F9-90C4-E6C87099D705}"/>
              </a:ext>
            </a:extLst>
          </p:cNvPr>
          <p:cNvSpPr>
            <a:spLocks noChangeArrowheads="1"/>
          </p:cNvSpPr>
          <p:nvPr/>
        </p:nvSpPr>
        <p:spPr bwMode="auto">
          <a:xfrm>
            <a:off x="3942306" y="1570428"/>
            <a:ext cx="153987" cy="261938"/>
          </a:xfrm>
          <a:prstGeom prst="rect">
            <a:avLst/>
          </a:prstGeom>
          <a:solidFill>
            <a:srgbClr val="FFFF66"/>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3" name="Line 14">
            <a:extLst>
              <a:ext uri="{FF2B5EF4-FFF2-40B4-BE49-F238E27FC236}">
                <a16:creationId xmlns:a16="http://schemas.microsoft.com/office/drawing/2014/main" id="{DD30661B-16F4-49AF-8B8B-FC19D397EDC6}"/>
              </a:ext>
            </a:extLst>
          </p:cNvPr>
          <p:cNvSpPr>
            <a:spLocks noChangeShapeType="1"/>
          </p:cNvSpPr>
          <p:nvPr/>
        </p:nvSpPr>
        <p:spPr bwMode="auto">
          <a:xfrm>
            <a:off x="4020093" y="1306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16">
            <a:extLst>
              <a:ext uri="{FF2B5EF4-FFF2-40B4-BE49-F238E27FC236}">
                <a16:creationId xmlns:a16="http://schemas.microsoft.com/office/drawing/2014/main" id="{A9240C87-C975-4B9E-9689-EC311E7E6E80}"/>
              </a:ext>
            </a:extLst>
          </p:cNvPr>
          <p:cNvSpPr>
            <a:spLocks noChangeShapeType="1"/>
          </p:cNvSpPr>
          <p:nvPr/>
        </p:nvSpPr>
        <p:spPr bwMode="auto">
          <a:xfrm>
            <a:off x="206429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17">
            <a:extLst>
              <a:ext uri="{FF2B5EF4-FFF2-40B4-BE49-F238E27FC236}">
                <a16:creationId xmlns:a16="http://schemas.microsoft.com/office/drawing/2014/main" id="{8470FAB1-6263-445D-8871-7C6868637664}"/>
              </a:ext>
            </a:extLst>
          </p:cNvPr>
          <p:cNvSpPr>
            <a:spLocks noChangeShapeType="1"/>
          </p:cNvSpPr>
          <p:nvPr/>
        </p:nvSpPr>
        <p:spPr bwMode="auto">
          <a:xfrm>
            <a:off x="1997618"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Text Box 19">
            <a:extLst>
              <a:ext uri="{FF2B5EF4-FFF2-40B4-BE49-F238E27FC236}">
                <a16:creationId xmlns:a16="http://schemas.microsoft.com/office/drawing/2014/main" id="{AA45CB2B-0BDD-4F38-A7AF-C49F60CFEBBE}"/>
              </a:ext>
            </a:extLst>
          </p:cNvPr>
          <p:cNvSpPr txBox="1">
            <a:spLocks noChangeArrowheads="1"/>
          </p:cNvSpPr>
          <p:nvPr/>
        </p:nvSpPr>
        <p:spPr bwMode="auto">
          <a:xfrm>
            <a:off x="1927768" y="840178"/>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dirty="0">
                <a:solidFill>
                  <a:schemeClr val="tx1"/>
                </a:solidFill>
                <a:latin typeface="Arial" charset="0"/>
              </a:rPr>
              <a:t>FSCP A</a:t>
            </a:r>
            <a:endParaRPr lang="en-US" altLang="de-DE" sz="1000" b="1" dirty="0">
              <a:solidFill>
                <a:schemeClr val="tx1"/>
              </a:solidFill>
              <a:latin typeface="Arial" charset="0"/>
            </a:endParaRPr>
          </a:p>
        </p:txBody>
      </p:sp>
      <p:sp>
        <p:nvSpPr>
          <p:cNvPr id="17" name="Text Box 20">
            <a:extLst>
              <a:ext uri="{FF2B5EF4-FFF2-40B4-BE49-F238E27FC236}">
                <a16:creationId xmlns:a16="http://schemas.microsoft.com/office/drawing/2014/main" id="{C07907F4-8689-48AC-90DA-EE769EE5FF9C}"/>
              </a:ext>
            </a:extLst>
          </p:cNvPr>
          <p:cNvSpPr txBox="1">
            <a:spLocks noChangeArrowheads="1"/>
          </p:cNvSpPr>
          <p:nvPr/>
        </p:nvSpPr>
        <p:spPr bwMode="auto">
          <a:xfrm>
            <a:off x="3092993" y="113069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18" name="Text Box 21">
            <a:extLst>
              <a:ext uri="{FF2B5EF4-FFF2-40B4-BE49-F238E27FC236}">
                <a16:creationId xmlns:a16="http://schemas.microsoft.com/office/drawing/2014/main" id="{F46971E1-61F2-48B3-A08F-246F49A07974}"/>
              </a:ext>
            </a:extLst>
          </p:cNvPr>
          <p:cNvSpPr txBox="1">
            <a:spLocks noChangeArrowheads="1"/>
          </p:cNvSpPr>
          <p:nvPr/>
        </p:nvSpPr>
        <p:spPr bwMode="auto">
          <a:xfrm>
            <a:off x="3104106" y="1394216"/>
            <a:ext cx="400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"Classic"</a:t>
            </a:r>
            <a:endParaRPr lang="en-US" altLang="de-DE" sz="800">
              <a:solidFill>
                <a:schemeClr val="tx1"/>
              </a:solidFill>
              <a:latin typeface="Arial" charset="0"/>
            </a:endParaRPr>
          </a:p>
        </p:txBody>
      </p:sp>
      <p:sp>
        <p:nvSpPr>
          <p:cNvPr id="19" name="Rectangle 22">
            <a:extLst>
              <a:ext uri="{FF2B5EF4-FFF2-40B4-BE49-F238E27FC236}">
                <a16:creationId xmlns:a16="http://schemas.microsoft.com/office/drawing/2014/main" id="{6C547FF0-2E89-4023-9439-E48E3D6FDCE7}"/>
              </a:ext>
            </a:extLst>
          </p:cNvPr>
          <p:cNvSpPr>
            <a:spLocks noChangeArrowheads="1"/>
          </p:cNvSpPr>
          <p:nvPr/>
        </p:nvSpPr>
        <p:spPr bwMode="auto">
          <a:xfrm>
            <a:off x="5050381" y="910028"/>
            <a:ext cx="614362"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20" name="Line 23">
            <a:extLst>
              <a:ext uri="{FF2B5EF4-FFF2-40B4-BE49-F238E27FC236}">
                <a16:creationId xmlns:a16="http://schemas.microsoft.com/office/drawing/2014/main" id="{904FCD35-7ED0-40B2-97B3-6A47E881050B}"/>
              </a:ext>
            </a:extLst>
          </p:cNvPr>
          <p:cNvSpPr>
            <a:spLocks noChangeShapeType="1"/>
          </p:cNvSpPr>
          <p:nvPr/>
        </p:nvSpPr>
        <p:spPr bwMode="auto">
          <a:xfrm>
            <a:off x="5050381" y="1552966"/>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Line 24">
            <a:extLst>
              <a:ext uri="{FF2B5EF4-FFF2-40B4-BE49-F238E27FC236}">
                <a16:creationId xmlns:a16="http://schemas.microsoft.com/office/drawing/2014/main" id="{BA1BBE2F-9F8F-42D4-89D2-DF4A03C7EB7D}"/>
              </a:ext>
            </a:extLst>
          </p:cNvPr>
          <p:cNvSpPr>
            <a:spLocks noChangeShapeType="1"/>
          </p:cNvSpPr>
          <p:nvPr/>
        </p:nvSpPr>
        <p:spPr bwMode="auto">
          <a:xfrm>
            <a:off x="5401218" y="1308491"/>
            <a:ext cx="3051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Line 25">
            <a:extLst>
              <a:ext uri="{FF2B5EF4-FFF2-40B4-BE49-F238E27FC236}">
                <a16:creationId xmlns:a16="http://schemas.microsoft.com/office/drawing/2014/main" id="{3C72FD9B-1B15-41A9-8EB4-A4267708F6FE}"/>
              </a:ext>
            </a:extLst>
          </p:cNvPr>
          <p:cNvSpPr>
            <a:spLocks noChangeShapeType="1"/>
          </p:cNvSpPr>
          <p:nvPr/>
        </p:nvSpPr>
        <p:spPr bwMode="auto">
          <a:xfrm>
            <a:off x="5171031" y="1168791"/>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Line 26">
            <a:extLst>
              <a:ext uri="{FF2B5EF4-FFF2-40B4-BE49-F238E27FC236}">
                <a16:creationId xmlns:a16="http://schemas.microsoft.com/office/drawing/2014/main" id="{669EA076-D529-490D-AB86-BEDF05A6E460}"/>
              </a:ext>
            </a:extLst>
          </p:cNvPr>
          <p:cNvSpPr>
            <a:spLocks noChangeShapeType="1"/>
          </p:cNvSpPr>
          <p:nvPr/>
        </p:nvSpPr>
        <p:spPr bwMode="auto">
          <a:xfrm>
            <a:off x="5501231" y="1168791"/>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Rectangle 27">
            <a:extLst>
              <a:ext uri="{FF2B5EF4-FFF2-40B4-BE49-F238E27FC236}">
                <a16:creationId xmlns:a16="http://schemas.microsoft.com/office/drawing/2014/main" id="{836BAA54-C200-4B9A-ABCB-413ED1C1C50B}"/>
              </a:ext>
            </a:extLst>
          </p:cNvPr>
          <p:cNvSpPr>
            <a:spLocks noChangeArrowheads="1"/>
          </p:cNvSpPr>
          <p:nvPr/>
        </p:nvSpPr>
        <p:spPr bwMode="auto">
          <a:xfrm>
            <a:off x="7314156" y="1816491"/>
            <a:ext cx="155575" cy="261937"/>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25" name="Line 28">
            <a:extLst>
              <a:ext uri="{FF2B5EF4-FFF2-40B4-BE49-F238E27FC236}">
                <a16:creationId xmlns:a16="http://schemas.microsoft.com/office/drawing/2014/main" id="{C27E14C1-AB23-46DD-9F7D-7C3F3CED0AF5}"/>
              </a:ext>
            </a:extLst>
          </p:cNvPr>
          <p:cNvSpPr>
            <a:spLocks noChangeShapeType="1"/>
          </p:cNvSpPr>
          <p:nvPr/>
        </p:nvSpPr>
        <p:spPr bwMode="auto">
          <a:xfrm>
            <a:off x="7393531"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31">
            <a:extLst>
              <a:ext uri="{FF2B5EF4-FFF2-40B4-BE49-F238E27FC236}">
                <a16:creationId xmlns:a16="http://schemas.microsoft.com/office/drawing/2014/main" id="{ECE19929-E916-450A-ACF1-052277DDEB20}"/>
              </a:ext>
            </a:extLst>
          </p:cNvPr>
          <p:cNvSpPr>
            <a:spLocks noChangeShapeType="1"/>
          </p:cNvSpPr>
          <p:nvPr/>
        </p:nvSpPr>
        <p:spPr bwMode="auto">
          <a:xfrm>
            <a:off x="5356768" y="155296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32">
            <a:extLst>
              <a:ext uri="{FF2B5EF4-FFF2-40B4-BE49-F238E27FC236}">
                <a16:creationId xmlns:a16="http://schemas.microsoft.com/office/drawing/2014/main" id="{58818A87-87EB-4F3B-A866-C3E963845031}"/>
              </a:ext>
            </a:extLst>
          </p:cNvPr>
          <p:cNvSpPr>
            <a:spLocks noChangeArrowheads="1"/>
          </p:cNvSpPr>
          <p:nvPr/>
        </p:nvSpPr>
        <p:spPr bwMode="auto">
          <a:xfrm>
            <a:off x="7704681" y="1570428"/>
            <a:ext cx="153987"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28" name="Line 33">
            <a:extLst>
              <a:ext uri="{FF2B5EF4-FFF2-40B4-BE49-F238E27FC236}">
                <a16:creationId xmlns:a16="http://schemas.microsoft.com/office/drawing/2014/main" id="{96385FD2-D0F8-4B23-A3EB-20C141F372EF}"/>
              </a:ext>
            </a:extLst>
          </p:cNvPr>
          <p:cNvSpPr>
            <a:spLocks noChangeShapeType="1"/>
          </p:cNvSpPr>
          <p:nvPr/>
        </p:nvSpPr>
        <p:spPr bwMode="auto">
          <a:xfrm>
            <a:off x="7782468" y="1306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Line 35">
            <a:extLst>
              <a:ext uri="{FF2B5EF4-FFF2-40B4-BE49-F238E27FC236}">
                <a16:creationId xmlns:a16="http://schemas.microsoft.com/office/drawing/2014/main" id="{236142FE-AD0F-4493-8BC1-CEA92E65B0CF}"/>
              </a:ext>
            </a:extLst>
          </p:cNvPr>
          <p:cNvSpPr>
            <a:spLocks noChangeShapeType="1"/>
          </p:cNvSpPr>
          <p:nvPr/>
        </p:nvSpPr>
        <p:spPr bwMode="auto">
          <a:xfrm>
            <a:off x="5826668"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Line 36">
            <a:extLst>
              <a:ext uri="{FF2B5EF4-FFF2-40B4-BE49-F238E27FC236}">
                <a16:creationId xmlns:a16="http://schemas.microsoft.com/office/drawing/2014/main" id="{D97F4AB6-1AF9-492F-8BBA-A15D03A8CBB9}"/>
              </a:ext>
            </a:extLst>
          </p:cNvPr>
          <p:cNvSpPr>
            <a:spLocks noChangeShapeType="1"/>
          </p:cNvSpPr>
          <p:nvPr/>
        </p:nvSpPr>
        <p:spPr bwMode="auto">
          <a:xfrm>
            <a:off x="575999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Text Box 38">
            <a:extLst>
              <a:ext uri="{FF2B5EF4-FFF2-40B4-BE49-F238E27FC236}">
                <a16:creationId xmlns:a16="http://schemas.microsoft.com/office/drawing/2014/main" id="{EDC8D02E-873E-40F5-ADA3-0FB3C0A7CCA9}"/>
              </a:ext>
            </a:extLst>
          </p:cNvPr>
          <p:cNvSpPr txBox="1">
            <a:spLocks noChangeArrowheads="1"/>
          </p:cNvSpPr>
          <p:nvPr/>
        </p:nvSpPr>
        <p:spPr bwMode="auto">
          <a:xfrm>
            <a:off x="5690143" y="840178"/>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dirty="0">
                <a:solidFill>
                  <a:schemeClr val="tx1"/>
                </a:solidFill>
                <a:latin typeface="Arial" charset="0"/>
              </a:rPr>
              <a:t>FSCP B</a:t>
            </a:r>
            <a:endParaRPr lang="en-US" altLang="de-DE" sz="1000" b="1" dirty="0">
              <a:solidFill>
                <a:schemeClr val="tx1"/>
              </a:solidFill>
              <a:latin typeface="Arial" charset="0"/>
            </a:endParaRPr>
          </a:p>
        </p:txBody>
      </p:sp>
      <p:sp>
        <p:nvSpPr>
          <p:cNvPr id="32" name="Text Box 39">
            <a:extLst>
              <a:ext uri="{FF2B5EF4-FFF2-40B4-BE49-F238E27FC236}">
                <a16:creationId xmlns:a16="http://schemas.microsoft.com/office/drawing/2014/main" id="{746AE960-D278-4262-8AEC-8DA34627407B}"/>
              </a:ext>
            </a:extLst>
          </p:cNvPr>
          <p:cNvSpPr txBox="1">
            <a:spLocks noChangeArrowheads="1"/>
          </p:cNvSpPr>
          <p:nvPr/>
        </p:nvSpPr>
        <p:spPr bwMode="auto">
          <a:xfrm>
            <a:off x="6855368" y="113069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33" name="Text Box 40">
            <a:extLst>
              <a:ext uri="{FF2B5EF4-FFF2-40B4-BE49-F238E27FC236}">
                <a16:creationId xmlns:a16="http://schemas.microsoft.com/office/drawing/2014/main" id="{CE14B270-DE1C-49C3-A917-2FCF4BC06D9D}"/>
              </a:ext>
            </a:extLst>
          </p:cNvPr>
          <p:cNvSpPr txBox="1">
            <a:spLocks noChangeArrowheads="1"/>
          </p:cNvSpPr>
          <p:nvPr/>
        </p:nvSpPr>
        <p:spPr bwMode="auto">
          <a:xfrm>
            <a:off x="6866481" y="1394216"/>
            <a:ext cx="400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"Classic"</a:t>
            </a:r>
            <a:endParaRPr lang="en-US" altLang="de-DE" sz="800">
              <a:solidFill>
                <a:schemeClr val="tx1"/>
              </a:solidFill>
              <a:latin typeface="Arial" charset="0"/>
            </a:endParaRPr>
          </a:p>
        </p:txBody>
      </p:sp>
      <p:sp>
        <p:nvSpPr>
          <p:cNvPr id="34" name="Text Box 42">
            <a:extLst>
              <a:ext uri="{FF2B5EF4-FFF2-40B4-BE49-F238E27FC236}">
                <a16:creationId xmlns:a16="http://schemas.microsoft.com/office/drawing/2014/main" id="{EA358C8E-8504-4FA8-9806-846A6285F2A4}"/>
              </a:ext>
            </a:extLst>
          </p:cNvPr>
          <p:cNvSpPr txBox="1">
            <a:spLocks noChangeArrowheads="1"/>
          </p:cNvSpPr>
          <p:nvPr/>
        </p:nvSpPr>
        <p:spPr bwMode="auto">
          <a:xfrm>
            <a:off x="1956343" y="4404433"/>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dirty="0">
                <a:solidFill>
                  <a:schemeClr val="tx1"/>
                </a:solidFill>
                <a:latin typeface="Arial" charset="0"/>
              </a:rPr>
              <a:t>FSCP C</a:t>
            </a:r>
            <a:endParaRPr lang="en-US" altLang="de-DE" sz="1000" b="1" dirty="0">
              <a:solidFill>
                <a:schemeClr val="tx1"/>
              </a:solidFill>
              <a:latin typeface="Arial" charset="0"/>
            </a:endParaRPr>
          </a:p>
        </p:txBody>
      </p:sp>
      <p:sp>
        <p:nvSpPr>
          <p:cNvPr id="35" name="Text Box 43">
            <a:extLst>
              <a:ext uri="{FF2B5EF4-FFF2-40B4-BE49-F238E27FC236}">
                <a16:creationId xmlns:a16="http://schemas.microsoft.com/office/drawing/2014/main" id="{E9C4A958-650E-4E71-B3C2-0859F0B608BE}"/>
              </a:ext>
            </a:extLst>
          </p:cNvPr>
          <p:cNvSpPr txBox="1">
            <a:spLocks noChangeArrowheads="1"/>
          </p:cNvSpPr>
          <p:nvPr/>
        </p:nvSpPr>
        <p:spPr bwMode="auto">
          <a:xfrm>
            <a:off x="2816768" y="427394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36" name="Rectangle 44">
            <a:extLst>
              <a:ext uri="{FF2B5EF4-FFF2-40B4-BE49-F238E27FC236}">
                <a16:creationId xmlns:a16="http://schemas.microsoft.com/office/drawing/2014/main" id="{08BEA77A-8F5D-477C-B19E-2970DB186A03}"/>
              </a:ext>
            </a:extLst>
          </p:cNvPr>
          <p:cNvSpPr>
            <a:spLocks noChangeArrowheads="1"/>
          </p:cNvSpPr>
          <p:nvPr/>
        </p:nvSpPr>
        <p:spPr bwMode="auto">
          <a:xfrm flipV="1">
            <a:off x="1259431" y="4379033"/>
            <a:ext cx="614362" cy="261938"/>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37" name="Line 45">
            <a:extLst>
              <a:ext uri="{FF2B5EF4-FFF2-40B4-BE49-F238E27FC236}">
                <a16:creationId xmlns:a16="http://schemas.microsoft.com/office/drawing/2014/main" id="{709A37CE-21F4-41A1-A46C-65F408DE6459}"/>
              </a:ext>
            </a:extLst>
          </p:cNvPr>
          <p:cNvSpPr>
            <a:spLocks noChangeShapeType="1"/>
          </p:cNvSpPr>
          <p:nvPr/>
        </p:nvSpPr>
        <p:spPr bwMode="auto">
          <a:xfrm flipV="1">
            <a:off x="1259431" y="4196153"/>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Line 46">
            <a:extLst>
              <a:ext uri="{FF2B5EF4-FFF2-40B4-BE49-F238E27FC236}">
                <a16:creationId xmlns:a16="http://schemas.microsoft.com/office/drawing/2014/main" id="{9E3E5365-126B-4907-9983-227B60CEB897}"/>
              </a:ext>
            </a:extLst>
          </p:cNvPr>
          <p:cNvSpPr>
            <a:spLocks noChangeShapeType="1"/>
          </p:cNvSpPr>
          <p:nvPr/>
        </p:nvSpPr>
        <p:spPr bwMode="auto">
          <a:xfrm flipV="1">
            <a:off x="1380081" y="4196153"/>
            <a:ext cx="0" cy="182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Rectangle 47">
            <a:extLst>
              <a:ext uri="{FF2B5EF4-FFF2-40B4-BE49-F238E27FC236}">
                <a16:creationId xmlns:a16="http://schemas.microsoft.com/office/drawing/2014/main" id="{A48DE77F-C552-4C7E-A3CC-FD8ED8CFFA54}"/>
              </a:ext>
            </a:extLst>
          </p:cNvPr>
          <p:cNvSpPr>
            <a:spLocks noChangeArrowheads="1"/>
          </p:cNvSpPr>
          <p:nvPr/>
        </p:nvSpPr>
        <p:spPr bwMode="auto">
          <a:xfrm flipV="1">
            <a:off x="3523206" y="3670691"/>
            <a:ext cx="155575" cy="261937"/>
          </a:xfrm>
          <a:prstGeom prst="rect">
            <a:avLst/>
          </a:prstGeom>
          <a:solidFill>
            <a:schemeClr val="hlink"/>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40" name="Line 48">
            <a:extLst>
              <a:ext uri="{FF2B5EF4-FFF2-40B4-BE49-F238E27FC236}">
                <a16:creationId xmlns:a16="http://schemas.microsoft.com/office/drawing/2014/main" id="{502003FB-155D-47BF-AA11-7260BA3086D2}"/>
              </a:ext>
            </a:extLst>
          </p:cNvPr>
          <p:cNvSpPr>
            <a:spLocks noChangeShapeType="1"/>
          </p:cNvSpPr>
          <p:nvPr/>
        </p:nvSpPr>
        <p:spPr bwMode="auto">
          <a:xfrm flipV="1">
            <a:off x="3602581" y="393421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 name="Line 51">
            <a:extLst>
              <a:ext uri="{FF2B5EF4-FFF2-40B4-BE49-F238E27FC236}">
                <a16:creationId xmlns:a16="http://schemas.microsoft.com/office/drawing/2014/main" id="{B255955C-EA46-486A-952B-BF45002C4526}"/>
              </a:ext>
            </a:extLst>
          </p:cNvPr>
          <p:cNvSpPr>
            <a:spLocks noChangeShapeType="1"/>
          </p:cNvSpPr>
          <p:nvPr/>
        </p:nvSpPr>
        <p:spPr bwMode="auto">
          <a:xfrm flipV="1">
            <a:off x="1565818" y="3934216"/>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Line 53">
            <a:extLst>
              <a:ext uri="{FF2B5EF4-FFF2-40B4-BE49-F238E27FC236}">
                <a16:creationId xmlns:a16="http://schemas.microsoft.com/office/drawing/2014/main" id="{7951B506-B4FA-43CD-970E-04BA29F4F688}"/>
              </a:ext>
            </a:extLst>
          </p:cNvPr>
          <p:cNvSpPr>
            <a:spLocks noChangeShapeType="1"/>
          </p:cNvSpPr>
          <p:nvPr/>
        </p:nvSpPr>
        <p:spPr bwMode="auto">
          <a:xfrm flipV="1">
            <a:off x="2035718" y="341192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 name="Line 54">
            <a:extLst>
              <a:ext uri="{FF2B5EF4-FFF2-40B4-BE49-F238E27FC236}">
                <a16:creationId xmlns:a16="http://schemas.microsoft.com/office/drawing/2014/main" id="{45B4D05D-2D4C-4035-B63F-BF2BD562439C}"/>
              </a:ext>
            </a:extLst>
          </p:cNvPr>
          <p:cNvSpPr>
            <a:spLocks noChangeShapeType="1"/>
          </p:cNvSpPr>
          <p:nvPr/>
        </p:nvSpPr>
        <p:spPr bwMode="auto">
          <a:xfrm flipV="1">
            <a:off x="1969043" y="341192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 name="Text Box 56">
            <a:extLst>
              <a:ext uri="{FF2B5EF4-FFF2-40B4-BE49-F238E27FC236}">
                <a16:creationId xmlns:a16="http://schemas.microsoft.com/office/drawing/2014/main" id="{4FB375C7-ECB0-4DF6-B889-2C7B41F1B5A9}"/>
              </a:ext>
            </a:extLst>
          </p:cNvPr>
          <p:cNvSpPr txBox="1">
            <a:spLocks noChangeArrowheads="1"/>
          </p:cNvSpPr>
          <p:nvPr/>
        </p:nvSpPr>
        <p:spPr bwMode="auto">
          <a:xfrm>
            <a:off x="5737768" y="4421578"/>
            <a:ext cx="649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b="1">
                <a:solidFill>
                  <a:schemeClr val="tx1"/>
                </a:solidFill>
                <a:latin typeface="Arial" charset="0"/>
              </a:rPr>
              <a:t>FSCP D</a:t>
            </a:r>
            <a:endParaRPr lang="en-US" altLang="de-DE" sz="1000" b="1">
              <a:solidFill>
                <a:schemeClr val="tx1"/>
              </a:solidFill>
              <a:latin typeface="Arial" charset="0"/>
            </a:endParaRPr>
          </a:p>
        </p:txBody>
      </p:sp>
      <p:sp>
        <p:nvSpPr>
          <p:cNvPr id="45" name="Text Box 57">
            <a:extLst>
              <a:ext uri="{FF2B5EF4-FFF2-40B4-BE49-F238E27FC236}">
                <a16:creationId xmlns:a16="http://schemas.microsoft.com/office/drawing/2014/main" id="{492A53BB-18E0-4BA2-BB73-A07F18CC9262}"/>
              </a:ext>
            </a:extLst>
          </p:cNvPr>
          <p:cNvSpPr txBox="1">
            <a:spLocks noChangeArrowheads="1"/>
          </p:cNvSpPr>
          <p:nvPr/>
        </p:nvSpPr>
        <p:spPr bwMode="auto">
          <a:xfrm>
            <a:off x="6998243" y="4292991"/>
            <a:ext cx="7000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Ethernet-based</a:t>
            </a:r>
            <a:endParaRPr lang="en-US" altLang="de-DE" sz="800">
              <a:solidFill>
                <a:schemeClr val="tx1"/>
              </a:solidFill>
              <a:latin typeface="Arial" charset="0"/>
            </a:endParaRPr>
          </a:p>
        </p:txBody>
      </p:sp>
      <p:sp>
        <p:nvSpPr>
          <p:cNvPr id="46" name="Text Box 58">
            <a:extLst>
              <a:ext uri="{FF2B5EF4-FFF2-40B4-BE49-F238E27FC236}">
                <a16:creationId xmlns:a16="http://schemas.microsoft.com/office/drawing/2014/main" id="{F6591E37-29EB-4A59-938D-BDB9B4D1C243}"/>
              </a:ext>
            </a:extLst>
          </p:cNvPr>
          <p:cNvSpPr txBox="1">
            <a:spLocks noChangeArrowheads="1"/>
          </p:cNvSpPr>
          <p:nvPr/>
        </p:nvSpPr>
        <p:spPr bwMode="auto">
          <a:xfrm>
            <a:off x="6914106" y="4023116"/>
            <a:ext cx="400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800">
                <a:solidFill>
                  <a:schemeClr val="tx1"/>
                </a:solidFill>
                <a:latin typeface="Arial" charset="0"/>
              </a:rPr>
              <a:t>"Classic"</a:t>
            </a:r>
            <a:endParaRPr lang="en-US" altLang="de-DE" sz="800">
              <a:solidFill>
                <a:schemeClr val="tx1"/>
              </a:solidFill>
              <a:latin typeface="Arial" charset="0"/>
            </a:endParaRPr>
          </a:p>
        </p:txBody>
      </p:sp>
      <p:sp>
        <p:nvSpPr>
          <p:cNvPr id="47" name="Rectangle 59" descr="Diagonal weit nach oben">
            <a:extLst>
              <a:ext uri="{FF2B5EF4-FFF2-40B4-BE49-F238E27FC236}">
                <a16:creationId xmlns:a16="http://schemas.microsoft.com/office/drawing/2014/main" id="{8D5BF5AA-B97B-4801-B583-CDF7822B1997}"/>
              </a:ext>
            </a:extLst>
          </p:cNvPr>
          <p:cNvSpPr>
            <a:spLocks noChangeArrowheads="1"/>
          </p:cNvSpPr>
          <p:nvPr/>
        </p:nvSpPr>
        <p:spPr bwMode="auto">
          <a:xfrm flipV="1">
            <a:off x="5040856" y="4377128"/>
            <a:ext cx="614362" cy="261938"/>
          </a:xfrm>
          <a:prstGeom prst="rect">
            <a:avLst/>
          </a:prstGeom>
          <a:pattFill prst="wdUpDiag">
            <a:fgClr>
              <a:srgbClr val="6699FF"/>
            </a:fgClr>
            <a:bgClr>
              <a:srgbClr val="003399"/>
            </a:bgClr>
          </a:patt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48" name="Line 60">
            <a:extLst>
              <a:ext uri="{FF2B5EF4-FFF2-40B4-BE49-F238E27FC236}">
                <a16:creationId xmlns:a16="http://schemas.microsoft.com/office/drawing/2014/main" id="{81D9AB8A-E98D-464E-AFBB-0E0A6A0FDA8C}"/>
              </a:ext>
            </a:extLst>
          </p:cNvPr>
          <p:cNvSpPr>
            <a:spLocks noChangeShapeType="1"/>
          </p:cNvSpPr>
          <p:nvPr/>
        </p:nvSpPr>
        <p:spPr bwMode="auto">
          <a:xfrm flipV="1">
            <a:off x="5040856" y="3996128"/>
            <a:ext cx="2490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 name="Line 61">
            <a:extLst>
              <a:ext uri="{FF2B5EF4-FFF2-40B4-BE49-F238E27FC236}">
                <a16:creationId xmlns:a16="http://schemas.microsoft.com/office/drawing/2014/main" id="{D79313C9-3D2B-4566-82D3-CCC9A60D563E}"/>
              </a:ext>
            </a:extLst>
          </p:cNvPr>
          <p:cNvSpPr>
            <a:spLocks noChangeShapeType="1"/>
          </p:cNvSpPr>
          <p:nvPr/>
        </p:nvSpPr>
        <p:spPr bwMode="auto">
          <a:xfrm flipV="1">
            <a:off x="5391693" y="4240603"/>
            <a:ext cx="2555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 name="Line 62">
            <a:extLst>
              <a:ext uri="{FF2B5EF4-FFF2-40B4-BE49-F238E27FC236}">
                <a16:creationId xmlns:a16="http://schemas.microsoft.com/office/drawing/2014/main" id="{438DF870-2612-459C-9A81-08A787FA4650}"/>
              </a:ext>
            </a:extLst>
          </p:cNvPr>
          <p:cNvSpPr>
            <a:spLocks noChangeShapeType="1"/>
          </p:cNvSpPr>
          <p:nvPr/>
        </p:nvSpPr>
        <p:spPr bwMode="auto">
          <a:xfrm flipV="1">
            <a:off x="5161506" y="3996128"/>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 name="Line 63">
            <a:extLst>
              <a:ext uri="{FF2B5EF4-FFF2-40B4-BE49-F238E27FC236}">
                <a16:creationId xmlns:a16="http://schemas.microsoft.com/office/drawing/2014/main" id="{C97819BB-E562-44AE-B7E2-6244C04DDE85}"/>
              </a:ext>
            </a:extLst>
          </p:cNvPr>
          <p:cNvSpPr>
            <a:spLocks noChangeShapeType="1"/>
          </p:cNvSpPr>
          <p:nvPr/>
        </p:nvSpPr>
        <p:spPr bwMode="auto">
          <a:xfrm flipV="1">
            <a:off x="5491706" y="4250128"/>
            <a:ext cx="0" cy="13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 name="Rectangle 64">
            <a:extLst>
              <a:ext uri="{FF2B5EF4-FFF2-40B4-BE49-F238E27FC236}">
                <a16:creationId xmlns:a16="http://schemas.microsoft.com/office/drawing/2014/main" id="{16DB4570-3B6E-46B5-8EC2-593A2A948ADB}"/>
              </a:ext>
            </a:extLst>
          </p:cNvPr>
          <p:cNvSpPr>
            <a:spLocks noChangeArrowheads="1"/>
          </p:cNvSpPr>
          <p:nvPr/>
        </p:nvSpPr>
        <p:spPr bwMode="auto">
          <a:xfrm flipV="1">
            <a:off x="7304631" y="3470666"/>
            <a:ext cx="155575" cy="261937"/>
          </a:xfrm>
          <a:prstGeom prst="rect">
            <a:avLst/>
          </a:prstGeom>
          <a:solidFill>
            <a:srgbClr val="6699FF"/>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53" name="Line 65">
            <a:extLst>
              <a:ext uri="{FF2B5EF4-FFF2-40B4-BE49-F238E27FC236}">
                <a16:creationId xmlns:a16="http://schemas.microsoft.com/office/drawing/2014/main" id="{9B674719-3687-49DE-A661-E89F7D56092E}"/>
              </a:ext>
            </a:extLst>
          </p:cNvPr>
          <p:cNvSpPr>
            <a:spLocks noChangeShapeType="1"/>
          </p:cNvSpPr>
          <p:nvPr/>
        </p:nvSpPr>
        <p:spPr bwMode="auto">
          <a:xfrm flipV="1">
            <a:off x="7384006" y="3734191"/>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4" name="Line 68">
            <a:extLst>
              <a:ext uri="{FF2B5EF4-FFF2-40B4-BE49-F238E27FC236}">
                <a16:creationId xmlns:a16="http://schemas.microsoft.com/office/drawing/2014/main" id="{56F1EBFE-0F66-41E2-8779-28011D362B03}"/>
              </a:ext>
            </a:extLst>
          </p:cNvPr>
          <p:cNvSpPr>
            <a:spLocks noChangeShapeType="1"/>
          </p:cNvSpPr>
          <p:nvPr/>
        </p:nvSpPr>
        <p:spPr bwMode="auto">
          <a:xfrm flipV="1">
            <a:off x="5347243" y="3734191"/>
            <a:ext cx="0" cy="261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 name="Rectangle 69">
            <a:extLst>
              <a:ext uri="{FF2B5EF4-FFF2-40B4-BE49-F238E27FC236}">
                <a16:creationId xmlns:a16="http://schemas.microsoft.com/office/drawing/2014/main" id="{4C486C29-51E7-484B-98AE-26E714AA2857}"/>
              </a:ext>
            </a:extLst>
          </p:cNvPr>
          <p:cNvSpPr>
            <a:spLocks noChangeArrowheads="1"/>
          </p:cNvSpPr>
          <p:nvPr/>
        </p:nvSpPr>
        <p:spPr bwMode="auto">
          <a:xfrm flipV="1">
            <a:off x="7695156" y="3716728"/>
            <a:ext cx="153987" cy="261938"/>
          </a:xfrm>
          <a:prstGeom prst="rect">
            <a:avLst/>
          </a:prstGeom>
          <a:solidFill>
            <a:srgbClr val="003399"/>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56" name="Line 70">
            <a:extLst>
              <a:ext uri="{FF2B5EF4-FFF2-40B4-BE49-F238E27FC236}">
                <a16:creationId xmlns:a16="http://schemas.microsoft.com/office/drawing/2014/main" id="{58405E01-C831-45F0-8717-22646077E297}"/>
              </a:ext>
            </a:extLst>
          </p:cNvPr>
          <p:cNvSpPr>
            <a:spLocks noChangeShapeType="1"/>
          </p:cNvSpPr>
          <p:nvPr/>
        </p:nvSpPr>
        <p:spPr bwMode="auto">
          <a:xfrm flipV="1">
            <a:off x="7772943" y="3980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 name="Line 72">
            <a:extLst>
              <a:ext uri="{FF2B5EF4-FFF2-40B4-BE49-F238E27FC236}">
                <a16:creationId xmlns:a16="http://schemas.microsoft.com/office/drawing/2014/main" id="{0E372914-5455-4D9A-999F-D7118EEE7280}"/>
              </a:ext>
            </a:extLst>
          </p:cNvPr>
          <p:cNvSpPr>
            <a:spLocks noChangeShapeType="1"/>
          </p:cNvSpPr>
          <p:nvPr/>
        </p:nvSpPr>
        <p:spPr bwMode="auto">
          <a:xfrm flipV="1">
            <a:off x="5817143" y="3211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 name="Line 73">
            <a:extLst>
              <a:ext uri="{FF2B5EF4-FFF2-40B4-BE49-F238E27FC236}">
                <a16:creationId xmlns:a16="http://schemas.microsoft.com/office/drawing/2014/main" id="{873F7420-A6D1-4F2B-980C-25BD9A4B1383}"/>
              </a:ext>
            </a:extLst>
          </p:cNvPr>
          <p:cNvSpPr>
            <a:spLocks noChangeShapeType="1"/>
          </p:cNvSpPr>
          <p:nvPr/>
        </p:nvSpPr>
        <p:spPr bwMode="auto">
          <a:xfrm flipV="1">
            <a:off x="5750468" y="3211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 name="Rectangle 75">
            <a:extLst>
              <a:ext uri="{FF2B5EF4-FFF2-40B4-BE49-F238E27FC236}">
                <a16:creationId xmlns:a16="http://schemas.microsoft.com/office/drawing/2014/main" id="{84C116AF-5AD0-49EB-83AC-E059C24E79B3}"/>
              </a:ext>
            </a:extLst>
          </p:cNvPr>
          <p:cNvSpPr>
            <a:spLocks noChangeArrowheads="1"/>
          </p:cNvSpPr>
          <p:nvPr/>
        </p:nvSpPr>
        <p:spPr bwMode="auto">
          <a:xfrm>
            <a:off x="8199981" y="1570428"/>
            <a:ext cx="153987" cy="261938"/>
          </a:xfrm>
          <a:prstGeom prst="rect">
            <a:avLst/>
          </a:prstGeom>
          <a:solidFill>
            <a:srgbClr val="FF33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0" name="Line 76">
            <a:extLst>
              <a:ext uri="{FF2B5EF4-FFF2-40B4-BE49-F238E27FC236}">
                <a16:creationId xmlns:a16="http://schemas.microsoft.com/office/drawing/2014/main" id="{3A22B97F-CAFE-4D36-8E84-4623214FD3B3}"/>
              </a:ext>
            </a:extLst>
          </p:cNvPr>
          <p:cNvSpPr>
            <a:spLocks noChangeShapeType="1"/>
          </p:cNvSpPr>
          <p:nvPr/>
        </p:nvSpPr>
        <p:spPr bwMode="auto">
          <a:xfrm>
            <a:off x="8277768" y="1306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 name="AutoShape 77">
            <a:extLst>
              <a:ext uri="{FF2B5EF4-FFF2-40B4-BE49-F238E27FC236}">
                <a16:creationId xmlns:a16="http://schemas.microsoft.com/office/drawing/2014/main" id="{B894E93C-FD81-4FE4-A8A4-DA0D5C4DC1DF}"/>
              </a:ext>
            </a:extLst>
          </p:cNvPr>
          <p:cNvSpPr>
            <a:spLocks noChangeArrowheads="1"/>
          </p:cNvSpPr>
          <p:nvPr/>
        </p:nvSpPr>
        <p:spPr bwMode="auto">
          <a:xfrm>
            <a:off x="7922168" y="1624403"/>
            <a:ext cx="209550" cy="142875"/>
          </a:xfrm>
          <a:prstGeom prst="leftRightArrow">
            <a:avLst>
              <a:gd name="adj1" fmla="val 50000"/>
              <a:gd name="adj2" fmla="val 29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2" name="Line 78">
            <a:extLst>
              <a:ext uri="{FF2B5EF4-FFF2-40B4-BE49-F238E27FC236}">
                <a16:creationId xmlns:a16="http://schemas.microsoft.com/office/drawing/2014/main" id="{D1AE84A5-E088-4D3C-99CC-EB498F560079}"/>
              </a:ext>
            </a:extLst>
          </p:cNvPr>
          <p:cNvSpPr>
            <a:spLocks noChangeShapeType="1"/>
          </p:cNvSpPr>
          <p:nvPr/>
        </p:nvSpPr>
        <p:spPr bwMode="auto">
          <a:xfrm>
            <a:off x="2854868"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3" name="Group 62">
            <a:extLst>
              <a:ext uri="{FF2B5EF4-FFF2-40B4-BE49-F238E27FC236}">
                <a16:creationId xmlns:a16="http://schemas.microsoft.com/office/drawing/2014/main" id="{4A9CDA5F-88F0-4DBC-9357-275BA36BFDE8}"/>
              </a:ext>
            </a:extLst>
          </p:cNvPr>
          <p:cNvGrpSpPr/>
          <p:nvPr/>
        </p:nvGrpSpPr>
        <p:grpSpPr>
          <a:xfrm>
            <a:off x="2748506" y="2334016"/>
            <a:ext cx="153987" cy="266700"/>
            <a:chOff x="2627313" y="2862263"/>
            <a:chExt cx="153987" cy="266700"/>
          </a:xfrm>
          <a:effectLst>
            <a:outerShdw blurRad="50800" dist="38100" dir="2700000" algn="tl" rotWithShape="0">
              <a:prstClr val="black">
                <a:alpha val="40000"/>
              </a:prstClr>
            </a:outerShdw>
          </a:effectLst>
        </p:grpSpPr>
        <p:sp>
          <p:nvSpPr>
            <p:cNvPr id="64" name="Rectangle 79">
              <a:extLst>
                <a:ext uri="{FF2B5EF4-FFF2-40B4-BE49-F238E27FC236}">
                  <a16:creationId xmlns:a16="http://schemas.microsoft.com/office/drawing/2014/main" id="{BDDCEFA1-90B9-453B-9FDF-501735168CB3}"/>
                </a:ext>
              </a:extLst>
            </p:cNvPr>
            <p:cNvSpPr>
              <a:spLocks noChangeArrowheads="1"/>
            </p:cNvSpPr>
            <p:nvPr/>
          </p:nvSpPr>
          <p:spPr bwMode="auto">
            <a:xfrm>
              <a:off x="2627313" y="295275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5" name="Rectangle 80">
              <a:extLst>
                <a:ext uri="{FF2B5EF4-FFF2-40B4-BE49-F238E27FC236}">
                  <a16:creationId xmlns:a16="http://schemas.microsoft.com/office/drawing/2014/main" id="{8C400FB5-FA31-4653-B8C6-B42CF8AD7413}"/>
                </a:ext>
              </a:extLst>
            </p:cNvPr>
            <p:cNvSpPr>
              <a:spLocks noChangeArrowheads="1"/>
            </p:cNvSpPr>
            <p:nvPr/>
          </p:nvSpPr>
          <p:spPr bwMode="auto">
            <a:xfrm>
              <a:off x="2627313" y="286226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66" name="Line 84">
            <a:extLst>
              <a:ext uri="{FF2B5EF4-FFF2-40B4-BE49-F238E27FC236}">
                <a16:creationId xmlns:a16="http://schemas.microsoft.com/office/drawing/2014/main" id="{2D1B37AC-E0D4-4E18-AAF1-260C643B7668}"/>
              </a:ext>
            </a:extLst>
          </p:cNvPr>
          <p:cNvSpPr>
            <a:spLocks noChangeShapeType="1"/>
          </p:cNvSpPr>
          <p:nvPr/>
        </p:nvSpPr>
        <p:spPr bwMode="auto">
          <a:xfrm flipV="1">
            <a:off x="2816768" y="3411928"/>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7" name="Group 66">
            <a:extLst>
              <a:ext uri="{FF2B5EF4-FFF2-40B4-BE49-F238E27FC236}">
                <a16:creationId xmlns:a16="http://schemas.microsoft.com/office/drawing/2014/main" id="{6F840268-1958-49D9-B0C9-D3B911CD4AA6}"/>
              </a:ext>
            </a:extLst>
          </p:cNvPr>
          <p:cNvGrpSpPr/>
          <p:nvPr/>
        </p:nvGrpSpPr>
        <p:grpSpPr>
          <a:xfrm>
            <a:off x="2719931" y="3245558"/>
            <a:ext cx="153987" cy="266700"/>
            <a:chOff x="2598738" y="3781425"/>
            <a:chExt cx="153987" cy="266700"/>
          </a:xfrm>
          <a:effectLst>
            <a:outerShdw blurRad="50800" dist="38100" dir="2700000" algn="tl" rotWithShape="0">
              <a:prstClr val="black">
                <a:alpha val="40000"/>
              </a:prstClr>
            </a:outerShdw>
          </a:effectLst>
        </p:grpSpPr>
        <p:sp>
          <p:nvSpPr>
            <p:cNvPr id="68" name="Rectangle 85">
              <a:extLst>
                <a:ext uri="{FF2B5EF4-FFF2-40B4-BE49-F238E27FC236}">
                  <a16:creationId xmlns:a16="http://schemas.microsoft.com/office/drawing/2014/main" id="{764F720B-2F85-4090-9772-0A5D1918D6A3}"/>
                </a:ext>
              </a:extLst>
            </p:cNvPr>
            <p:cNvSpPr>
              <a:spLocks noChangeArrowheads="1"/>
            </p:cNvSpPr>
            <p:nvPr/>
          </p:nvSpPr>
          <p:spPr bwMode="auto">
            <a:xfrm>
              <a:off x="2598738" y="3781425"/>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69" name="Rectangle 86">
              <a:extLst>
                <a:ext uri="{FF2B5EF4-FFF2-40B4-BE49-F238E27FC236}">
                  <a16:creationId xmlns:a16="http://schemas.microsoft.com/office/drawing/2014/main" id="{BDAC284A-EAA4-478F-B88E-1F6893FE1A8B}"/>
                </a:ext>
              </a:extLst>
            </p:cNvPr>
            <p:cNvSpPr>
              <a:spLocks noChangeArrowheads="1"/>
            </p:cNvSpPr>
            <p:nvPr/>
          </p:nvSpPr>
          <p:spPr bwMode="auto">
            <a:xfrm>
              <a:off x="2598738" y="3957638"/>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70" name="Line 87">
            <a:extLst>
              <a:ext uri="{FF2B5EF4-FFF2-40B4-BE49-F238E27FC236}">
                <a16:creationId xmlns:a16="http://schemas.microsoft.com/office/drawing/2014/main" id="{04949B24-8F6E-45A4-A4CB-E69927CEFCA2}"/>
              </a:ext>
            </a:extLst>
          </p:cNvPr>
          <p:cNvSpPr>
            <a:spLocks noChangeShapeType="1"/>
          </p:cNvSpPr>
          <p:nvPr/>
        </p:nvSpPr>
        <p:spPr bwMode="auto">
          <a:xfrm flipV="1">
            <a:off x="6607718" y="321190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71" name="Group 70">
            <a:extLst>
              <a:ext uri="{FF2B5EF4-FFF2-40B4-BE49-F238E27FC236}">
                <a16:creationId xmlns:a16="http://schemas.microsoft.com/office/drawing/2014/main" id="{9DD47AF0-8FBB-4E4F-B34A-C2F8CB372219}"/>
              </a:ext>
            </a:extLst>
          </p:cNvPr>
          <p:cNvGrpSpPr/>
          <p:nvPr/>
        </p:nvGrpSpPr>
        <p:grpSpPr>
          <a:xfrm>
            <a:off x="1462631" y="1816491"/>
            <a:ext cx="1654175" cy="254000"/>
            <a:chOff x="1341438" y="2344738"/>
            <a:chExt cx="1654175" cy="254000"/>
          </a:xfrm>
          <a:effectLst>
            <a:outerShdw blurRad="50800" dist="38100" dir="2700000" algn="tl" rotWithShape="0">
              <a:prstClr val="black">
                <a:alpha val="40000"/>
              </a:prstClr>
            </a:outerShdw>
          </a:effectLst>
        </p:grpSpPr>
        <p:sp>
          <p:nvSpPr>
            <p:cNvPr id="72" name="Rectangle 10">
              <a:extLst>
                <a:ext uri="{FF2B5EF4-FFF2-40B4-BE49-F238E27FC236}">
                  <a16:creationId xmlns:a16="http://schemas.microsoft.com/office/drawing/2014/main" id="{F9C244F1-3B87-4739-8DE2-A0AD6799B7E2}"/>
                </a:ext>
              </a:extLst>
            </p:cNvPr>
            <p:cNvSpPr>
              <a:spLocks noChangeArrowheads="1"/>
            </p:cNvSpPr>
            <p:nvPr/>
          </p:nvSpPr>
          <p:spPr bwMode="auto">
            <a:xfrm>
              <a:off x="1779588" y="2344738"/>
              <a:ext cx="611187" cy="25241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Arial" charset="0"/>
                </a:rPr>
                <a:t>FS-DI</a:t>
              </a:r>
              <a:endParaRPr lang="en-US" altLang="de-DE" sz="1000">
                <a:solidFill>
                  <a:schemeClr val="tx1"/>
                </a:solidFill>
                <a:latin typeface="Arial" charset="0"/>
              </a:endParaRPr>
            </a:p>
          </p:txBody>
        </p:sp>
        <p:sp>
          <p:nvSpPr>
            <p:cNvPr id="73" name="Rectangle 11">
              <a:extLst>
                <a:ext uri="{FF2B5EF4-FFF2-40B4-BE49-F238E27FC236}">
                  <a16:creationId xmlns:a16="http://schemas.microsoft.com/office/drawing/2014/main" id="{CC4C7E88-4270-4460-8FA6-02E3A9F14832}"/>
                </a:ext>
              </a:extLst>
            </p:cNvPr>
            <p:cNvSpPr>
              <a:spLocks noChangeArrowheads="1"/>
            </p:cNvSpPr>
            <p:nvPr/>
          </p:nvSpPr>
          <p:spPr bwMode="auto">
            <a:xfrm>
              <a:off x="1341438" y="2344738"/>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a:solidFill>
                    <a:schemeClr val="tx1"/>
                  </a:solidFill>
                  <a:latin typeface="Arial" charset="0"/>
                </a:rPr>
                <a:t>RIO</a:t>
              </a:r>
              <a:endParaRPr lang="en-US" altLang="de-DE" sz="1000" dirty="0">
                <a:solidFill>
                  <a:schemeClr val="tx1"/>
                </a:solidFill>
                <a:latin typeface="Arial" charset="0"/>
              </a:endParaRPr>
            </a:p>
          </p:txBody>
        </p:sp>
        <p:grpSp>
          <p:nvGrpSpPr>
            <p:cNvPr id="74" name="Group 88">
              <a:extLst>
                <a:ext uri="{FF2B5EF4-FFF2-40B4-BE49-F238E27FC236}">
                  <a16:creationId xmlns:a16="http://schemas.microsoft.com/office/drawing/2014/main" id="{1900A771-FCDF-44B6-9617-1AEE27C9F54E}"/>
                </a:ext>
              </a:extLst>
            </p:cNvPr>
            <p:cNvGrpSpPr>
              <a:grpSpLocks/>
            </p:cNvGrpSpPr>
            <p:nvPr/>
          </p:nvGrpSpPr>
          <p:grpSpPr bwMode="auto">
            <a:xfrm flipH="1">
              <a:off x="2390775" y="2346325"/>
              <a:ext cx="604838" cy="185738"/>
              <a:chOff x="1506" y="1476"/>
              <a:chExt cx="381" cy="114"/>
            </a:xfrm>
          </p:grpSpPr>
          <p:sp>
            <p:nvSpPr>
              <p:cNvPr id="77" name="AutoShape 89">
                <a:extLst>
                  <a:ext uri="{FF2B5EF4-FFF2-40B4-BE49-F238E27FC236}">
                    <a16:creationId xmlns:a16="http://schemas.microsoft.com/office/drawing/2014/main" id="{D421C74F-28B5-4C4E-832E-59A221EC7ACC}"/>
                  </a:ext>
                </a:extLst>
              </p:cNvPr>
              <p:cNvSpPr>
                <a:spLocks noChangeArrowheads="1"/>
              </p:cNvSpPr>
              <p:nvPr/>
            </p:nvSpPr>
            <p:spPr bwMode="auto">
              <a:xfrm>
                <a:off x="1506" y="1476"/>
                <a:ext cx="378" cy="114"/>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78" name="AutoShape 90">
                <a:extLst>
                  <a:ext uri="{FF2B5EF4-FFF2-40B4-BE49-F238E27FC236}">
                    <a16:creationId xmlns:a16="http://schemas.microsoft.com/office/drawing/2014/main" id="{1F28B945-D550-4167-8B12-0D4BC61E171B}"/>
                  </a:ext>
                </a:extLst>
              </p:cNvPr>
              <p:cNvSpPr>
                <a:spLocks noChangeArrowheads="1"/>
              </p:cNvSpPr>
              <p:nvPr/>
            </p:nvSpPr>
            <p:spPr bwMode="auto">
              <a:xfrm rot="10800000">
                <a:off x="1509" y="1476"/>
                <a:ext cx="378" cy="114"/>
              </a:xfrm>
              <a:prstGeom prst="rtTriangl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75" name="Text Box 91">
              <a:extLst>
                <a:ext uri="{FF2B5EF4-FFF2-40B4-BE49-F238E27FC236}">
                  <a16:creationId xmlns:a16="http://schemas.microsoft.com/office/drawing/2014/main" id="{5ED600EE-9574-47FE-B45B-43C30C11F613}"/>
                </a:ext>
              </a:extLst>
            </p:cNvPr>
            <p:cNvSpPr txBox="1">
              <a:spLocks noChangeArrowheads="1"/>
            </p:cNvSpPr>
            <p:nvPr/>
          </p:nvSpPr>
          <p:spPr bwMode="auto">
            <a:xfrm>
              <a:off x="2520950" y="2357438"/>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76" name="Rectangle 92">
              <a:extLst>
                <a:ext uri="{FF2B5EF4-FFF2-40B4-BE49-F238E27FC236}">
                  <a16:creationId xmlns:a16="http://schemas.microsoft.com/office/drawing/2014/main" id="{6A5BF047-9898-4CF3-84B8-28FFC82A6FF9}"/>
                </a:ext>
              </a:extLst>
            </p:cNvPr>
            <p:cNvSpPr>
              <a:spLocks noChangeArrowheads="1"/>
            </p:cNvSpPr>
            <p:nvPr/>
          </p:nvSpPr>
          <p:spPr bwMode="auto">
            <a:xfrm>
              <a:off x="2392363" y="2527300"/>
              <a:ext cx="60325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79" name="Group 78">
            <a:extLst>
              <a:ext uri="{FF2B5EF4-FFF2-40B4-BE49-F238E27FC236}">
                <a16:creationId xmlns:a16="http://schemas.microsoft.com/office/drawing/2014/main" id="{33E68F4F-0D65-48A7-81F3-4D8053C15326}"/>
              </a:ext>
            </a:extLst>
          </p:cNvPr>
          <p:cNvGrpSpPr/>
          <p:nvPr/>
        </p:nvGrpSpPr>
        <p:grpSpPr>
          <a:xfrm>
            <a:off x="5225006" y="1816491"/>
            <a:ext cx="1654175" cy="252412"/>
            <a:chOff x="5103813" y="2344738"/>
            <a:chExt cx="1654175" cy="252412"/>
          </a:xfrm>
          <a:effectLst>
            <a:outerShdw blurRad="50800" dist="38100" dir="2700000" algn="tl" rotWithShape="0">
              <a:prstClr val="black">
                <a:alpha val="40000"/>
              </a:prstClr>
            </a:outerShdw>
          </a:effectLst>
        </p:grpSpPr>
        <p:sp>
          <p:nvSpPr>
            <p:cNvPr id="80" name="Rectangle 29">
              <a:extLst>
                <a:ext uri="{FF2B5EF4-FFF2-40B4-BE49-F238E27FC236}">
                  <a16:creationId xmlns:a16="http://schemas.microsoft.com/office/drawing/2014/main" id="{284FA2CB-DAB9-4BBA-A828-A2ACDB810CBB}"/>
                </a:ext>
              </a:extLst>
            </p:cNvPr>
            <p:cNvSpPr>
              <a:spLocks noChangeArrowheads="1"/>
            </p:cNvSpPr>
            <p:nvPr/>
          </p:nvSpPr>
          <p:spPr bwMode="auto">
            <a:xfrm>
              <a:off x="5541963" y="2344738"/>
              <a:ext cx="611187" cy="25241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bg1"/>
                  </a:solidFill>
                  <a:latin typeface="Arial" charset="0"/>
                </a:rPr>
                <a:t>FS-DI</a:t>
              </a:r>
              <a:endParaRPr lang="en-US" altLang="de-DE" sz="1000">
                <a:solidFill>
                  <a:schemeClr val="bg1"/>
                </a:solidFill>
                <a:latin typeface="Arial" charset="0"/>
              </a:endParaRPr>
            </a:p>
          </p:txBody>
        </p:sp>
        <p:sp>
          <p:nvSpPr>
            <p:cNvPr id="81" name="Rectangle 30">
              <a:extLst>
                <a:ext uri="{FF2B5EF4-FFF2-40B4-BE49-F238E27FC236}">
                  <a16:creationId xmlns:a16="http://schemas.microsoft.com/office/drawing/2014/main" id="{433ADC83-D11B-468A-B614-F5ED27F630CD}"/>
                </a:ext>
              </a:extLst>
            </p:cNvPr>
            <p:cNvSpPr>
              <a:spLocks noChangeArrowheads="1"/>
            </p:cNvSpPr>
            <p:nvPr/>
          </p:nvSpPr>
          <p:spPr bwMode="auto">
            <a:xfrm>
              <a:off x="5103813" y="2344738"/>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Arial" charset="0"/>
                </a:rPr>
                <a:t>RIO</a:t>
              </a:r>
              <a:endParaRPr lang="en-US" altLang="de-DE" sz="1000">
                <a:solidFill>
                  <a:schemeClr val="tx1"/>
                </a:solidFill>
                <a:latin typeface="Arial" charset="0"/>
              </a:endParaRPr>
            </a:p>
          </p:txBody>
        </p:sp>
        <p:grpSp>
          <p:nvGrpSpPr>
            <p:cNvPr id="82" name="Group 139">
              <a:extLst>
                <a:ext uri="{FF2B5EF4-FFF2-40B4-BE49-F238E27FC236}">
                  <a16:creationId xmlns:a16="http://schemas.microsoft.com/office/drawing/2014/main" id="{E04C3C68-1B73-4058-AE6C-C3E23CAB2E88}"/>
                </a:ext>
              </a:extLst>
            </p:cNvPr>
            <p:cNvGrpSpPr>
              <a:grpSpLocks/>
            </p:cNvGrpSpPr>
            <p:nvPr/>
          </p:nvGrpSpPr>
          <p:grpSpPr bwMode="auto">
            <a:xfrm flipH="1">
              <a:off x="6153150" y="2346325"/>
              <a:ext cx="604838" cy="185738"/>
              <a:chOff x="3876" y="1478"/>
              <a:chExt cx="381" cy="117"/>
            </a:xfrm>
          </p:grpSpPr>
          <p:sp>
            <p:nvSpPr>
              <p:cNvPr id="85" name="AutoShape 93">
                <a:extLst>
                  <a:ext uri="{FF2B5EF4-FFF2-40B4-BE49-F238E27FC236}">
                    <a16:creationId xmlns:a16="http://schemas.microsoft.com/office/drawing/2014/main" id="{D63225FE-930A-4E16-B65B-114AF48A60B6}"/>
                  </a:ext>
                </a:extLst>
              </p:cNvPr>
              <p:cNvSpPr>
                <a:spLocks noChangeArrowheads="1"/>
              </p:cNvSpPr>
              <p:nvPr/>
            </p:nvSpPr>
            <p:spPr bwMode="auto">
              <a:xfrm>
                <a:off x="3876" y="1478"/>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86" name="AutoShape 94">
                <a:extLst>
                  <a:ext uri="{FF2B5EF4-FFF2-40B4-BE49-F238E27FC236}">
                    <a16:creationId xmlns:a16="http://schemas.microsoft.com/office/drawing/2014/main" id="{F7B29CC2-DBEF-4B54-BA31-E73D211C854E}"/>
                  </a:ext>
                </a:extLst>
              </p:cNvPr>
              <p:cNvSpPr>
                <a:spLocks noChangeArrowheads="1"/>
              </p:cNvSpPr>
              <p:nvPr/>
            </p:nvSpPr>
            <p:spPr bwMode="auto">
              <a:xfrm rot="10800000">
                <a:off x="3879" y="1478"/>
                <a:ext cx="378" cy="117"/>
              </a:xfrm>
              <a:prstGeom prst="rtTriangl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83" name="Text Box 95">
              <a:extLst>
                <a:ext uri="{FF2B5EF4-FFF2-40B4-BE49-F238E27FC236}">
                  <a16:creationId xmlns:a16="http://schemas.microsoft.com/office/drawing/2014/main" id="{9E23ABDC-9C12-4FEE-BEB4-DDC974759AD6}"/>
                </a:ext>
              </a:extLst>
            </p:cNvPr>
            <p:cNvSpPr txBox="1">
              <a:spLocks noChangeArrowheads="1"/>
            </p:cNvSpPr>
            <p:nvPr/>
          </p:nvSpPr>
          <p:spPr bwMode="auto">
            <a:xfrm>
              <a:off x="6283325" y="2357438"/>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84" name="Rectangle 96">
              <a:extLst>
                <a:ext uri="{FF2B5EF4-FFF2-40B4-BE49-F238E27FC236}">
                  <a16:creationId xmlns:a16="http://schemas.microsoft.com/office/drawing/2014/main" id="{BE7EB1A7-7205-41D2-B79F-0A5BCA883A8D}"/>
                </a:ext>
              </a:extLst>
            </p:cNvPr>
            <p:cNvSpPr>
              <a:spLocks noChangeArrowheads="1"/>
            </p:cNvSpPr>
            <p:nvPr/>
          </p:nvSpPr>
          <p:spPr bwMode="auto">
            <a:xfrm>
              <a:off x="6154738" y="2527300"/>
              <a:ext cx="603250" cy="66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87" name="Group 86">
            <a:extLst>
              <a:ext uri="{FF2B5EF4-FFF2-40B4-BE49-F238E27FC236}">
                <a16:creationId xmlns:a16="http://schemas.microsoft.com/office/drawing/2014/main" id="{33ECF1D9-2665-4CA6-95BB-C4CDA9870354}"/>
              </a:ext>
            </a:extLst>
          </p:cNvPr>
          <p:cNvGrpSpPr/>
          <p:nvPr/>
        </p:nvGrpSpPr>
        <p:grpSpPr>
          <a:xfrm>
            <a:off x="1434056" y="3680216"/>
            <a:ext cx="1654175" cy="252412"/>
            <a:chOff x="1312863" y="4322763"/>
            <a:chExt cx="1654175" cy="252412"/>
          </a:xfrm>
          <a:effectLst>
            <a:outerShdw blurRad="50800" dist="38100" dir="2700000" algn="tl" rotWithShape="0">
              <a:prstClr val="black">
                <a:alpha val="40000"/>
              </a:prstClr>
            </a:outerShdw>
          </a:effectLst>
        </p:grpSpPr>
        <p:sp>
          <p:nvSpPr>
            <p:cNvPr id="88" name="Rectangle 49">
              <a:extLst>
                <a:ext uri="{FF2B5EF4-FFF2-40B4-BE49-F238E27FC236}">
                  <a16:creationId xmlns:a16="http://schemas.microsoft.com/office/drawing/2014/main" id="{2D1150DB-EA91-4E3E-85EA-8EF701802B9F}"/>
                </a:ext>
              </a:extLst>
            </p:cNvPr>
            <p:cNvSpPr>
              <a:spLocks noChangeArrowheads="1"/>
            </p:cNvSpPr>
            <p:nvPr/>
          </p:nvSpPr>
          <p:spPr bwMode="auto">
            <a:xfrm>
              <a:off x="1751013" y="4322763"/>
              <a:ext cx="611187" cy="25241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bg1"/>
                  </a:solidFill>
                  <a:latin typeface="Arial" charset="0"/>
                </a:rPr>
                <a:t>FS-DI</a:t>
              </a:r>
              <a:endParaRPr lang="en-US" altLang="de-DE" sz="1000">
                <a:solidFill>
                  <a:schemeClr val="bg1"/>
                </a:solidFill>
                <a:latin typeface="Arial" charset="0"/>
              </a:endParaRPr>
            </a:p>
          </p:txBody>
        </p:sp>
        <p:sp>
          <p:nvSpPr>
            <p:cNvPr id="89" name="Rectangle 50">
              <a:extLst>
                <a:ext uri="{FF2B5EF4-FFF2-40B4-BE49-F238E27FC236}">
                  <a16:creationId xmlns:a16="http://schemas.microsoft.com/office/drawing/2014/main" id="{DE04BFF0-39CE-4B07-94F9-AD78B33BBBE0}"/>
                </a:ext>
              </a:extLst>
            </p:cNvPr>
            <p:cNvSpPr>
              <a:spLocks noChangeArrowheads="1"/>
            </p:cNvSpPr>
            <p:nvPr/>
          </p:nvSpPr>
          <p:spPr bwMode="auto">
            <a:xfrm>
              <a:off x="1312863" y="4322763"/>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Arial" charset="0"/>
                </a:rPr>
                <a:t>RIO</a:t>
              </a:r>
              <a:endParaRPr lang="en-US" altLang="de-DE" sz="1000">
                <a:solidFill>
                  <a:schemeClr val="tx1"/>
                </a:solidFill>
                <a:latin typeface="Arial" charset="0"/>
              </a:endParaRPr>
            </a:p>
          </p:txBody>
        </p:sp>
        <p:grpSp>
          <p:nvGrpSpPr>
            <p:cNvPr id="90" name="Group 140">
              <a:extLst>
                <a:ext uri="{FF2B5EF4-FFF2-40B4-BE49-F238E27FC236}">
                  <a16:creationId xmlns:a16="http://schemas.microsoft.com/office/drawing/2014/main" id="{8F3F8855-8D01-468C-9B09-D6E4BF478ED2}"/>
                </a:ext>
              </a:extLst>
            </p:cNvPr>
            <p:cNvGrpSpPr>
              <a:grpSpLocks/>
            </p:cNvGrpSpPr>
            <p:nvPr/>
          </p:nvGrpSpPr>
          <p:grpSpPr bwMode="auto">
            <a:xfrm flipH="1" flipV="1">
              <a:off x="2362200" y="4387850"/>
              <a:ext cx="604838" cy="185738"/>
              <a:chOff x="1488" y="2764"/>
              <a:chExt cx="381" cy="117"/>
            </a:xfrm>
          </p:grpSpPr>
          <p:sp>
            <p:nvSpPr>
              <p:cNvPr id="93" name="AutoShape 97">
                <a:extLst>
                  <a:ext uri="{FF2B5EF4-FFF2-40B4-BE49-F238E27FC236}">
                    <a16:creationId xmlns:a16="http://schemas.microsoft.com/office/drawing/2014/main" id="{CADBB95A-D1D6-4E82-ABE8-0269F316113D}"/>
                  </a:ext>
                </a:extLst>
              </p:cNvPr>
              <p:cNvSpPr>
                <a:spLocks noChangeArrowheads="1"/>
              </p:cNvSpPr>
              <p:nvPr/>
            </p:nvSpPr>
            <p:spPr bwMode="auto">
              <a:xfrm>
                <a:off x="1488" y="2764"/>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94" name="AutoShape 98">
                <a:extLst>
                  <a:ext uri="{FF2B5EF4-FFF2-40B4-BE49-F238E27FC236}">
                    <a16:creationId xmlns:a16="http://schemas.microsoft.com/office/drawing/2014/main" id="{ECB394F5-2207-40F8-870F-FCD57AD06C63}"/>
                  </a:ext>
                </a:extLst>
              </p:cNvPr>
              <p:cNvSpPr>
                <a:spLocks noChangeArrowheads="1"/>
              </p:cNvSpPr>
              <p:nvPr/>
            </p:nvSpPr>
            <p:spPr bwMode="auto">
              <a:xfrm rot="10800000">
                <a:off x="1491" y="2764"/>
                <a:ext cx="378" cy="117"/>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91" name="Text Box 99">
              <a:extLst>
                <a:ext uri="{FF2B5EF4-FFF2-40B4-BE49-F238E27FC236}">
                  <a16:creationId xmlns:a16="http://schemas.microsoft.com/office/drawing/2014/main" id="{B42CFE52-69EF-433A-B78C-5DD849326049}"/>
                </a:ext>
              </a:extLst>
            </p:cNvPr>
            <p:cNvSpPr txBox="1">
              <a:spLocks noChangeArrowheads="1"/>
            </p:cNvSpPr>
            <p:nvPr/>
          </p:nvSpPr>
          <p:spPr bwMode="auto">
            <a:xfrm>
              <a:off x="2501900" y="4405313"/>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92" name="Rectangle 100">
              <a:extLst>
                <a:ext uri="{FF2B5EF4-FFF2-40B4-BE49-F238E27FC236}">
                  <a16:creationId xmlns:a16="http://schemas.microsoft.com/office/drawing/2014/main" id="{747A6294-1BEF-488F-8DFB-8CF36D474CD8}"/>
                </a:ext>
              </a:extLst>
            </p:cNvPr>
            <p:cNvSpPr>
              <a:spLocks noChangeArrowheads="1"/>
            </p:cNvSpPr>
            <p:nvPr/>
          </p:nvSpPr>
          <p:spPr bwMode="auto">
            <a:xfrm>
              <a:off x="2363788" y="4322763"/>
              <a:ext cx="603250"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95" name="Group 94">
            <a:extLst>
              <a:ext uri="{FF2B5EF4-FFF2-40B4-BE49-F238E27FC236}">
                <a16:creationId xmlns:a16="http://schemas.microsoft.com/office/drawing/2014/main" id="{69CACB2B-1C6E-46A5-B7B6-C07590AA5794}"/>
              </a:ext>
            </a:extLst>
          </p:cNvPr>
          <p:cNvGrpSpPr/>
          <p:nvPr/>
        </p:nvGrpSpPr>
        <p:grpSpPr>
          <a:xfrm>
            <a:off x="5215481" y="3480191"/>
            <a:ext cx="1654175" cy="252412"/>
            <a:chOff x="5094288" y="4351338"/>
            <a:chExt cx="1654175" cy="252412"/>
          </a:xfrm>
          <a:effectLst>
            <a:outerShdw blurRad="50800" dist="38100" dir="2700000" algn="tl" rotWithShape="0">
              <a:prstClr val="black">
                <a:alpha val="40000"/>
              </a:prstClr>
            </a:outerShdw>
          </a:effectLst>
        </p:grpSpPr>
        <p:sp>
          <p:nvSpPr>
            <p:cNvPr id="96" name="Rectangle 66">
              <a:extLst>
                <a:ext uri="{FF2B5EF4-FFF2-40B4-BE49-F238E27FC236}">
                  <a16:creationId xmlns:a16="http://schemas.microsoft.com/office/drawing/2014/main" id="{62890D4A-E7FF-4F21-AEA5-323BB3715907}"/>
                </a:ext>
              </a:extLst>
            </p:cNvPr>
            <p:cNvSpPr>
              <a:spLocks noChangeArrowheads="1"/>
            </p:cNvSpPr>
            <p:nvPr/>
          </p:nvSpPr>
          <p:spPr bwMode="auto">
            <a:xfrm>
              <a:off x="5532438" y="4351338"/>
              <a:ext cx="611187" cy="252412"/>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bg1"/>
                  </a:solidFill>
                  <a:latin typeface="Arial" charset="0"/>
                </a:rPr>
                <a:t>FS-DI</a:t>
              </a:r>
              <a:endParaRPr lang="en-US" altLang="de-DE" sz="1000">
                <a:solidFill>
                  <a:schemeClr val="bg1"/>
                </a:solidFill>
                <a:latin typeface="Arial" charset="0"/>
              </a:endParaRPr>
            </a:p>
          </p:txBody>
        </p:sp>
        <p:sp>
          <p:nvSpPr>
            <p:cNvPr id="97" name="Rectangle 67">
              <a:extLst>
                <a:ext uri="{FF2B5EF4-FFF2-40B4-BE49-F238E27FC236}">
                  <a16:creationId xmlns:a16="http://schemas.microsoft.com/office/drawing/2014/main" id="{55CD9DF0-AC01-4035-BD33-CFC4FC88410E}"/>
                </a:ext>
              </a:extLst>
            </p:cNvPr>
            <p:cNvSpPr>
              <a:spLocks noChangeArrowheads="1"/>
            </p:cNvSpPr>
            <p:nvPr/>
          </p:nvSpPr>
          <p:spPr bwMode="auto">
            <a:xfrm>
              <a:off x="5094288" y="4351338"/>
              <a:ext cx="434975" cy="252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a:solidFill>
                    <a:schemeClr val="tx1"/>
                  </a:solidFill>
                  <a:latin typeface="Arial" charset="0"/>
                </a:rPr>
                <a:t>RIO</a:t>
              </a:r>
              <a:endParaRPr lang="en-US" altLang="de-DE" sz="1000" dirty="0">
                <a:solidFill>
                  <a:schemeClr val="tx1"/>
                </a:solidFill>
                <a:latin typeface="Arial" charset="0"/>
              </a:endParaRPr>
            </a:p>
          </p:txBody>
        </p:sp>
        <p:grpSp>
          <p:nvGrpSpPr>
            <p:cNvPr id="98" name="Group 141">
              <a:extLst>
                <a:ext uri="{FF2B5EF4-FFF2-40B4-BE49-F238E27FC236}">
                  <a16:creationId xmlns:a16="http://schemas.microsoft.com/office/drawing/2014/main" id="{A6F66B26-8FED-42DD-9EAB-69A456C15D5E}"/>
                </a:ext>
              </a:extLst>
            </p:cNvPr>
            <p:cNvGrpSpPr>
              <a:grpSpLocks/>
            </p:cNvGrpSpPr>
            <p:nvPr/>
          </p:nvGrpSpPr>
          <p:grpSpPr bwMode="auto">
            <a:xfrm flipH="1" flipV="1">
              <a:off x="6143625" y="4416425"/>
              <a:ext cx="604838" cy="185738"/>
              <a:chOff x="3870" y="2782"/>
              <a:chExt cx="381" cy="117"/>
            </a:xfrm>
          </p:grpSpPr>
          <p:sp>
            <p:nvSpPr>
              <p:cNvPr id="101" name="AutoShape 101">
                <a:extLst>
                  <a:ext uri="{FF2B5EF4-FFF2-40B4-BE49-F238E27FC236}">
                    <a16:creationId xmlns:a16="http://schemas.microsoft.com/office/drawing/2014/main" id="{842AC423-9877-4A65-B79A-BE306A81BAC4}"/>
                  </a:ext>
                </a:extLst>
              </p:cNvPr>
              <p:cNvSpPr>
                <a:spLocks noChangeArrowheads="1"/>
              </p:cNvSpPr>
              <p:nvPr/>
            </p:nvSpPr>
            <p:spPr bwMode="auto">
              <a:xfrm>
                <a:off x="3870" y="2782"/>
                <a:ext cx="378" cy="117"/>
              </a:xfrm>
              <a:prstGeom prst="rtTriangle">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02" name="AutoShape 102">
                <a:extLst>
                  <a:ext uri="{FF2B5EF4-FFF2-40B4-BE49-F238E27FC236}">
                    <a16:creationId xmlns:a16="http://schemas.microsoft.com/office/drawing/2014/main" id="{48D708A3-FB57-4550-AA75-802D460F05A1}"/>
                  </a:ext>
                </a:extLst>
              </p:cNvPr>
              <p:cNvSpPr>
                <a:spLocks noChangeArrowheads="1"/>
              </p:cNvSpPr>
              <p:nvPr/>
            </p:nvSpPr>
            <p:spPr bwMode="auto">
              <a:xfrm rot="10800000">
                <a:off x="3873" y="2782"/>
                <a:ext cx="378" cy="117"/>
              </a:xfrm>
              <a:prstGeom prst="rtTriangle">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99" name="Text Box 103">
              <a:extLst>
                <a:ext uri="{FF2B5EF4-FFF2-40B4-BE49-F238E27FC236}">
                  <a16:creationId xmlns:a16="http://schemas.microsoft.com/office/drawing/2014/main" id="{FDF3D4A6-7485-433F-8CA9-A6A808A13B20}"/>
                </a:ext>
              </a:extLst>
            </p:cNvPr>
            <p:cNvSpPr txBox="1">
              <a:spLocks noChangeArrowheads="1"/>
            </p:cNvSpPr>
            <p:nvPr/>
          </p:nvSpPr>
          <p:spPr bwMode="auto">
            <a:xfrm>
              <a:off x="6273800" y="4433888"/>
              <a:ext cx="330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a:solidFill>
                    <a:schemeClr val="tx1"/>
                  </a:solidFill>
                  <a:latin typeface="Arial" charset="0"/>
                </a:rPr>
                <a:t>IOL-S</a:t>
              </a:r>
              <a:endParaRPr lang="en-US" altLang="de-DE" sz="1000">
                <a:solidFill>
                  <a:schemeClr val="tx1"/>
                </a:solidFill>
                <a:latin typeface="Arial" charset="0"/>
              </a:endParaRPr>
            </a:p>
          </p:txBody>
        </p:sp>
        <p:sp>
          <p:nvSpPr>
            <p:cNvPr id="100" name="Rectangle 104">
              <a:extLst>
                <a:ext uri="{FF2B5EF4-FFF2-40B4-BE49-F238E27FC236}">
                  <a16:creationId xmlns:a16="http://schemas.microsoft.com/office/drawing/2014/main" id="{F2C4A20B-E45C-43AF-A336-C439506C55A1}"/>
                </a:ext>
              </a:extLst>
            </p:cNvPr>
            <p:cNvSpPr>
              <a:spLocks noChangeArrowheads="1"/>
            </p:cNvSpPr>
            <p:nvPr/>
          </p:nvSpPr>
          <p:spPr bwMode="auto">
            <a:xfrm>
              <a:off x="6145213" y="4351338"/>
              <a:ext cx="603250" cy="71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endParaRPr lang="en-US" altLang="de-DE" sz="1000">
                <a:solidFill>
                  <a:schemeClr val="tx1"/>
                </a:solidFill>
                <a:latin typeface="Arial" charset="0"/>
              </a:endParaRPr>
            </a:p>
          </p:txBody>
        </p:sp>
      </p:grpSp>
      <p:grpSp>
        <p:nvGrpSpPr>
          <p:cNvPr id="103" name="Group 102">
            <a:extLst>
              <a:ext uri="{FF2B5EF4-FFF2-40B4-BE49-F238E27FC236}">
                <a16:creationId xmlns:a16="http://schemas.microsoft.com/office/drawing/2014/main" id="{0FAE21CA-5DDD-4E59-841D-388C0D9150C0}"/>
              </a:ext>
            </a:extLst>
          </p:cNvPr>
          <p:cNvGrpSpPr/>
          <p:nvPr/>
        </p:nvGrpSpPr>
        <p:grpSpPr>
          <a:xfrm>
            <a:off x="6501356" y="2938853"/>
            <a:ext cx="153987" cy="266700"/>
            <a:chOff x="6380163" y="3810000"/>
            <a:chExt cx="153987" cy="266700"/>
          </a:xfrm>
          <a:effectLst>
            <a:outerShdw blurRad="50800" dist="38100" dir="2700000" algn="tl" rotWithShape="0">
              <a:prstClr val="black">
                <a:alpha val="40000"/>
              </a:prstClr>
            </a:outerShdw>
          </a:effectLst>
        </p:grpSpPr>
        <p:sp>
          <p:nvSpPr>
            <p:cNvPr id="104" name="Rectangle 105">
              <a:extLst>
                <a:ext uri="{FF2B5EF4-FFF2-40B4-BE49-F238E27FC236}">
                  <a16:creationId xmlns:a16="http://schemas.microsoft.com/office/drawing/2014/main" id="{C489FA84-6083-4262-9E9E-E42259AC3D72}"/>
                </a:ext>
              </a:extLst>
            </p:cNvPr>
            <p:cNvSpPr>
              <a:spLocks noChangeArrowheads="1"/>
            </p:cNvSpPr>
            <p:nvPr/>
          </p:nvSpPr>
          <p:spPr bwMode="auto">
            <a:xfrm>
              <a:off x="6380163" y="3810000"/>
              <a:ext cx="153987" cy="1762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05" name="Rectangle 106">
              <a:extLst>
                <a:ext uri="{FF2B5EF4-FFF2-40B4-BE49-F238E27FC236}">
                  <a16:creationId xmlns:a16="http://schemas.microsoft.com/office/drawing/2014/main" id="{98312D23-734F-4C34-9E65-981871ADD37B}"/>
                </a:ext>
              </a:extLst>
            </p:cNvPr>
            <p:cNvSpPr>
              <a:spLocks noChangeArrowheads="1"/>
            </p:cNvSpPr>
            <p:nvPr/>
          </p:nvSpPr>
          <p:spPr bwMode="auto">
            <a:xfrm>
              <a:off x="6380163" y="3986213"/>
              <a:ext cx="153987" cy="90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06" name="Line 113">
            <a:extLst>
              <a:ext uri="{FF2B5EF4-FFF2-40B4-BE49-F238E27FC236}">
                <a16:creationId xmlns:a16="http://schemas.microsoft.com/office/drawing/2014/main" id="{5C3B0EEC-D699-4AB2-AF7F-75B01003D7D5}"/>
              </a:ext>
            </a:extLst>
          </p:cNvPr>
          <p:cNvSpPr>
            <a:spLocks noChangeShapeType="1"/>
          </p:cNvSpPr>
          <p:nvPr/>
        </p:nvSpPr>
        <p:spPr bwMode="auto">
          <a:xfrm>
            <a:off x="2797718" y="2075253"/>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7" name="Line 115">
            <a:extLst>
              <a:ext uri="{FF2B5EF4-FFF2-40B4-BE49-F238E27FC236}">
                <a16:creationId xmlns:a16="http://schemas.microsoft.com/office/drawing/2014/main" id="{15114BBE-5FA2-4E3C-A59C-651614C91F6D}"/>
              </a:ext>
            </a:extLst>
          </p:cNvPr>
          <p:cNvSpPr>
            <a:spLocks noChangeShapeType="1"/>
          </p:cNvSpPr>
          <p:nvPr/>
        </p:nvSpPr>
        <p:spPr bwMode="auto">
          <a:xfrm>
            <a:off x="2759618" y="3418278"/>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8" name="Line 116">
            <a:extLst>
              <a:ext uri="{FF2B5EF4-FFF2-40B4-BE49-F238E27FC236}">
                <a16:creationId xmlns:a16="http://schemas.microsoft.com/office/drawing/2014/main" id="{C6A6FC4E-ADD1-42D6-A3FF-1FF728E6936B}"/>
              </a:ext>
            </a:extLst>
          </p:cNvPr>
          <p:cNvSpPr>
            <a:spLocks noChangeShapeType="1"/>
          </p:cNvSpPr>
          <p:nvPr/>
        </p:nvSpPr>
        <p:spPr bwMode="auto">
          <a:xfrm>
            <a:off x="6541043" y="3218253"/>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9" name="Group 108">
            <a:extLst>
              <a:ext uri="{FF2B5EF4-FFF2-40B4-BE49-F238E27FC236}">
                <a16:creationId xmlns:a16="http://schemas.microsoft.com/office/drawing/2014/main" id="{CDE285E1-192F-4DD1-8C00-A340F0A51091}"/>
              </a:ext>
            </a:extLst>
          </p:cNvPr>
          <p:cNvGrpSpPr/>
          <p:nvPr/>
        </p:nvGrpSpPr>
        <p:grpSpPr>
          <a:xfrm>
            <a:off x="1953168" y="2338778"/>
            <a:ext cx="158750" cy="266700"/>
            <a:chOff x="1831975" y="2867025"/>
            <a:chExt cx="158750" cy="266700"/>
          </a:xfrm>
          <a:effectLst>
            <a:outerShdw blurRad="50800" dist="38100" dir="2700000" algn="tl" rotWithShape="0">
              <a:prstClr val="black">
                <a:alpha val="40000"/>
              </a:prstClr>
            </a:outerShdw>
          </a:effectLst>
        </p:grpSpPr>
        <p:sp>
          <p:nvSpPr>
            <p:cNvPr id="110" name="Rectangle 15">
              <a:extLst>
                <a:ext uri="{FF2B5EF4-FFF2-40B4-BE49-F238E27FC236}">
                  <a16:creationId xmlns:a16="http://schemas.microsoft.com/office/drawing/2014/main" id="{5A4D3C8A-1A3E-474B-859F-89FC699C5084}"/>
                </a:ext>
              </a:extLst>
            </p:cNvPr>
            <p:cNvSpPr>
              <a:spLocks noChangeArrowheads="1"/>
            </p:cNvSpPr>
            <p:nvPr/>
          </p:nvSpPr>
          <p:spPr bwMode="auto">
            <a:xfrm>
              <a:off x="1835150" y="2867025"/>
              <a:ext cx="153988" cy="2619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nvGrpSpPr>
            <p:cNvPr id="111" name="Group 122">
              <a:extLst>
                <a:ext uri="{FF2B5EF4-FFF2-40B4-BE49-F238E27FC236}">
                  <a16:creationId xmlns:a16="http://schemas.microsoft.com/office/drawing/2014/main" id="{0B8B3259-1661-412B-AAEE-0C29582CFFAC}"/>
                </a:ext>
              </a:extLst>
            </p:cNvPr>
            <p:cNvGrpSpPr>
              <a:grpSpLocks/>
            </p:cNvGrpSpPr>
            <p:nvPr/>
          </p:nvGrpSpPr>
          <p:grpSpPr bwMode="auto">
            <a:xfrm>
              <a:off x="1831975" y="2867025"/>
              <a:ext cx="158750" cy="266700"/>
              <a:chOff x="497" y="1896"/>
              <a:chExt cx="97" cy="168"/>
            </a:xfrm>
          </p:grpSpPr>
          <p:sp>
            <p:nvSpPr>
              <p:cNvPr id="112" name="Rectangle 123">
                <a:extLst>
                  <a:ext uri="{FF2B5EF4-FFF2-40B4-BE49-F238E27FC236}">
                    <a16:creationId xmlns:a16="http://schemas.microsoft.com/office/drawing/2014/main" id="{F2984F03-9A81-47F0-A829-63A78C0CAE30}"/>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13" name="Rectangle 124">
                <a:extLst>
                  <a:ext uri="{FF2B5EF4-FFF2-40B4-BE49-F238E27FC236}">
                    <a16:creationId xmlns:a16="http://schemas.microsoft.com/office/drawing/2014/main" id="{25641839-0F79-41D4-839D-271DDB976CD5}"/>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grpSp>
      <p:grpSp>
        <p:nvGrpSpPr>
          <p:cNvPr id="114" name="Group 126">
            <a:extLst>
              <a:ext uri="{FF2B5EF4-FFF2-40B4-BE49-F238E27FC236}">
                <a16:creationId xmlns:a16="http://schemas.microsoft.com/office/drawing/2014/main" id="{552D4EEF-8702-4FC4-8C66-C62192D4CA88}"/>
              </a:ext>
            </a:extLst>
          </p:cNvPr>
          <p:cNvGrpSpPr>
            <a:grpSpLocks/>
          </p:cNvGrpSpPr>
          <p:nvPr/>
        </p:nvGrpSpPr>
        <p:grpSpPr bwMode="auto">
          <a:xfrm>
            <a:off x="5706018" y="2338778"/>
            <a:ext cx="158750" cy="266700"/>
            <a:chOff x="497" y="1896"/>
            <a:chExt cx="97" cy="168"/>
          </a:xfrm>
          <a:effectLst>
            <a:outerShdw blurRad="50800" dist="38100" dir="2700000" algn="tl" rotWithShape="0">
              <a:prstClr val="black">
                <a:alpha val="40000"/>
              </a:prstClr>
            </a:outerShdw>
          </a:effectLst>
        </p:grpSpPr>
        <p:sp>
          <p:nvSpPr>
            <p:cNvPr id="115" name="Rectangle 127">
              <a:extLst>
                <a:ext uri="{FF2B5EF4-FFF2-40B4-BE49-F238E27FC236}">
                  <a16:creationId xmlns:a16="http://schemas.microsoft.com/office/drawing/2014/main" id="{343515CB-CE2D-4E8D-8C00-E371573FCC5A}"/>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16" name="Rectangle 128">
              <a:extLst>
                <a:ext uri="{FF2B5EF4-FFF2-40B4-BE49-F238E27FC236}">
                  <a16:creationId xmlns:a16="http://schemas.microsoft.com/office/drawing/2014/main" id="{171DED71-F099-472F-BDD4-C09D2761A305}"/>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grpSp>
        <p:nvGrpSpPr>
          <p:cNvPr id="117" name="Group 129">
            <a:extLst>
              <a:ext uri="{FF2B5EF4-FFF2-40B4-BE49-F238E27FC236}">
                <a16:creationId xmlns:a16="http://schemas.microsoft.com/office/drawing/2014/main" id="{2D7894CE-759D-43FC-A6C9-DE0E8C9D86B4}"/>
              </a:ext>
            </a:extLst>
          </p:cNvPr>
          <p:cNvGrpSpPr>
            <a:grpSpLocks/>
          </p:cNvGrpSpPr>
          <p:nvPr/>
        </p:nvGrpSpPr>
        <p:grpSpPr bwMode="auto">
          <a:xfrm flipV="1">
            <a:off x="5706018" y="2929328"/>
            <a:ext cx="158750" cy="266700"/>
            <a:chOff x="497" y="1896"/>
            <a:chExt cx="97" cy="168"/>
          </a:xfrm>
          <a:effectLst>
            <a:outerShdw blurRad="50800" dist="38100" dir="2700000" algn="tl" rotWithShape="0">
              <a:prstClr val="black">
                <a:alpha val="40000"/>
              </a:prstClr>
            </a:outerShdw>
          </a:effectLst>
        </p:grpSpPr>
        <p:sp>
          <p:nvSpPr>
            <p:cNvPr id="118" name="Rectangle 130">
              <a:extLst>
                <a:ext uri="{FF2B5EF4-FFF2-40B4-BE49-F238E27FC236}">
                  <a16:creationId xmlns:a16="http://schemas.microsoft.com/office/drawing/2014/main" id="{5D149672-1C82-49E2-BE2C-CA9A583145FE}"/>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19" name="Rectangle 131">
              <a:extLst>
                <a:ext uri="{FF2B5EF4-FFF2-40B4-BE49-F238E27FC236}">
                  <a16:creationId xmlns:a16="http://schemas.microsoft.com/office/drawing/2014/main" id="{11507DB2-B03A-4DEE-ABFE-82957140145C}"/>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grpSp>
        <p:nvGrpSpPr>
          <p:cNvPr id="120" name="Group 132">
            <a:extLst>
              <a:ext uri="{FF2B5EF4-FFF2-40B4-BE49-F238E27FC236}">
                <a16:creationId xmlns:a16="http://schemas.microsoft.com/office/drawing/2014/main" id="{FA6AE895-36C5-4D75-BEE0-1A347488AF50}"/>
              </a:ext>
            </a:extLst>
          </p:cNvPr>
          <p:cNvGrpSpPr>
            <a:grpSpLocks/>
          </p:cNvGrpSpPr>
          <p:nvPr/>
        </p:nvGrpSpPr>
        <p:grpSpPr bwMode="auto">
          <a:xfrm flipV="1">
            <a:off x="1924593" y="3236033"/>
            <a:ext cx="158750" cy="266700"/>
            <a:chOff x="497" y="1896"/>
            <a:chExt cx="97" cy="168"/>
          </a:xfrm>
          <a:effectLst>
            <a:outerShdw blurRad="50800" dist="38100" dir="2700000" algn="tl" rotWithShape="0">
              <a:prstClr val="black">
                <a:alpha val="40000"/>
              </a:prstClr>
            </a:outerShdw>
          </a:effectLst>
        </p:grpSpPr>
        <p:sp>
          <p:nvSpPr>
            <p:cNvPr id="121" name="Rectangle 133">
              <a:extLst>
                <a:ext uri="{FF2B5EF4-FFF2-40B4-BE49-F238E27FC236}">
                  <a16:creationId xmlns:a16="http://schemas.microsoft.com/office/drawing/2014/main" id="{34E21DFB-3FAA-4314-BE65-121791F4124A}"/>
                </a:ext>
              </a:extLst>
            </p:cNvPr>
            <p:cNvSpPr>
              <a:spLocks noChangeArrowheads="1"/>
            </p:cNvSpPr>
            <p:nvPr/>
          </p:nvSpPr>
          <p:spPr bwMode="auto">
            <a:xfrm>
              <a:off x="497" y="1953"/>
              <a:ext cx="97" cy="111"/>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22" name="Rectangle 134">
              <a:extLst>
                <a:ext uri="{FF2B5EF4-FFF2-40B4-BE49-F238E27FC236}">
                  <a16:creationId xmlns:a16="http://schemas.microsoft.com/office/drawing/2014/main" id="{4337C871-D0FB-4A1F-8C4C-308778C4A489}"/>
                </a:ext>
              </a:extLst>
            </p:cNvPr>
            <p:cNvSpPr>
              <a:spLocks noChangeArrowheads="1"/>
            </p:cNvSpPr>
            <p:nvPr/>
          </p:nvSpPr>
          <p:spPr bwMode="auto">
            <a:xfrm>
              <a:off x="497" y="1896"/>
              <a:ext cx="97" cy="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23" name="Text Box 108">
            <a:extLst>
              <a:ext uri="{FF2B5EF4-FFF2-40B4-BE49-F238E27FC236}">
                <a16:creationId xmlns:a16="http://schemas.microsoft.com/office/drawing/2014/main" id="{01D4C935-2B41-44CD-8DAB-2001B4900EAF}"/>
              </a:ext>
            </a:extLst>
          </p:cNvPr>
          <p:cNvSpPr txBox="1">
            <a:spLocks noChangeArrowheads="1"/>
          </p:cNvSpPr>
          <p:nvPr/>
        </p:nvSpPr>
        <p:spPr bwMode="auto">
          <a:xfrm>
            <a:off x="3210468" y="3066171"/>
            <a:ext cx="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en-US" altLang="de-DE" sz="1000" b="1">
              <a:solidFill>
                <a:schemeClr val="tx1"/>
              </a:solidFill>
              <a:latin typeface="Arial" charset="0"/>
            </a:endParaRPr>
          </a:p>
        </p:txBody>
      </p:sp>
      <p:sp>
        <p:nvSpPr>
          <p:cNvPr id="124" name="Freeform 121">
            <a:extLst>
              <a:ext uri="{FF2B5EF4-FFF2-40B4-BE49-F238E27FC236}">
                <a16:creationId xmlns:a16="http://schemas.microsoft.com/office/drawing/2014/main" id="{FDFACC64-F104-4D1D-9B61-671D097261AC}"/>
              </a:ext>
            </a:extLst>
          </p:cNvPr>
          <p:cNvSpPr>
            <a:spLocks/>
          </p:cNvSpPr>
          <p:nvPr/>
        </p:nvSpPr>
        <p:spPr bwMode="auto">
          <a:xfrm>
            <a:off x="2003969" y="2634054"/>
            <a:ext cx="820738" cy="144462"/>
          </a:xfrm>
          <a:custGeom>
            <a:avLst/>
            <a:gdLst>
              <a:gd name="T0" fmla="*/ 0 w 342"/>
              <a:gd name="T1" fmla="*/ 2147483647 h 188"/>
              <a:gd name="T2" fmla="*/ 2147483647 w 342"/>
              <a:gd name="T3" fmla="*/ 2147483647 h 188"/>
              <a:gd name="T4" fmla="*/ 2147483647 w 342"/>
              <a:gd name="T5" fmla="*/ 0 h 188"/>
              <a:gd name="T6" fmla="*/ 0 60000 65536"/>
              <a:gd name="T7" fmla="*/ 0 60000 65536"/>
              <a:gd name="T8" fmla="*/ 0 60000 65536"/>
            </a:gdLst>
            <a:ahLst/>
            <a:cxnLst>
              <a:cxn ang="T6">
                <a:pos x="T0" y="T1"/>
              </a:cxn>
              <a:cxn ang="T7">
                <a:pos x="T2" y="T3"/>
              </a:cxn>
              <a:cxn ang="T8">
                <a:pos x="T4" y="T5"/>
              </a:cxn>
            </a:cxnLst>
            <a:rect l="0" t="0" r="r" b="b"/>
            <a:pathLst>
              <a:path w="342" h="188">
                <a:moveTo>
                  <a:pt x="0" y="12"/>
                </a:moveTo>
                <a:cubicBezTo>
                  <a:pt x="61" y="100"/>
                  <a:pt x="123" y="188"/>
                  <a:pt x="180" y="186"/>
                </a:cubicBezTo>
                <a:cubicBezTo>
                  <a:pt x="237" y="184"/>
                  <a:pt x="315" y="32"/>
                  <a:pt x="342"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5" name="Text Box 125">
            <a:extLst>
              <a:ext uri="{FF2B5EF4-FFF2-40B4-BE49-F238E27FC236}">
                <a16:creationId xmlns:a16="http://schemas.microsoft.com/office/drawing/2014/main" id="{8EC94483-0C73-42C9-AD7D-79FC88A5F76B}"/>
              </a:ext>
            </a:extLst>
          </p:cNvPr>
          <p:cNvSpPr txBox="1">
            <a:spLocks noChangeArrowheads="1"/>
          </p:cNvSpPr>
          <p:nvPr/>
        </p:nvSpPr>
        <p:spPr bwMode="auto">
          <a:xfrm>
            <a:off x="1150754" y="2798280"/>
            <a:ext cx="23519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200" dirty="0">
                <a:solidFill>
                  <a:schemeClr val="tx1"/>
                </a:solidFill>
                <a:latin typeface="Arial" charset="0"/>
              </a:rPr>
              <a:t>Dual </a:t>
            </a:r>
            <a:r>
              <a:rPr lang="de-DE" altLang="de-DE" sz="1200" dirty="0" err="1">
                <a:solidFill>
                  <a:schemeClr val="tx1"/>
                </a:solidFill>
                <a:latin typeface="Arial" charset="0"/>
              </a:rPr>
              <a:t>mode</a:t>
            </a:r>
            <a:r>
              <a:rPr lang="de-DE" altLang="de-DE" sz="1200" dirty="0">
                <a:solidFill>
                  <a:schemeClr val="tx1"/>
                </a:solidFill>
                <a:latin typeface="Arial" charset="0"/>
              </a:rPr>
              <a:t> FS-Device (</a:t>
            </a:r>
            <a:r>
              <a:rPr lang="de-DE" altLang="de-DE" sz="1200" dirty="0" err="1">
                <a:solidFill>
                  <a:schemeClr val="tx1"/>
                </a:solidFill>
                <a:latin typeface="Arial" charset="0"/>
              </a:rPr>
              <a:t>OSSDe</a:t>
            </a:r>
            <a:r>
              <a:rPr lang="de-DE" altLang="de-DE" sz="1200" dirty="0">
                <a:solidFill>
                  <a:schemeClr val="tx1"/>
                </a:solidFill>
                <a:latin typeface="Arial" charset="0"/>
              </a:rPr>
              <a:t>)</a:t>
            </a:r>
            <a:endParaRPr lang="en-US" altLang="de-DE" sz="1200" dirty="0">
              <a:solidFill>
                <a:schemeClr val="tx1"/>
              </a:solidFill>
              <a:latin typeface="Arial" charset="0"/>
            </a:endParaRPr>
          </a:p>
        </p:txBody>
      </p:sp>
      <p:sp>
        <p:nvSpPr>
          <p:cNvPr id="126" name="Rectangle 125">
            <a:extLst>
              <a:ext uri="{FF2B5EF4-FFF2-40B4-BE49-F238E27FC236}">
                <a16:creationId xmlns:a16="http://schemas.microsoft.com/office/drawing/2014/main" id="{E0DE9D30-A373-4923-8E30-1B48D25110A3}"/>
              </a:ext>
            </a:extLst>
          </p:cNvPr>
          <p:cNvSpPr/>
          <p:nvPr/>
        </p:nvSpPr>
        <p:spPr>
          <a:xfrm>
            <a:off x="3496218" y="2826081"/>
            <a:ext cx="1995488" cy="646331"/>
          </a:xfrm>
          <a:prstGeom prst="rect">
            <a:avLst/>
          </a:prstGeom>
        </p:spPr>
        <p:txBody>
          <a:bodyPr wrap="square">
            <a:spAutoFit/>
          </a:bodyPr>
          <a:lstStyle/>
          <a:p>
            <a:pPr algn="ctr"/>
            <a:r>
              <a:rPr lang="de-DE" altLang="de-DE" sz="1200" dirty="0" err="1">
                <a:latin typeface="Arial" charset="0"/>
              </a:rPr>
              <a:t>Largest</a:t>
            </a:r>
            <a:r>
              <a:rPr lang="de-DE" altLang="de-DE" sz="1200" dirty="0">
                <a:latin typeface="Arial" charset="0"/>
              </a:rPr>
              <a:t> </a:t>
            </a:r>
            <a:r>
              <a:rPr lang="de-DE" altLang="de-DE" sz="1200" dirty="0" err="1">
                <a:latin typeface="Arial" charset="0"/>
              </a:rPr>
              <a:t>commonality</a:t>
            </a:r>
            <a:r>
              <a:rPr lang="de-DE" altLang="de-DE" sz="1200" dirty="0">
                <a:latin typeface="Arial" charset="0"/>
              </a:rPr>
              <a:t> </a:t>
            </a:r>
            <a:r>
              <a:rPr lang="de-DE" altLang="de-DE" sz="1200" dirty="0" err="1">
                <a:latin typeface="Arial" charset="0"/>
              </a:rPr>
              <a:t>for</a:t>
            </a:r>
            <a:r>
              <a:rPr lang="de-DE" altLang="de-DE" sz="1200" dirty="0">
                <a:latin typeface="Arial" charset="0"/>
              </a:rPr>
              <a:t> </a:t>
            </a:r>
            <a:br>
              <a:rPr lang="de-DE" altLang="de-DE" sz="1200" dirty="0">
                <a:latin typeface="Arial" charset="0"/>
              </a:rPr>
            </a:br>
            <a:r>
              <a:rPr lang="de-DE" altLang="de-DE" sz="1200" dirty="0" err="1">
                <a:latin typeface="Arial" charset="0"/>
              </a:rPr>
              <a:t>sensors</a:t>
            </a:r>
            <a:r>
              <a:rPr lang="de-DE" altLang="de-DE" sz="1200" dirty="0">
                <a:latin typeface="Arial" charset="0"/>
              </a:rPr>
              <a:t>, </a:t>
            </a:r>
            <a:r>
              <a:rPr lang="en-US" altLang="de-DE" sz="1200" dirty="0">
                <a:latin typeface="Arial" charset="0"/>
              </a:rPr>
              <a:t>actuators, and</a:t>
            </a:r>
          </a:p>
          <a:p>
            <a:pPr algn="ctr"/>
            <a:r>
              <a:rPr lang="de-DE" altLang="de-DE" sz="1200" dirty="0" err="1">
                <a:latin typeface="Arial" charset="0"/>
              </a:rPr>
              <a:t>mechatronics</a:t>
            </a:r>
            <a:endParaRPr lang="en-US" altLang="de-DE" sz="1200" dirty="0">
              <a:latin typeface="Arial" charset="0"/>
            </a:endParaRPr>
          </a:p>
        </p:txBody>
      </p:sp>
      <p:sp>
        <p:nvSpPr>
          <p:cNvPr id="127" name="Freeform 121">
            <a:extLst>
              <a:ext uri="{FF2B5EF4-FFF2-40B4-BE49-F238E27FC236}">
                <a16:creationId xmlns:a16="http://schemas.microsoft.com/office/drawing/2014/main" id="{80C2BE32-6394-4236-8F0C-4344611407AF}"/>
              </a:ext>
            </a:extLst>
          </p:cNvPr>
          <p:cNvSpPr>
            <a:spLocks/>
          </p:cNvSpPr>
          <p:nvPr/>
        </p:nvSpPr>
        <p:spPr bwMode="auto">
          <a:xfrm flipV="1">
            <a:off x="1999206" y="3066171"/>
            <a:ext cx="820738" cy="144462"/>
          </a:xfrm>
          <a:custGeom>
            <a:avLst/>
            <a:gdLst>
              <a:gd name="T0" fmla="*/ 0 w 342"/>
              <a:gd name="T1" fmla="*/ 2147483647 h 188"/>
              <a:gd name="T2" fmla="*/ 2147483647 w 342"/>
              <a:gd name="T3" fmla="*/ 2147483647 h 188"/>
              <a:gd name="T4" fmla="*/ 2147483647 w 342"/>
              <a:gd name="T5" fmla="*/ 0 h 188"/>
              <a:gd name="T6" fmla="*/ 0 60000 65536"/>
              <a:gd name="T7" fmla="*/ 0 60000 65536"/>
              <a:gd name="T8" fmla="*/ 0 60000 65536"/>
            </a:gdLst>
            <a:ahLst/>
            <a:cxnLst>
              <a:cxn ang="T6">
                <a:pos x="T0" y="T1"/>
              </a:cxn>
              <a:cxn ang="T7">
                <a:pos x="T2" y="T3"/>
              </a:cxn>
              <a:cxn ang="T8">
                <a:pos x="T4" y="T5"/>
              </a:cxn>
            </a:cxnLst>
            <a:rect l="0" t="0" r="r" b="b"/>
            <a:pathLst>
              <a:path w="342" h="188">
                <a:moveTo>
                  <a:pt x="0" y="12"/>
                </a:moveTo>
                <a:cubicBezTo>
                  <a:pt x="61" y="100"/>
                  <a:pt x="123" y="188"/>
                  <a:pt x="180" y="186"/>
                </a:cubicBezTo>
                <a:cubicBezTo>
                  <a:pt x="237" y="184"/>
                  <a:pt x="315" y="32"/>
                  <a:pt x="342"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Line 77">
            <a:extLst>
              <a:ext uri="{FF2B5EF4-FFF2-40B4-BE49-F238E27FC236}">
                <a16:creationId xmlns:a16="http://schemas.microsoft.com/office/drawing/2014/main" id="{3A553B48-6500-4058-A103-19CF762AAF1C}"/>
              </a:ext>
            </a:extLst>
          </p:cNvPr>
          <p:cNvSpPr>
            <a:spLocks noChangeShapeType="1"/>
          </p:cNvSpPr>
          <p:nvPr/>
        </p:nvSpPr>
        <p:spPr bwMode="auto">
          <a:xfrm>
            <a:off x="646484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9" name="Group 128">
            <a:extLst>
              <a:ext uri="{FF2B5EF4-FFF2-40B4-BE49-F238E27FC236}">
                <a16:creationId xmlns:a16="http://schemas.microsoft.com/office/drawing/2014/main" id="{8F72354D-204D-4558-B301-1232ABFC2178}"/>
              </a:ext>
            </a:extLst>
          </p:cNvPr>
          <p:cNvGrpSpPr/>
          <p:nvPr/>
        </p:nvGrpSpPr>
        <p:grpSpPr>
          <a:xfrm>
            <a:off x="6372768" y="2338778"/>
            <a:ext cx="153988" cy="266700"/>
            <a:chOff x="6251575" y="2867025"/>
            <a:chExt cx="153988" cy="266700"/>
          </a:xfrm>
          <a:effectLst>
            <a:outerShdw blurRad="50800" dist="38100" dir="2700000" algn="tl" rotWithShape="0">
              <a:prstClr val="black">
                <a:alpha val="40000"/>
              </a:prstClr>
            </a:outerShdw>
          </a:effectLst>
        </p:grpSpPr>
        <p:sp>
          <p:nvSpPr>
            <p:cNvPr id="130" name="Rectangle 78">
              <a:extLst>
                <a:ext uri="{FF2B5EF4-FFF2-40B4-BE49-F238E27FC236}">
                  <a16:creationId xmlns:a16="http://schemas.microsoft.com/office/drawing/2014/main" id="{166E5B5E-8143-4B14-93B4-603FC3BDAC59}"/>
                </a:ext>
              </a:extLst>
            </p:cNvPr>
            <p:cNvSpPr>
              <a:spLocks noChangeArrowheads="1"/>
            </p:cNvSpPr>
            <p:nvPr/>
          </p:nvSpPr>
          <p:spPr bwMode="auto">
            <a:xfrm>
              <a:off x="6251575" y="2957513"/>
              <a:ext cx="153988" cy="17621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31" name="Rectangle 79">
              <a:extLst>
                <a:ext uri="{FF2B5EF4-FFF2-40B4-BE49-F238E27FC236}">
                  <a16:creationId xmlns:a16="http://schemas.microsoft.com/office/drawing/2014/main" id="{231E5DFD-41D8-4161-946E-D916A6B1AB91}"/>
                </a:ext>
              </a:extLst>
            </p:cNvPr>
            <p:cNvSpPr>
              <a:spLocks noChangeArrowheads="1"/>
            </p:cNvSpPr>
            <p:nvPr/>
          </p:nvSpPr>
          <p:spPr bwMode="auto">
            <a:xfrm>
              <a:off x="6251575" y="2867025"/>
              <a:ext cx="153988" cy="90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32" name="Line 105">
            <a:extLst>
              <a:ext uri="{FF2B5EF4-FFF2-40B4-BE49-F238E27FC236}">
                <a16:creationId xmlns:a16="http://schemas.microsoft.com/office/drawing/2014/main" id="{220DB7D2-3137-44E6-A355-2387D0E6B09E}"/>
              </a:ext>
            </a:extLst>
          </p:cNvPr>
          <p:cNvSpPr>
            <a:spLocks noChangeShapeType="1"/>
          </p:cNvSpPr>
          <p:nvPr/>
        </p:nvSpPr>
        <p:spPr bwMode="auto">
          <a:xfrm>
            <a:off x="6407693" y="2084778"/>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 name="Line 135">
            <a:extLst>
              <a:ext uri="{FF2B5EF4-FFF2-40B4-BE49-F238E27FC236}">
                <a16:creationId xmlns:a16="http://schemas.microsoft.com/office/drawing/2014/main" id="{BDEA5F7E-1272-4E6E-BAA2-F65C1A9CDB77}"/>
              </a:ext>
            </a:extLst>
          </p:cNvPr>
          <p:cNvSpPr>
            <a:spLocks noChangeShapeType="1"/>
          </p:cNvSpPr>
          <p:nvPr/>
        </p:nvSpPr>
        <p:spPr bwMode="auto">
          <a:xfrm>
            <a:off x="6769643" y="2075253"/>
            <a:ext cx="0" cy="261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4" name="Group 133">
            <a:extLst>
              <a:ext uri="{FF2B5EF4-FFF2-40B4-BE49-F238E27FC236}">
                <a16:creationId xmlns:a16="http://schemas.microsoft.com/office/drawing/2014/main" id="{BA0B28AE-0553-4700-BB39-C521E5D6CB57}"/>
              </a:ext>
            </a:extLst>
          </p:cNvPr>
          <p:cNvGrpSpPr/>
          <p:nvPr/>
        </p:nvGrpSpPr>
        <p:grpSpPr>
          <a:xfrm>
            <a:off x="6677568" y="2338778"/>
            <a:ext cx="153988" cy="266700"/>
            <a:chOff x="6556375" y="2867025"/>
            <a:chExt cx="153988" cy="266700"/>
          </a:xfrm>
          <a:effectLst>
            <a:outerShdw blurRad="50800" dist="38100" dir="2700000" algn="tl" rotWithShape="0">
              <a:prstClr val="black">
                <a:alpha val="40000"/>
              </a:prstClr>
            </a:outerShdw>
          </a:effectLst>
        </p:grpSpPr>
        <p:sp>
          <p:nvSpPr>
            <p:cNvPr id="135" name="Rectangle 136">
              <a:extLst>
                <a:ext uri="{FF2B5EF4-FFF2-40B4-BE49-F238E27FC236}">
                  <a16:creationId xmlns:a16="http://schemas.microsoft.com/office/drawing/2014/main" id="{AC4E97A4-273E-4BE7-AD9E-084DB6C59B58}"/>
                </a:ext>
              </a:extLst>
            </p:cNvPr>
            <p:cNvSpPr>
              <a:spLocks noChangeArrowheads="1"/>
            </p:cNvSpPr>
            <p:nvPr/>
          </p:nvSpPr>
          <p:spPr bwMode="auto">
            <a:xfrm>
              <a:off x="6556375" y="2957513"/>
              <a:ext cx="153988" cy="17621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sp>
          <p:nvSpPr>
            <p:cNvPr id="136" name="Rectangle 137">
              <a:extLst>
                <a:ext uri="{FF2B5EF4-FFF2-40B4-BE49-F238E27FC236}">
                  <a16:creationId xmlns:a16="http://schemas.microsoft.com/office/drawing/2014/main" id="{12E9498D-A396-4B94-9041-AC948BDD929D}"/>
                </a:ext>
              </a:extLst>
            </p:cNvPr>
            <p:cNvSpPr>
              <a:spLocks noChangeArrowheads="1"/>
            </p:cNvSpPr>
            <p:nvPr/>
          </p:nvSpPr>
          <p:spPr bwMode="auto">
            <a:xfrm>
              <a:off x="6556375" y="2867025"/>
              <a:ext cx="153988" cy="90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Arial" charset="0"/>
              </a:endParaRPr>
            </a:p>
          </p:txBody>
        </p:sp>
      </p:grpSp>
      <p:sp>
        <p:nvSpPr>
          <p:cNvPr id="137" name="Line 138">
            <a:extLst>
              <a:ext uri="{FF2B5EF4-FFF2-40B4-BE49-F238E27FC236}">
                <a16:creationId xmlns:a16="http://schemas.microsoft.com/office/drawing/2014/main" id="{FB06CF14-6F65-49BE-9B53-2EA9B68D4154}"/>
              </a:ext>
            </a:extLst>
          </p:cNvPr>
          <p:cNvSpPr>
            <a:spLocks noChangeShapeType="1"/>
          </p:cNvSpPr>
          <p:nvPr/>
        </p:nvSpPr>
        <p:spPr bwMode="auto">
          <a:xfrm>
            <a:off x="6712493" y="2084778"/>
            <a:ext cx="0" cy="261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8" name="Freeform 139">
            <a:extLst>
              <a:ext uri="{FF2B5EF4-FFF2-40B4-BE49-F238E27FC236}">
                <a16:creationId xmlns:a16="http://schemas.microsoft.com/office/drawing/2014/main" id="{69E46087-1B5E-43E1-A5D5-8D4AC44B2157}"/>
              </a:ext>
            </a:extLst>
          </p:cNvPr>
          <p:cNvSpPr>
            <a:spLocks/>
          </p:cNvSpPr>
          <p:nvPr/>
        </p:nvSpPr>
        <p:spPr bwMode="auto">
          <a:xfrm>
            <a:off x="6426743" y="2014928"/>
            <a:ext cx="323850" cy="495300"/>
          </a:xfrm>
          <a:custGeom>
            <a:avLst/>
            <a:gdLst>
              <a:gd name="T0" fmla="*/ 0 w 204"/>
              <a:gd name="T1" fmla="*/ 2147483647 h 312"/>
              <a:gd name="T2" fmla="*/ 2147483647 w 204"/>
              <a:gd name="T3" fmla="*/ 0 h 312"/>
              <a:gd name="T4" fmla="*/ 2147483647 w 204"/>
              <a:gd name="T5" fmla="*/ 2147483647 h 312"/>
              <a:gd name="T6" fmla="*/ 0 60000 65536"/>
              <a:gd name="T7" fmla="*/ 0 60000 65536"/>
              <a:gd name="T8" fmla="*/ 0 60000 65536"/>
            </a:gdLst>
            <a:ahLst/>
            <a:cxnLst>
              <a:cxn ang="T6">
                <a:pos x="T0" y="T1"/>
              </a:cxn>
              <a:cxn ang="T7">
                <a:pos x="T2" y="T3"/>
              </a:cxn>
              <a:cxn ang="T8">
                <a:pos x="T4" y="T5"/>
              </a:cxn>
            </a:cxnLst>
            <a:rect l="0" t="0" r="r" b="b"/>
            <a:pathLst>
              <a:path w="204" h="312">
                <a:moveTo>
                  <a:pt x="0" y="312"/>
                </a:moveTo>
                <a:cubicBezTo>
                  <a:pt x="34" y="156"/>
                  <a:pt x="68" y="0"/>
                  <a:pt x="102" y="0"/>
                </a:cubicBezTo>
                <a:cubicBezTo>
                  <a:pt x="136" y="0"/>
                  <a:pt x="170" y="156"/>
                  <a:pt x="204" y="312"/>
                </a:cubicBez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 name="TextBox 138">
            <a:extLst>
              <a:ext uri="{FF2B5EF4-FFF2-40B4-BE49-F238E27FC236}">
                <a16:creationId xmlns:a16="http://schemas.microsoft.com/office/drawing/2014/main" id="{B838B428-0B16-4EB9-9369-B14202A70FB7}"/>
              </a:ext>
            </a:extLst>
          </p:cNvPr>
          <p:cNvSpPr txBox="1"/>
          <p:nvPr/>
        </p:nvSpPr>
        <p:spPr>
          <a:xfrm>
            <a:off x="6908947" y="2162088"/>
            <a:ext cx="205184" cy="276999"/>
          </a:xfrm>
          <a:prstGeom prst="rect">
            <a:avLst/>
          </a:prstGeom>
          <a:noFill/>
        </p:spPr>
        <p:txBody>
          <a:bodyPr wrap="none" lIns="0" tIns="0" rIns="0" bIns="0" rtlCol="0">
            <a:spAutoFit/>
          </a:bodyPr>
          <a:lstStyle/>
          <a:p>
            <a:r>
              <a:rPr lang="de-DE" sz="1800" dirty="0">
                <a:sym typeface="Wingdings"/>
              </a:rPr>
              <a:t></a:t>
            </a:r>
            <a:endParaRPr lang="de-DE" sz="1800" dirty="0"/>
          </a:p>
        </p:txBody>
      </p:sp>
      <p:sp>
        <p:nvSpPr>
          <p:cNvPr id="140" name="Rectangle 139">
            <a:extLst>
              <a:ext uri="{FF2B5EF4-FFF2-40B4-BE49-F238E27FC236}">
                <a16:creationId xmlns:a16="http://schemas.microsoft.com/office/drawing/2014/main" id="{76EF9F87-2A7C-444F-AB79-15F5C69A8D78}"/>
              </a:ext>
            </a:extLst>
          </p:cNvPr>
          <p:cNvSpPr/>
          <p:nvPr/>
        </p:nvSpPr>
        <p:spPr>
          <a:xfrm>
            <a:off x="3744463" y="2568936"/>
            <a:ext cx="205184" cy="276999"/>
          </a:xfrm>
          <a:prstGeom prst="rect">
            <a:avLst/>
          </a:prstGeom>
        </p:spPr>
        <p:txBody>
          <a:bodyPr wrap="none" lIns="0" tIns="0" rIns="0" bIns="0">
            <a:spAutoFit/>
          </a:bodyPr>
          <a:lstStyle/>
          <a:p>
            <a:r>
              <a:rPr lang="de-DE" sz="1800" dirty="0">
                <a:sym typeface="Wingdings"/>
              </a:rPr>
              <a:t></a:t>
            </a:r>
            <a:endParaRPr lang="de-DE" sz="1800" dirty="0"/>
          </a:p>
        </p:txBody>
      </p:sp>
      <p:sp>
        <p:nvSpPr>
          <p:cNvPr id="141" name="Rectangle 140">
            <a:extLst>
              <a:ext uri="{FF2B5EF4-FFF2-40B4-BE49-F238E27FC236}">
                <a16:creationId xmlns:a16="http://schemas.microsoft.com/office/drawing/2014/main" id="{C4F2EA17-3700-4CEB-9967-5DB17CD4E75E}"/>
              </a:ext>
            </a:extLst>
          </p:cNvPr>
          <p:cNvSpPr/>
          <p:nvPr/>
        </p:nvSpPr>
        <p:spPr>
          <a:xfrm>
            <a:off x="971498" y="2805115"/>
            <a:ext cx="205184" cy="276999"/>
          </a:xfrm>
          <a:prstGeom prst="rect">
            <a:avLst/>
          </a:prstGeom>
        </p:spPr>
        <p:txBody>
          <a:bodyPr wrap="none" lIns="0" tIns="0" rIns="0" bIns="0">
            <a:spAutoFit/>
          </a:bodyPr>
          <a:lstStyle/>
          <a:p>
            <a:r>
              <a:rPr lang="de-DE" sz="1800" dirty="0">
                <a:sym typeface="Wingdings"/>
              </a:rPr>
              <a:t></a:t>
            </a:r>
            <a:endParaRPr lang="de-DE" sz="1800" dirty="0"/>
          </a:p>
        </p:txBody>
      </p:sp>
      <p:sp>
        <p:nvSpPr>
          <p:cNvPr id="142" name="Rectangle 141">
            <a:extLst>
              <a:ext uri="{FF2B5EF4-FFF2-40B4-BE49-F238E27FC236}">
                <a16:creationId xmlns:a16="http://schemas.microsoft.com/office/drawing/2014/main" id="{6FA0E6AF-240D-4DDB-9AFD-E460D4368B04}"/>
              </a:ext>
            </a:extLst>
          </p:cNvPr>
          <p:cNvSpPr/>
          <p:nvPr/>
        </p:nvSpPr>
        <p:spPr>
          <a:xfrm>
            <a:off x="7076030" y="2163676"/>
            <a:ext cx="1874837" cy="276999"/>
          </a:xfrm>
          <a:prstGeom prst="rect">
            <a:avLst/>
          </a:prstGeom>
        </p:spPr>
        <p:txBody>
          <a:bodyPr wrap="square">
            <a:spAutoFit/>
          </a:bodyPr>
          <a:lstStyle/>
          <a:p>
            <a:r>
              <a:rPr lang="de-DE" altLang="de-DE" sz="1200" dirty="0" err="1">
                <a:latin typeface="Arial" charset="0"/>
              </a:rPr>
              <a:t>Local</a:t>
            </a:r>
            <a:r>
              <a:rPr lang="de-DE" altLang="de-DE" sz="1200" dirty="0">
                <a:latin typeface="Arial" charset="0"/>
              </a:rPr>
              <a:t> </a:t>
            </a:r>
            <a:r>
              <a:rPr lang="de-DE" altLang="de-DE" sz="1200" dirty="0" err="1">
                <a:latin typeface="Arial" charset="0"/>
              </a:rPr>
              <a:t>signal</a:t>
            </a:r>
            <a:r>
              <a:rPr lang="de-DE" altLang="de-DE" sz="1200" dirty="0">
                <a:latin typeface="Arial" charset="0"/>
              </a:rPr>
              <a:t> </a:t>
            </a:r>
            <a:r>
              <a:rPr lang="de-DE" altLang="de-DE" sz="1200" dirty="0" err="1">
                <a:latin typeface="Arial" charset="0"/>
              </a:rPr>
              <a:t>processing</a:t>
            </a:r>
            <a:endParaRPr lang="en-US" altLang="de-DE" sz="1200" dirty="0">
              <a:latin typeface="Arial" charset="0"/>
            </a:endParaRPr>
          </a:p>
        </p:txBody>
      </p:sp>
      <p:sp>
        <p:nvSpPr>
          <p:cNvPr id="143" name="Rectangle 142">
            <a:extLst>
              <a:ext uri="{FF2B5EF4-FFF2-40B4-BE49-F238E27FC236}">
                <a16:creationId xmlns:a16="http://schemas.microsoft.com/office/drawing/2014/main" id="{407D5171-D8FE-4363-B4A7-6AC6714DC5CB}"/>
              </a:ext>
            </a:extLst>
          </p:cNvPr>
          <p:cNvSpPr/>
          <p:nvPr/>
        </p:nvSpPr>
        <p:spPr>
          <a:xfrm>
            <a:off x="6926805" y="3109511"/>
            <a:ext cx="1525588" cy="276999"/>
          </a:xfrm>
          <a:prstGeom prst="rect">
            <a:avLst/>
          </a:prstGeom>
        </p:spPr>
        <p:txBody>
          <a:bodyPr wrap="square">
            <a:spAutoFit/>
          </a:bodyPr>
          <a:lstStyle/>
          <a:p>
            <a:r>
              <a:rPr lang="de-DE" altLang="de-DE" sz="1200" dirty="0">
                <a:latin typeface="Arial" charset="0"/>
              </a:rPr>
              <a:t>Port Class B</a:t>
            </a:r>
            <a:endParaRPr lang="en-US" altLang="de-DE" sz="1200" dirty="0">
              <a:latin typeface="Arial" charset="0"/>
            </a:endParaRPr>
          </a:p>
        </p:txBody>
      </p:sp>
      <p:sp>
        <p:nvSpPr>
          <p:cNvPr id="144" name="TextBox 143">
            <a:extLst>
              <a:ext uri="{FF2B5EF4-FFF2-40B4-BE49-F238E27FC236}">
                <a16:creationId xmlns:a16="http://schemas.microsoft.com/office/drawing/2014/main" id="{C8493F18-CEEF-4497-A29D-5D00355BA3A4}"/>
              </a:ext>
            </a:extLst>
          </p:cNvPr>
          <p:cNvSpPr txBox="1"/>
          <p:nvPr/>
        </p:nvSpPr>
        <p:spPr>
          <a:xfrm>
            <a:off x="6762301" y="3142848"/>
            <a:ext cx="205184" cy="276999"/>
          </a:xfrm>
          <a:prstGeom prst="rect">
            <a:avLst/>
          </a:prstGeom>
          <a:noFill/>
        </p:spPr>
        <p:txBody>
          <a:bodyPr wrap="none" lIns="0" tIns="0" rIns="0" bIns="0" rtlCol="0">
            <a:spAutoFit/>
          </a:bodyPr>
          <a:lstStyle/>
          <a:p>
            <a:r>
              <a:rPr lang="de-DE" sz="1800" dirty="0">
                <a:sym typeface="Wingdings"/>
              </a:rPr>
              <a:t></a:t>
            </a:r>
            <a:endParaRPr lang="de-DE" sz="1800" dirty="0"/>
          </a:p>
        </p:txBody>
      </p:sp>
      <p:sp>
        <p:nvSpPr>
          <p:cNvPr id="145" name="Text Box 19">
            <a:extLst>
              <a:ext uri="{FF2B5EF4-FFF2-40B4-BE49-F238E27FC236}">
                <a16:creationId xmlns:a16="http://schemas.microsoft.com/office/drawing/2014/main" id="{178F8802-7B6C-4809-831C-834529473921}"/>
              </a:ext>
            </a:extLst>
          </p:cNvPr>
          <p:cNvSpPr txBox="1">
            <a:spLocks noChangeArrowheads="1"/>
          </p:cNvSpPr>
          <p:nvPr/>
        </p:nvSpPr>
        <p:spPr bwMode="auto">
          <a:xfrm>
            <a:off x="4039143" y="2592183"/>
            <a:ext cx="8656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400" b="1" dirty="0">
                <a:solidFill>
                  <a:schemeClr val="tx1"/>
                </a:solidFill>
                <a:latin typeface="Arial" pitchFamily="34" charset="0"/>
              </a:rPr>
              <a:t>FS-Device</a:t>
            </a:r>
            <a:endParaRPr lang="en-US" altLang="de-DE" sz="1400" b="1" dirty="0">
              <a:solidFill>
                <a:schemeClr val="tx1"/>
              </a:solidFill>
              <a:latin typeface="Arial" pitchFamily="34" charset="0"/>
            </a:endParaRPr>
          </a:p>
        </p:txBody>
      </p:sp>
    </p:spTree>
    <p:extLst>
      <p:ext uri="{BB962C8B-B14F-4D97-AF65-F5344CB8AC3E}">
        <p14:creationId xmlns:p14="http://schemas.microsoft.com/office/powerpoint/2010/main" val="1459056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1503177" y="911335"/>
            <a:ext cx="3317011" cy="937121"/>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32</a:t>
            </a:fld>
            <a:endParaRPr lang="de-DE" dirty="0">
              <a:solidFill>
                <a:srgbClr val="000000">
                  <a:tint val="75000"/>
                </a:srgbClr>
              </a:solidFill>
            </a:endParaRPr>
          </a:p>
        </p:txBody>
      </p:sp>
      <p:sp>
        <p:nvSpPr>
          <p:cNvPr id="4" name="Title 3"/>
          <p:cNvSpPr>
            <a:spLocks noGrp="1"/>
          </p:cNvSpPr>
          <p:nvPr>
            <p:ph type="title"/>
          </p:nvPr>
        </p:nvSpPr>
        <p:spPr/>
        <p:txBody>
          <a:bodyPr/>
          <a:lstStyle/>
          <a:p>
            <a:r>
              <a:rPr lang="en-US" dirty="0"/>
              <a:t>Integration</a:t>
            </a:r>
          </a:p>
        </p:txBody>
      </p:sp>
      <p:sp>
        <p:nvSpPr>
          <p:cNvPr id="87" name="TextBox 86"/>
          <p:cNvSpPr txBox="1"/>
          <p:nvPr/>
        </p:nvSpPr>
        <p:spPr>
          <a:xfrm>
            <a:off x="2036055" y="1003482"/>
            <a:ext cx="2251257" cy="738664"/>
          </a:xfrm>
          <a:prstGeom prst="rect">
            <a:avLst/>
          </a:prstGeom>
          <a:noFill/>
        </p:spPr>
        <p:txBody>
          <a:bodyPr wrap="none" rtlCol="0">
            <a:spAutoFit/>
          </a:bodyPr>
          <a:lstStyle/>
          <a:p>
            <a:pPr algn="ctr"/>
            <a:r>
              <a:rPr lang="de-DE" sz="2400" dirty="0">
                <a:latin typeface="Calibri" panose="020F0502020204030204" pitchFamily="34" charset="0"/>
              </a:rPr>
              <a:t>In </a:t>
            </a:r>
            <a:r>
              <a:rPr lang="de-DE" sz="2400" dirty="0" err="1">
                <a:latin typeface="Calibri" panose="020F0502020204030204" pitchFamily="34" charset="0"/>
              </a:rPr>
              <a:t>progress</a:t>
            </a:r>
            <a:r>
              <a:rPr lang="de-DE" sz="2400" dirty="0">
                <a:latin typeface="Calibri" panose="020F0502020204030204" pitchFamily="34" charset="0"/>
              </a:rPr>
              <a:t>:</a:t>
            </a:r>
          </a:p>
          <a:p>
            <a:pPr algn="ctr"/>
            <a:r>
              <a:rPr lang="de-DE" i="1" dirty="0">
                <a:latin typeface="Calibri" panose="020F0502020204030204" pitchFamily="34" charset="0"/>
              </a:rPr>
              <a:t>PROFINET / </a:t>
            </a:r>
            <a:r>
              <a:rPr lang="de-DE" i="1" dirty="0" err="1">
                <a:latin typeface="Calibri" panose="020F0502020204030204" pitchFamily="34" charset="0"/>
              </a:rPr>
              <a:t>PROFIsafe</a:t>
            </a:r>
            <a:endParaRPr lang="en-US" i="1" dirty="0">
              <a:latin typeface="Calibri" panose="020F0502020204030204" pitchFamily="34" charset="0"/>
            </a:endParaRPr>
          </a:p>
        </p:txBody>
      </p:sp>
      <p:pic>
        <p:nvPicPr>
          <p:cNvPr id="8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403160"/>
            <a:ext cx="1580773" cy="22388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9" name="TextBox 88"/>
          <p:cNvSpPr txBox="1"/>
          <p:nvPr/>
        </p:nvSpPr>
        <p:spPr>
          <a:xfrm>
            <a:off x="1146022" y="2046137"/>
            <a:ext cx="2075828" cy="307777"/>
          </a:xfrm>
          <a:prstGeom prst="rect">
            <a:avLst/>
          </a:prstGeom>
          <a:noFill/>
        </p:spPr>
        <p:txBody>
          <a:bodyPr wrap="square" rtlCol="0">
            <a:spAutoFit/>
          </a:bodyPr>
          <a:lstStyle/>
          <a:p>
            <a:r>
              <a:rPr lang="de-DE" sz="1400" dirty="0"/>
              <a:t>PROFINET Integration</a:t>
            </a:r>
            <a:endParaRPr lang="en-US" sz="1400" dirty="0"/>
          </a:p>
        </p:txBody>
      </p:sp>
      <p:sp>
        <p:nvSpPr>
          <p:cNvPr id="90" name="TextBox 89"/>
          <p:cNvSpPr txBox="1"/>
          <p:nvPr/>
        </p:nvSpPr>
        <p:spPr>
          <a:xfrm>
            <a:off x="3677917" y="2046137"/>
            <a:ext cx="1164113" cy="307777"/>
          </a:xfrm>
          <a:prstGeom prst="rect">
            <a:avLst/>
          </a:prstGeom>
          <a:noFill/>
        </p:spPr>
        <p:txBody>
          <a:bodyPr wrap="square" rtlCol="0">
            <a:spAutoFit/>
          </a:bodyPr>
          <a:lstStyle/>
          <a:p>
            <a:r>
              <a:rPr lang="de-DE" sz="1400" dirty="0"/>
              <a:t>White Paper</a:t>
            </a:r>
            <a:endParaRPr lang="en-US" sz="1400" dirty="0"/>
          </a:p>
        </p:txBody>
      </p:sp>
      <p:pic>
        <p:nvPicPr>
          <p:cNvPr id="9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2614" y="2403160"/>
            <a:ext cx="1584441" cy="2238820"/>
          </a:xfrm>
          <a:prstGeom prst="rect">
            <a:avLst/>
          </a:prstGeom>
          <a:noFill/>
          <a:ln w="9525">
            <a:solidFill>
              <a:schemeClr val="bg2">
                <a:lumMod val="2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ounded Rectangle 91">
            <a:extLst>
              <a:ext uri="{FF2B5EF4-FFF2-40B4-BE49-F238E27FC236}">
                <a16:creationId xmlns:a16="http://schemas.microsoft.com/office/drawing/2014/main" id="{15B1FF89-BF01-4A90-9181-47188E888A06}"/>
              </a:ext>
            </a:extLst>
          </p:cNvPr>
          <p:cNvSpPr/>
          <p:nvPr/>
        </p:nvSpPr>
        <p:spPr>
          <a:xfrm>
            <a:off x="5832140" y="911335"/>
            <a:ext cx="2412370" cy="937122"/>
          </a:xfrm>
          <a:prstGeom prst="roundRect">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marR="0" lvl="0" indent="-172800" defTabSz="713232" eaLnBrk="1" fontAlgn="auto" latinLnBrk="0" hangingPunct="1">
              <a:lnSpc>
                <a:spcPct val="100000"/>
              </a:lnSpc>
              <a:spcBef>
                <a:spcPts val="300"/>
              </a:spcBef>
              <a:spcAft>
                <a:spcPts val="300"/>
              </a:spcAft>
              <a:buClrTx/>
              <a:buSzTx/>
              <a:buFontTx/>
              <a:buBlip>
                <a:blip r:embed="rId3"/>
              </a:buBlip>
              <a:tabLst/>
              <a:defRPr/>
            </a:pPr>
            <a:endParaRPr kumimoji="0" lang="en-US" sz="1800" b="0" i="0" u="none" strike="noStrike" kern="0" cap="none" spc="0" normalizeH="0" baseline="0" noProof="0" dirty="0" err="1">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9989DEF-98EB-40DC-BBC7-7D58F9885434}"/>
              </a:ext>
            </a:extLst>
          </p:cNvPr>
          <p:cNvSpPr txBox="1"/>
          <p:nvPr/>
        </p:nvSpPr>
        <p:spPr>
          <a:xfrm>
            <a:off x="6050398" y="1003482"/>
            <a:ext cx="2020168" cy="738664"/>
          </a:xfrm>
          <a:prstGeom prst="rect">
            <a:avLst/>
          </a:prstGeom>
          <a:noFill/>
        </p:spPr>
        <p:txBody>
          <a:bodyPr wrap="none" rtlCol="0">
            <a:spAutoFit/>
          </a:bodyPr>
          <a:lstStyle/>
          <a:p>
            <a:pPr algn="ctr"/>
            <a:r>
              <a:rPr lang="de-DE" sz="2400" dirty="0" err="1">
                <a:latin typeface="Calibri" panose="020F0502020204030204" pitchFamily="34" charset="0"/>
              </a:rPr>
              <a:t>Role</a:t>
            </a:r>
            <a:r>
              <a:rPr lang="de-DE" sz="2400" dirty="0">
                <a:latin typeface="Calibri" panose="020F0502020204030204" pitchFamily="34" charset="0"/>
              </a:rPr>
              <a:t> </a:t>
            </a:r>
            <a:r>
              <a:rPr lang="de-DE" sz="2400" dirty="0" err="1">
                <a:latin typeface="Calibri" panose="020F0502020204030204" pitchFamily="34" charset="0"/>
              </a:rPr>
              <a:t>model</a:t>
            </a:r>
            <a:r>
              <a:rPr lang="de-DE" sz="2400" dirty="0">
                <a:latin typeface="Calibri" panose="020F0502020204030204" pitchFamily="34" charset="0"/>
              </a:rPr>
              <a:t> </a:t>
            </a:r>
            <a:r>
              <a:rPr lang="de-DE" sz="2400" dirty="0" err="1">
                <a:latin typeface="Calibri" panose="020F0502020204030204" pitchFamily="34" charset="0"/>
              </a:rPr>
              <a:t>for</a:t>
            </a:r>
            <a:endParaRPr lang="de-DE" sz="2400" dirty="0">
              <a:latin typeface="Calibri" panose="020F0502020204030204" pitchFamily="34" charset="0"/>
            </a:endParaRPr>
          </a:p>
          <a:p>
            <a:pPr algn="ctr"/>
            <a:r>
              <a:rPr lang="de-DE" i="1" dirty="0" err="1">
                <a:latin typeface="Calibri" panose="020F0502020204030204" pitchFamily="34" charset="0"/>
              </a:rPr>
              <a:t>Fieldbus</a:t>
            </a:r>
            <a:r>
              <a:rPr lang="de-DE" i="1" dirty="0">
                <a:latin typeface="Calibri" panose="020F0502020204030204" pitchFamily="34" charset="0"/>
              </a:rPr>
              <a:t> / FSCP</a:t>
            </a:r>
            <a:endParaRPr lang="en-US" i="1" dirty="0">
              <a:latin typeface="Calibri" panose="020F0502020204030204" pitchFamily="34" charset="0"/>
            </a:endParaRPr>
          </a:p>
        </p:txBody>
      </p:sp>
      <p:pic>
        <p:nvPicPr>
          <p:cNvPr id="3" name="Picture 2">
            <a:extLst>
              <a:ext uri="{FF2B5EF4-FFF2-40B4-BE49-F238E27FC236}">
                <a16:creationId xmlns:a16="http://schemas.microsoft.com/office/drawing/2014/main" id="{35C21228-AECD-4C6D-A139-02960D962BCC}"/>
              </a:ext>
            </a:extLst>
          </p:cNvPr>
          <p:cNvPicPr>
            <a:picLocks noChangeAspect="1"/>
          </p:cNvPicPr>
          <p:nvPr/>
        </p:nvPicPr>
        <p:blipFill>
          <a:blip r:embed="rId6"/>
          <a:stretch>
            <a:fillRect/>
          </a:stretch>
        </p:blipFill>
        <p:spPr>
          <a:xfrm>
            <a:off x="6291327" y="2383094"/>
            <a:ext cx="1586812" cy="2238820"/>
          </a:xfrm>
          <a:prstGeom prst="rect">
            <a:avLst/>
          </a:prstGeom>
          <a:ln>
            <a:solidFill>
              <a:schemeClr val="bg2"/>
            </a:solidFill>
          </a:ln>
          <a:effectLst>
            <a:outerShdw blurRad="50800" dist="38100" dir="2700000" algn="tl" rotWithShape="0">
              <a:prstClr val="black">
                <a:alpha val="40000"/>
              </a:prstClr>
            </a:outerShdw>
          </a:effectLst>
        </p:spPr>
      </p:pic>
      <p:sp>
        <p:nvSpPr>
          <p:cNvPr id="5" name="Arrow: Right 4">
            <a:extLst>
              <a:ext uri="{FF2B5EF4-FFF2-40B4-BE49-F238E27FC236}">
                <a16:creationId xmlns:a16="http://schemas.microsoft.com/office/drawing/2014/main" id="{6B4E3B78-7867-42C3-ABD3-748081784CDB}"/>
              </a:ext>
            </a:extLst>
          </p:cNvPr>
          <p:cNvSpPr/>
          <p:nvPr/>
        </p:nvSpPr>
        <p:spPr>
          <a:xfrm>
            <a:off x="5382090" y="3336835"/>
            <a:ext cx="450050" cy="247177"/>
          </a:xfrm>
          <a:prstGeom prst="right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F9E340-B73D-4F1A-9143-966847D7A1F9}"/>
              </a:ext>
            </a:extLst>
          </p:cNvPr>
          <p:cNvSpPr txBox="1"/>
          <p:nvPr/>
        </p:nvSpPr>
        <p:spPr>
          <a:xfrm>
            <a:off x="6502676" y="2049037"/>
            <a:ext cx="1164113" cy="307777"/>
          </a:xfrm>
          <a:prstGeom prst="rect">
            <a:avLst/>
          </a:prstGeom>
          <a:noFill/>
        </p:spPr>
        <p:txBody>
          <a:bodyPr wrap="square" rtlCol="0">
            <a:spAutoFit/>
          </a:bodyPr>
          <a:lstStyle/>
          <a:p>
            <a:r>
              <a:rPr lang="de-DE" sz="1400" dirty="0"/>
              <a:t>White Paper</a:t>
            </a:r>
            <a:endParaRPr lang="en-US" sz="1400" dirty="0"/>
          </a:p>
        </p:txBody>
      </p:sp>
      <p:sp>
        <p:nvSpPr>
          <p:cNvPr id="6" name="TextBox 5">
            <a:extLst>
              <a:ext uri="{FF2B5EF4-FFF2-40B4-BE49-F238E27FC236}">
                <a16:creationId xmlns:a16="http://schemas.microsoft.com/office/drawing/2014/main" id="{FCD29DC8-C72C-4DBD-A7A9-60539C1D71AA}"/>
              </a:ext>
            </a:extLst>
          </p:cNvPr>
          <p:cNvSpPr txBox="1"/>
          <p:nvPr/>
        </p:nvSpPr>
        <p:spPr>
          <a:xfrm>
            <a:off x="7908922" y="4196485"/>
            <a:ext cx="1283878" cy="461665"/>
          </a:xfrm>
          <a:prstGeom prst="rect">
            <a:avLst/>
          </a:prstGeom>
          <a:noFill/>
        </p:spPr>
        <p:txBody>
          <a:bodyPr wrap="none" rtlCol="0">
            <a:spAutoFit/>
          </a:bodyPr>
          <a:lstStyle/>
          <a:p>
            <a:r>
              <a:rPr lang="en-US" sz="1200" dirty="0"/>
              <a:t>Available on:</a:t>
            </a:r>
          </a:p>
          <a:p>
            <a:r>
              <a:rPr lang="en-US" sz="1200" dirty="0"/>
              <a:t>www.io-link.com</a:t>
            </a:r>
          </a:p>
        </p:txBody>
      </p:sp>
      <p:sp>
        <p:nvSpPr>
          <p:cNvPr id="7" name="Plus Sign 6">
            <a:extLst>
              <a:ext uri="{FF2B5EF4-FFF2-40B4-BE49-F238E27FC236}">
                <a16:creationId xmlns:a16="http://schemas.microsoft.com/office/drawing/2014/main" id="{462114BF-905D-495E-97D4-3CF0E967007C}"/>
              </a:ext>
            </a:extLst>
          </p:cNvPr>
          <p:cNvSpPr/>
          <p:nvPr/>
        </p:nvSpPr>
        <p:spPr>
          <a:xfrm>
            <a:off x="3041830" y="3336835"/>
            <a:ext cx="284765" cy="307777"/>
          </a:xfrm>
          <a:prstGeom prst="mathPl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57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33</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a:t>System </a:t>
            </a:r>
            <a:r>
              <a:rPr lang="de-DE" dirty="0" err="1"/>
              <a:t>Overview</a:t>
            </a:r>
            <a:r>
              <a:rPr lang="de-DE" dirty="0"/>
              <a:t> (PROFINET / IO-Link)</a:t>
            </a:r>
            <a:endParaRPr lang="en-US" dirty="0"/>
          </a:p>
        </p:txBody>
      </p:sp>
      <p:grpSp>
        <p:nvGrpSpPr>
          <p:cNvPr id="12" name="Group 11"/>
          <p:cNvGrpSpPr>
            <a:grpSpLocks noChangeAspect="1"/>
          </p:cNvGrpSpPr>
          <p:nvPr/>
        </p:nvGrpSpPr>
        <p:grpSpPr>
          <a:xfrm>
            <a:off x="2557700" y="4186932"/>
            <a:ext cx="448154" cy="210293"/>
            <a:chOff x="4929587" y="1874912"/>
            <a:chExt cx="775310" cy="363811"/>
          </a:xfrm>
          <a:effectLst>
            <a:outerShdw blurRad="50800" dist="38100" dir="2700000" algn="tl" rotWithShape="0">
              <a:prstClr val="black">
                <a:alpha val="40000"/>
              </a:prstClr>
            </a:outerShdw>
          </a:effectLst>
        </p:grpSpPr>
        <p:sp>
          <p:nvSpPr>
            <p:cNvPr id="13" name="Oval 10"/>
            <p:cNvSpPr>
              <a:spLocks noChangeArrowheads="1"/>
            </p:cNvSpPr>
            <p:nvPr/>
          </p:nvSpPr>
          <p:spPr bwMode="auto">
            <a:xfrm>
              <a:off x="4946544" y="1879789"/>
              <a:ext cx="758353" cy="35893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5" name="Oval 11"/>
            <p:cNvSpPr>
              <a:spLocks noChangeArrowheads="1"/>
            </p:cNvSpPr>
            <p:nvPr/>
          </p:nvSpPr>
          <p:spPr bwMode="auto">
            <a:xfrm>
              <a:off x="4929587" y="1874912"/>
              <a:ext cx="758353" cy="358934"/>
            </a:xfrm>
            <a:prstGeom prst="ellipse">
              <a:avLst/>
            </a:prstGeom>
            <a:solidFill>
              <a:srgbClr val="E0E0E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6" name="Oval 12"/>
            <p:cNvSpPr>
              <a:spLocks noChangeArrowheads="1"/>
            </p:cNvSpPr>
            <p:nvPr/>
          </p:nvSpPr>
          <p:spPr bwMode="auto">
            <a:xfrm>
              <a:off x="5197130" y="2001709"/>
              <a:ext cx="222325" cy="104364"/>
            </a:xfrm>
            <a:prstGeom prst="ellipse">
              <a:avLst/>
            </a:prstGeom>
            <a:solidFill>
              <a:srgbClr val="000000"/>
            </a:solidFill>
            <a:ln w="7938">
              <a:solidFill>
                <a:srgbClr val="000000"/>
              </a:solidFill>
              <a:round/>
              <a:headEnd/>
              <a:tailEnd/>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8" name="Oval 13"/>
            <p:cNvSpPr>
              <a:spLocks noChangeArrowheads="1"/>
            </p:cNvSpPr>
            <p:nvPr/>
          </p:nvSpPr>
          <p:spPr bwMode="auto">
            <a:xfrm>
              <a:off x="5213145" y="2009512"/>
              <a:ext cx="189353" cy="897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19" name="Freeform 14"/>
            <p:cNvSpPr>
              <a:spLocks/>
            </p:cNvSpPr>
            <p:nvPr/>
          </p:nvSpPr>
          <p:spPr bwMode="auto">
            <a:xfrm>
              <a:off x="5318655" y="2107049"/>
              <a:ext cx="90437" cy="123871"/>
            </a:xfrm>
            <a:custGeom>
              <a:avLst/>
              <a:gdLst>
                <a:gd name="T0" fmla="*/ 0 w 192"/>
                <a:gd name="T1" fmla="*/ 5 h 253"/>
                <a:gd name="T2" fmla="*/ 86 w 192"/>
                <a:gd name="T3" fmla="*/ 253 h 253"/>
                <a:gd name="T4" fmla="*/ 151 w 192"/>
                <a:gd name="T5" fmla="*/ 247 h 253"/>
                <a:gd name="T6" fmla="*/ 192 w 192"/>
                <a:gd name="T7" fmla="*/ 242 h 253"/>
                <a:gd name="T8" fmla="*/ 46 w 192"/>
                <a:gd name="T9" fmla="*/ 0 h 253"/>
                <a:gd name="T10" fmla="*/ 0 w 192"/>
                <a:gd name="T11" fmla="*/ 5 h 253"/>
              </a:gdLst>
              <a:ahLst/>
              <a:cxnLst>
                <a:cxn ang="0">
                  <a:pos x="T0" y="T1"/>
                </a:cxn>
                <a:cxn ang="0">
                  <a:pos x="T2" y="T3"/>
                </a:cxn>
                <a:cxn ang="0">
                  <a:pos x="T4" y="T5"/>
                </a:cxn>
                <a:cxn ang="0">
                  <a:pos x="T6" y="T7"/>
                </a:cxn>
                <a:cxn ang="0">
                  <a:pos x="T8" y="T9"/>
                </a:cxn>
                <a:cxn ang="0">
                  <a:pos x="T10" y="T11"/>
                </a:cxn>
              </a:cxnLst>
              <a:rect l="0" t="0" r="r" b="b"/>
              <a:pathLst>
                <a:path w="192" h="253">
                  <a:moveTo>
                    <a:pt x="0" y="5"/>
                  </a:moveTo>
                  <a:lnTo>
                    <a:pt x="86" y="253"/>
                  </a:lnTo>
                  <a:lnTo>
                    <a:pt x="151" y="247"/>
                  </a:lnTo>
                  <a:lnTo>
                    <a:pt x="192" y="242"/>
                  </a:lnTo>
                  <a:lnTo>
                    <a:pt x="46" y="0"/>
                  </a:lnTo>
                  <a:lnTo>
                    <a:pt x="0" y="5"/>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0" name="Freeform 15"/>
            <p:cNvSpPr>
              <a:spLocks/>
            </p:cNvSpPr>
            <p:nvPr/>
          </p:nvSpPr>
          <p:spPr bwMode="auto">
            <a:xfrm>
              <a:off x="5340322" y="2099246"/>
              <a:ext cx="136598" cy="125822"/>
            </a:xfrm>
            <a:custGeom>
              <a:avLst/>
              <a:gdLst>
                <a:gd name="T0" fmla="*/ 0 w 289"/>
                <a:gd name="T1" fmla="*/ 15 h 257"/>
                <a:gd name="T2" fmla="*/ 43 w 289"/>
                <a:gd name="T3" fmla="*/ 7 h 257"/>
                <a:gd name="T4" fmla="*/ 66 w 289"/>
                <a:gd name="T5" fmla="*/ 0 h 257"/>
                <a:gd name="T6" fmla="*/ 289 w 289"/>
                <a:gd name="T7" fmla="*/ 232 h 257"/>
                <a:gd name="T8" fmla="*/ 211 w 289"/>
                <a:gd name="T9" fmla="*/ 246 h 257"/>
                <a:gd name="T10" fmla="*/ 146 w 289"/>
                <a:gd name="T11" fmla="*/ 257 h 257"/>
                <a:gd name="T12" fmla="*/ 0 w 289"/>
                <a:gd name="T13" fmla="*/ 15 h 257"/>
              </a:gdLst>
              <a:ahLst/>
              <a:cxnLst>
                <a:cxn ang="0">
                  <a:pos x="T0" y="T1"/>
                </a:cxn>
                <a:cxn ang="0">
                  <a:pos x="T2" y="T3"/>
                </a:cxn>
                <a:cxn ang="0">
                  <a:pos x="T4" y="T5"/>
                </a:cxn>
                <a:cxn ang="0">
                  <a:pos x="T6" y="T7"/>
                </a:cxn>
                <a:cxn ang="0">
                  <a:pos x="T8" y="T9"/>
                </a:cxn>
                <a:cxn ang="0">
                  <a:pos x="T10" y="T11"/>
                </a:cxn>
                <a:cxn ang="0">
                  <a:pos x="T12" y="T13"/>
                </a:cxn>
              </a:cxnLst>
              <a:rect l="0" t="0" r="r" b="b"/>
              <a:pathLst>
                <a:path w="289" h="257">
                  <a:moveTo>
                    <a:pt x="0" y="15"/>
                  </a:moveTo>
                  <a:lnTo>
                    <a:pt x="43" y="7"/>
                  </a:lnTo>
                  <a:lnTo>
                    <a:pt x="66" y="0"/>
                  </a:lnTo>
                  <a:lnTo>
                    <a:pt x="289" y="232"/>
                  </a:lnTo>
                  <a:lnTo>
                    <a:pt x="211" y="246"/>
                  </a:lnTo>
                  <a:lnTo>
                    <a:pt x="146" y="257"/>
                  </a:lnTo>
                  <a:lnTo>
                    <a:pt x="0" y="15"/>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1" name="Freeform 16"/>
            <p:cNvSpPr>
              <a:spLocks/>
            </p:cNvSpPr>
            <p:nvPr/>
          </p:nvSpPr>
          <p:spPr bwMode="auto">
            <a:xfrm>
              <a:off x="5371410" y="2094369"/>
              <a:ext cx="151671" cy="118994"/>
            </a:xfrm>
            <a:custGeom>
              <a:avLst/>
              <a:gdLst>
                <a:gd name="T0" fmla="*/ 36 w 323"/>
                <a:gd name="T1" fmla="*/ 0 h 243"/>
                <a:gd name="T2" fmla="*/ 323 w 323"/>
                <a:gd name="T3" fmla="*/ 217 h 243"/>
                <a:gd name="T4" fmla="*/ 298 w 323"/>
                <a:gd name="T5" fmla="*/ 224 h 243"/>
                <a:gd name="T6" fmla="*/ 223 w 323"/>
                <a:gd name="T7" fmla="*/ 243 h 243"/>
                <a:gd name="T8" fmla="*/ 0 w 323"/>
                <a:gd name="T9" fmla="*/ 12 h 243"/>
                <a:gd name="T10" fmla="*/ 36 w 323"/>
                <a:gd name="T11" fmla="*/ 0 h 243"/>
              </a:gdLst>
              <a:ahLst/>
              <a:cxnLst>
                <a:cxn ang="0">
                  <a:pos x="T0" y="T1"/>
                </a:cxn>
                <a:cxn ang="0">
                  <a:pos x="T2" y="T3"/>
                </a:cxn>
                <a:cxn ang="0">
                  <a:pos x="T4" y="T5"/>
                </a:cxn>
                <a:cxn ang="0">
                  <a:pos x="T6" y="T7"/>
                </a:cxn>
                <a:cxn ang="0">
                  <a:pos x="T8" y="T9"/>
                </a:cxn>
                <a:cxn ang="0">
                  <a:pos x="T10" y="T11"/>
                </a:cxn>
              </a:cxnLst>
              <a:rect l="0" t="0" r="r" b="b"/>
              <a:pathLst>
                <a:path w="323" h="243">
                  <a:moveTo>
                    <a:pt x="36" y="0"/>
                  </a:moveTo>
                  <a:lnTo>
                    <a:pt x="323" y="217"/>
                  </a:lnTo>
                  <a:lnTo>
                    <a:pt x="298" y="224"/>
                  </a:lnTo>
                  <a:lnTo>
                    <a:pt x="223" y="243"/>
                  </a:lnTo>
                  <a:lnTo>
                    <a:pt x="0" y="12"/>
                  </a:lnTo>
                  <a:lnTo>
                    <a:pt x="36" y="0"/>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2" name="Freeform 17"/>
            <p:cNvSpPr>
              <a:spLocks/>
            </p:cNvSpPr>
            <p:nvPr/>
          </p:nvSpPr>
          <p:spPr bwMode="auto">
            <a:xfrm>
              <a:off x="5205609" y="1877838"/>
              <a:ext cx="91379" cy="122896"/>
            </a:xfrm>
            <a:custGeom>
              <a:avLst/>
              <a:gdLst>
                <a:gd name="T0" fmla="*/ 193 w 193"/>
                <a:gd name="T1" fmla="*/ 248 h 252"/>
                <a:gd name="T2" fmla="*/ 107 w 193"/>
                <a:gd name="T3" fmla="*/ 0 h 252"/>
                <a:gd name="T4" fmla="*/ 41 w 193"/>
                <a:gd name="T5" fmla="*/ 6 h 252"/>
                <a:gd name="T6" fmla="*/ 0 w 193"/>
                <a:gd name="T7" fmla="*/ 11 h 252"/>
                <a:gd name="T8" fmla="*/ 147 w 193"/>
                <a:gd name="T9" fmla="*/ 252 h 252"/>
                <a:gd name="T10" fmla="*/ 193 w 193"/>
                <a:gd name="T11" fmla="*/ 248 h 252"/>
              </a:gdLst>
              <a:ahLst/>
              <a:cxnLst>
                <a:cxn ang="0">
                  <a:pos x="T0" y="T1"/>
                </a:cxn>
                <a:cxn ang="0">
                  <a:pos x="T2" y="T3"/>
                </a:cxn>
                <a:cxn ang="0">
                  <a:pos x="T4" y="T5"/>
                </a:cxn>
                <a:cxn ang="0">
                  <a:pos x="T6" y="T7"/>
                </a:cxn>
                <a:cxn ang="0">
                  <a:pos x="T8" y="T9"/>
                </a:cxn>
                <a:cxn ang="0">
                  <a:pos x="T10" y="T11"/>
                </a:cxn>
              </a:cxnLst>
              <a:rect l="0" t="0" r="r" b="b"/>
              <a:pathLst>
                <a:path w="193" h="252">
                  <a:moveTo>
                    <a:pt x="193" y="248"/>
                  </a:moveTo>
                  <a:lnTo>
                    <a:pt x="107" y="0"/>
                  </a:lnTo>
                  <a:lnTo>
                    <a:pt x="41" y="6"/>
                  </a:lnTo>
                  <a:lnTo>
                    <a:pt x="0" y="11"/>
                  </a:lnTo>
                  <a:lnTo>
                    <a:pt x="147" y="252"/>
                  </a:lnTo>
                  <a:lnTo>
                    <a:pt x="193" y="248"/>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3" name="Freeform 18"/>
            <p:cNvSpPr>
              <a:spLocks/>
            </p:cNvSpPr>
            <p:nvPr/>
          </p:nvSpPr>
          <p:spPr bwMode="auto">
            <a:xfrm>
              <a:off x="5139665" y="1882715"/>
              <a:ext cx="135656" cy="126797"/>
            </a:xfrm>
            <a:custGeom>
              <a:avLst/>
              <a:gdLst>
                <a:gd name="T0" fmla="*/ 288 w 288"/>
                <a:gd name="T1" fmla="*/ 242 h 258"/>
                <a:gd name="T2" fmla="*/ 244 w 288"/>
                <a:gd name="T3" fmla="*/ 250 h 258"/>
                <a:gd name="T4" fmla="*/ 221 w 288"/>
                <a:gd name="T5" fmla="*/ 258 h 258"/>
                <a:gd name="T6" fmla="*/ 0 w 288"/>
                <a:gd name="T7" fmla="*/ 24 h 258"/>
                <a:gd name="T8" fmla="*/ 77 w 288"/>
                <a:gd name="T9" fmla="*/ 11 h 258"/>
                <a:gd name="T10" fmla="*/ 141 w 288"/>
                <a:gd name="T11" fmla="*/ 0 h 258"/>
                <a:gd name="T12" fmla="*/ 288 w 288"/>
                <a:gd name="T13" fmla="*/ 242 h 258"/>
              </a:gdLst>
              <a:ahLst/>
              <a:cxnLst>
                <a:cxn ang="0">
                  <a:pos x="T0" y="T1"/>
                </a:cxn>
                <a:cxn ang="0">
                  <a:pos x="T2" y="T3"/>
                </a:cxn>
                <a:cxn ang="0">
                  <a:pos x="T4" y="T5"/>
                </a:cxn>
                <a:cxn ang="0">
                  <a:pos x="T6" y="T7"/>
                </a:cxn>
                <a:cxn ang="0">
                  <a:pos x="T8" y="T9"/>
                </a:cxn>
                <a:cxn ang="0">
                  <a:pos x="T10" y="T11"/>
                </a:cxn>
                <a:cxn ang="0">
                  <a:pos x="T12" y="T13"/>
                </a:cxn>
              </a:cxnLst>
              <a:rect l="0" t="0" r="r" b="b"/>
              <a:pathLst>
                <a:path w="288" h="258">
                  <a:moveTo>
                    <a:pt x="288" y="242"/>
                  </a:moveTo>
                  <a:lnTo>
                    <a:pt x="244" y="250"/>
                  </a:lnTo>
                  <a:lnTo>
                    <a:pt x="221" y="258"/>
                  </a:lnTo>
                  <a:lnTo>
                    <a:pt x="0" y="24"/>
                  </a:lnTo>
                  <a:lnTo>
                    <a:pt x="77" y="11"/>
                  </a:lnTo>
                  <a:lnTo>
                    <a:pt x="141" y="0"/>
                  </a:lnTo>
                  <a:lnTo>
                    <a:pt x="288" y="242"/>
                  </a:lnTo>
                  <a:close/>
                </a:path>
              </a:pathLst>
            </a:custGeom>
            <a:solidFill>
              <a:srgbClr val="F8F8F8"/>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4" name="Freeform 19"/>
            <p:cNvSpPr>
              <a:spLocks/>
            </p:cNvSpPr>
            <p:nvPr/>
          </p:nvSpPr>
          <p:spPr bwMode="auto">
            <a:xfrm>
              <a:off x="5092562" y="1895395"/>
              <a:ext cx="151671" cy="118019"/>
            </a:xfrm>
            <a:custGeom>
              <a:avLst/>
              <a:gdLst>
                <a:gd name="T0" fmla="*/ 285 w 323"/>
                <a:gd name="T1" fmla="*/ 243 h 243"/>
                <a:gd name="T2" fmla="*/ 0 w 323"/>
                <a:gd name="T3" fmla="*/ 31 h 243"/>
                <a:gd name="T4" fmla="*/ 24 w 323"/>
                <a:gd name="T5" fmla="*/ 21 h 243"/>
                <a:gd name="T6" fmla="*/ 100 w 323"/>
                <a:gd name="T7" fmla="*/ 0 h 243"/>
                <a:gd name="T8" fmla="*/ 323 w 323"/>
                <a:gd name="T9" fmla="*/ 233 h 243"/>
                <a:gd name="T10" fmla="*/ 285 w 323"/>
                <a:gd name="T11" fmla="*/ 243 h 243"/>
              </a:gdLst>
              <a:ahLst/>
              <a:cxnLst>
                <a:cxn ang="0">
                  <a:pos x="T0" y="T1"/>
                </a:cxn>
                <a:cxn ang="0">
                  <a:pos x="T2" y="T3"/>
                </a:cxn>
                <a:cxn ang="0">
                  <a:pos x="T4" y="T5"/>
                </a:cxn>
                <a:cxn ang="0">
                  <a:pos x="T6" y="T7"/>
                </a:cxn>
                <a:cxn ang="0">
                  <a:pos x="T8" y="T9"/>
                </a:cxn>
                <a:cxn ang="0">
                  <a:pos x="T10" y="T11"/>
                </a:cxn>
              </a:cxnLst>
              <a:rect l="0" t="0" r="r" b="b"/>
              <a:pathLst>
                <a:path w="323" h="243">
                  <a:moveTo>
                    <a:pt x="285" y="243"/>
                  </a:moveTo>
                  <a:lnTo>
                    <a:pt x="0" y="31"/>
                  </a:lnTo>
                  <a:lnTo>
                    <a:pt x="24" y="21"/>
                  </a:lnTo>
                  <a:lnTo>
                    <a:pt x="100" y="0"/>
                  </a:lnTo>
                  <a:lnTo>
                    <a:pt x="323" y="233"/>
                  </a:lnTo>
                  <a:lnTo>
                    <a:pt x="285" y="243"/>
                  </a:lnTo>
                  <a:close/>
                </a:path>
              </a:pathLst>
            </a:cu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sp>
          <p:nvSpPr>
            <p:cNvPr id="25" name="Oval 20"/>
            <p:cNvSpPr>
              <a:spLocks noChangeArrowheads="1"/>
            </p:cNvSpPr>
            <p:nvPr/>
          </p:nvSpPr>
          <p:spPr bwMode="auto">
            <a:xfrm>
              <a:off x="5225392" y="2019266"/>
              <a:ext cx="165801" cy="74128"/>
            </a:xfrm>
            <a:prstGeom prst="ellipse">
              <a:avLst/>
            </a:prstGeom>
            <a:solidFill>
              <a:srgbClr val="EAEAEA"/>
            </a:solidFill>
            <a:ln>
              <a:noFill/>
            </a:ln>
          </p:spPr>
          <p:txBody>
            <a:bodyPr lIns="90000"/>
            <a:lstStyle/>
            <a:p>
              <a:pPr fontAlgn="auto">
                <a:spcBef>
                  <a:spcPct val="20000"/>
                </a:spcBef>
                <a:spcAft>
                  <a:spcPts val="0"/>
                </a:spcAft>
                <a:defRPr/>
              </a:pPr>
              <a:endParaRPr lang="de-DE" sz="1000" kern="0">
                <a:solidFill>
                  <a:srgbClr val="000000"/>
                </a:solidFill>
                <a:latin typeface="Arial" pitchFamily="34" charset="0"/>
                <a:ea typeface="ＭＳ Ｐゴシック" pitchFamily="34" charset="-128"/>
              </a:endParaRPr>
            </a:p>
          </p:txBody>
        </p:sp>
      </p:grpSp>
      <p:sp>
        <p:nvSpPr>
          <p:cNvPr id="26" name="Abgerundetes Rechteck 5"/>
          <p:cNvSpPr/>
          <p:nvPr/>
        </p:nvSpPr>
        <p:spPr>
          <a:xfrm>
            <a:off x="3294162" y="3180221"/>
            <a:ext cx="1881749" cy="1248002"/>
          </a:xfrm>
          <a:prstGeom prst="roundRect">
            <a:avLst>
              <a:gd name="adj" fmla="val 8518"/>
            </a:avLst>
          </a:prstGeom>
          <a:solidFill>
            <a:srgbClr val="808080">
              <a:lumMod val="20000"/>
              <a:lumOff val="80000"/>
            </a:srgbClr>
          </a:solidFill>
          <a:ln w="9525" cap="flat" cmpd="sng" algn="ctr">
            <a:noFill/>
            <a:prstDash val="solid"/>
          </a:ln>
          <a:effectLst/>
        </p:spPr>
        <p:txBody>
          <a:bodyPr rtlCol="0" anchor="ctr"/>
          <a:lstStyle/>
          <a:p>
            <a:pPr algn="ctr">
              <a:defRPr/>
            </a:pPr>
            <a:endParaRPr lang="de-DE" sz="1000" kern="0">
              <a:solidFill>
                <a:srgbClr val="FFFFFF"/>
              </a:solidFill>
              <a:latin typeface="Trebuchet MS"/>
              <a:ea typeface="ＭＳ Ｐゴシック"/>
            </a:endParaRPr>
          </a:p>
        </p:txBody>
      </p:sp>
      <p:cxnSp>
        <p:nvCxnSpPr>
          <p:cNvPr id="27" name="Gerade Verbindung 6"/>
          <p:cNvCxnSpPr/>
          <p:nvPr/>
        </p:nvCxnSpPr>
        <p:spPr bwMode="auto">
          <a:xfrm>
            <a:off x="1528020" y="2840271"/>
            <a:ext cx="6680256" cy="59153"/>
          </a:xfrm>
          <a:prstGeom prst="line">
            <a:avLst/>
          </a:prstGeom>
          <a:noFill/>
          <a:ln w="12700" cap="flat" cmpd="sng" algn="ctr">
            <a:solidFill>
              <a:srgbClr val="FFFFFF">
                <a:lumMod val="50000"/>
              </a:srgbClr>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Rechteck 6"/>
          <p:cNvSpPr>
            <a:spLocks noChangeArrowheads="1"/>
          </p:cNvSpPr>
          <p:nvPr/>
        </p:nvSpPr>
        <p:spPr bwMode="auto">
          <a:xfrm>
            <a:off x="3293451" y="1193425"/>
            <a:ext cx="836613" cy="756000"/>
          </a:xfrm>
          <a:prstGeom prst="rect">
            <a:avLst/>
          </a:prstGeom>
          <a:noFill/>
          <a:ln w="28575"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de-DE" altLang="de-DE" sz="800">
              <a:solidFill>
                <a:srgbClr val="000000"/>
              </a:solidFill>
              <a:latin typeface="Arial" pitchFamily="34" charset="0"/>
              <a:ea typeface="ＭＳ Ｐゴシック" pitchFamily="34" charset="-128"/>
            </a:endParaRPr>
          </a:p>
        </p:txBody>
      </p:sp>
      <p:sp>
        <p:nvSpPr>
          <p:cNvPr id="29" name="Rechteck 22"/>
          <p:cNvSpPr>
            <a:spLocks noChangeArrowheads="1"/>
          </p:cNvSpPr>
          <p:nvPr/>
        </p:nvSpPr>
        <p:spPr bwMode="auto">
          <a:xfrm>
            <a:off x="1918676" y="1209300"/>
            <a:ext cx="749300" cy="731838"/>
          </a:xfrm>
          <a:prstGeom prst="rect">
            <a:avLst/>
          </a:prstGeom>
          <a:noFill/>
          <a:ln w="28575"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30" name="Textfeld 39"/>
          <p:cNvSpPr txBox="1">
            <a:spLocks noChangeArrowheads="1"/>
          </p:cNvSpPr>
          <p:nvPr/>
        </p:nvSpPr>
        <p:spPr bwMode="auto">
          <a:xfrm>
            <a:off x="3363302" y="951570"/>
            <a:ext cx="95805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IO </a:t>
            </a:r>
            <a:r>
              <a:rPr lang="de-DE" altLang="de-DE" sz="1100" dirty="0" err="1">
                <a:solidFill>
                  <a:srgbClr val="000000"/>
                </a:solidFill>
                <a:latin typeface="Calibri" panose="020F0502020204030204" pitchFamily="34" charset="0"/>
                <a:ea typeface="ＭＳ Ｐゴシック" pitchFamily="34" charset="-128"/>
              </a:rPr>
              <a:t>controller</a:t>
            </a:r>
            <a:endParaRPr lang="de-DE" altLang="de-DE" sz="1100" dirty="0">
              <a:solidFill>
                <a:srgbClr val="000000"/>
              </a:solidFill>
              <a:latin typeface="Calibri" panose="020F0502020204030204" pitchFamily="34" charset="0"/>
              <a:ea typeface="ＭＳ Ｐゴシック" pitchFamily="34" charset="-128"/>
            </a:endParaRPr>
          </a:p>
        </p:txBody>
      </p:sp>
      <p:sp>
        <p:nvSpPr>
          <p:cNvPr id="31" name="Textfeld 41"/>
          <p:cNvSpPr txBox="1">
            <a:spLocks noChangeArrowheads="1"/>
          </p:cNvSpPr>
          <p:nvPr/>
        </p:nvSpPr>
        <p:spPr bwMode="auto">
          <a:xfrm>
            <a:off x="1653564" y="951570"/>
            <a:ext cx="14120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Engineering System</a:t>
            </a:r>
          </a:p>
        </p:txBody>
      </p:sp>
      <p:sp>
        <p:nvSpPr>
          <p:cNvPr id="32" name="Rechteck 45"/>
          <p:cNvSpPr>
            <a:spLocks noChangeArrowheads="1"/>
          </p:cNvSpPr>
          <p:nvPr/>
        </p:nvSpPr>
        <p:spPr bwMode="auto">
          <a:xfrm>
            <a:off x="2120289" y="2953973"/>
            <a:ext cx="749300" cy="612000"/>
          </a:xfrm>
          <a:prstGeom prst="rect">
            <a:avLst/>
          </a:prstGeom>
          <a:noFill/>
          <a:ln w="28575" algn="ctr">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33" name="Textfeld 46"/>
          <p:cNvSpPr txBox="1">
            <a:spLocks noChangeArrowheads="1"/>
          </p:cNvSpPr>
          <p:nvPr/>
        </p:nvSpPr>
        <p:spPr bwMode="auto">
          <a:xfrm>
            <a:off x="1481553" y="3149249"/>
            <a:ext cx="642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100" b="1" i="1" dirty="0">
                <a:solidFill>
                  <a:srgbClr val="000000"/>
                </a:solidFill>
                <a:latin typeface="Calibri" panose="020F0502020204030204" pitchFamily="34" charset="0"/>
                <a:ea typeface="ＭＳ Ｐゴシック" pitchFamily="34" charset="-128"/>
              </a:rPr>
              <a:t>IO-Link </a:t>
            </a:r>
            <a:br>
              <a:rPr lang="de-DE" altLang="de-DE" sz="1100" b="1" i="1" dirty="0">
                <a:solidFill>
                  <a:srgbClr val="000000"/>
                </a:solidFill>
                <a:latin typeface="Calibri" panose="020F0502020204030204" pitchFamily="34" charset="0"/>
                <a:ea typeface="ＭＳ Ｐゴシック" pitchFamily="34" charset="-128"/>
              </a:rPr>
            </a:br>
            <a:r>
              <a:rPr lang="de-DE" altLang="de-DE" sz="1100" b="1" i="1" dirty="0">
                <a:solidFill>
                  <a:srgbClr val="000000"/>
                </a:solidFill>
                <a:latin typeface="Calibri" panose="020F0502020204030204" pitchFamily="34" charset="0"/>
                <a:ea typeface="ＭＳ Ｐゴシック" pitchFamily="34" charset="-128"/>
              </a:rPr>
              <a:t>PDCT</a:t>
            </a:r>
          </a:p>
        </p:txBody>
      </p:sp>
      <p:sp>
        <p:nvSpPr>
          <p:cNvPr id="34" name="Textfeld 33"/>
          <p:cNvSpPr txBox="1">
            <a:spLocks noChangeArrowheads="1"/>
          </p:cNvSpPr>
          <p:nvPr/>
        </p:nvSpPr>
        <p:spPr bwMode="auto">
          <a:xfrm>
            <a:off x="1877908" y="3856135"/>
            <a:ext cx="6804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b="1" dirty="0">
                <a:solidFill>
                  <a:srgbClr val="000000"/>
                </a:solidFill>
                <a:latin typeface="Calibri" panose="020F0502020204030204" pitchFamily="34" charset="0"/>
                <a:ea typeface="ＭＳ Ｐゴシック" pitchFamily="34" charset="-128"/>
              </a:rPr>
              <a:t>IODD</a:t>
            </a:r>
            <a:br>
              <a:rPr lang="de-DE" altLang="de-DE" sz="1100" b="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(Device,</a:t>
            </a:r>
            <a:br>
              <a:rPr lang="de-DE" altLang="de-DE" sz="1100" i="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FS-Device</a:t>
            </a:r>
            <a:r>
              <a:rPr lang="de-DE" altLang="de-DE" sz="1100" dirty="0">
                <a:solidFill>
                  <a:srgbClr val="000000"/>
                </a:solidFill>
                <a:latin typeface="Calibri" panose="020F0502020204030204" pitchFamily="34" charset="0"/>
                <a:ea typeface="ＭＳ Ｐゴシック" pitchFamily="34" charset="-128"/>
              </a:rPr>
              <a:t>) </a:t>
            </a:r>
          </a:p>
        </p:txBody>
      </p:sp>
      <p:cxnSp>
        <p:nvCxnSpPr>
          <p:cNvPr id="35" name="Gerade Verbindung 36"/>
          <p:cNvCxnSpPr>
            <a:cxnSpLocks noChangeShapeType="1"/>
            <a:stCxn id="67" idx="0"/>
            <a:endCxn id="32" idx="2"/>
          </p:cNvCxnSpPr>
          <p:nvPr/>
        </p:nvCxnSpPr>
        <p:spPr bwMode="auto">
          <a:xfrm flipH="1" flipV="1">
            <a:off x="2494939" y="3565973"/>
            <a:ext cx="76356" cy="263809"/>
          </a:xfrm>
          <a:prstGeom prst="line">
            <a:avLst/>
          </a:prstGeom>
          <a:noFill/>
          <a:ln w="3175" algn="ctr">
            <a:solidFill>
              <a:srgbClr val="777777"/>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Gerade Verbindung 56"/>
          <p:cNvCxnSpPr>
            <a:cxnSpLocks noChangeShapeType="1"/>
          </p:cNvCxnSpPr>
          <p:nvPr/>
        </p:nvCxnSpPr>
        <p:spPr bwMode="auto">
          <a:xfrm flipV="1">
            <a:off x="2869589" y="3766097"/>
            <a:ext cx="533801" cy="190081"/>
          </a:xfrm>
          <a:prstGeom prst="line">
            <a:avLst/>
          </a:prstGeom>
          <a:noFill/>
          <a:ln w="3175" algn="ctr">
            <a:solidFill>
              <a:srgbClr val="777777"/>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Gerade Verbindung 61"/>
          <p:cNvCxnSpPr>
            <a:cxnSpLocks noChangeShapeType="1"/>
          </p:cNvCxnSpPr>
          <p:nvPr/>
        </p:nvCxnSpPr>
        <p:spPr bwMode="auto">
          <a:xfrm flipV="1">
            <a:off x="2120285" y="1952250"/>
            <a:ext cx="0" cy="346075"/>
          </a:xfrm>
          <a:prstGeom prst="line">
            <a:avLst/>
          </a:prstGeom>
          <a:noFill/>
          <a:ln w="3175" algn="ctr">
            <a:solidFill>
              <a:srgbClr val="777777"/>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Gerade Verbindung 70"/>
          <p:cNvCxnSpPr>
            <a:cxnSpLocks noChangeShapeType="1"/>
            <a:endCxn id="49" idx="1"/>
          </p:cNvCxnSpPr>
          <p:nvPr/>
        </p:nvCxnSpPr>
        <p:spPr bwMode="auto">
          <a:xfrm flipH="1">
            <a:off x="2445205" y="2212599"/>
            <a:ext cx="4359486" cy="2579"/>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Gerade Verbindung 74"/>
          <p:cNvCxnSpPr>
            <a:cxnSpLocks noChangeShapeType="1"/>
          </p:cNvCxnSpPr>
          <p:nvPr/>
        </p:nvCxnSpPr>
        <p:spPr bwMode="auto">
          <a:xfrm>
            <a:off x="2499701" y="1941138"/>
            <a:ext cx="0" cy="1012835"/>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Rechteck 66"/>
          <p:cNvSpPr>
            <a:spLocks noChangeArrowheads="1"/>
          </p:cNvSpPr>
          <p:nvPr/>
        </p:nvSpPr>
        <p:spPr bwMode="auto">
          <a:xfrm>
            <a:off x="3653019" y="2160213"/>
            <a:ext cx="123041" cy="104773"/>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41" name="Rechteck 79"/>
          <p:cNvSpPr>
            <a:spLocks noChangeArrowheads="1"/>
          </p:cNvSpPr>
          <p:nvPr/>
        </p:nvSpPr>
        <p:spPr bwMode="auto">
          <a:xfrm>
            <a:off x="5319101" y="1207713"/>
            <a:ext cx="750888" cy="733425"/>
          </a:xfrm>
          <a:prstGeom prst="rect">
            <a:avLst/>
          </a:prstGeom>
          <a:noFill/>
          <a:ln w="28575"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42" name="Textfeld 80"/>
          <p:cNvSpPr txBox="1">
            <a:spLocks noChangeArrowheads="1"/>
          </p:cNvSpPr>
          <p:nvPr/>
        </p:nvSpPr>
        <p:spPr bwMode="auto">
          <a:xfrm>
            <a:off x="5278181" y="951570"/>
            <a:ext cx="8955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IO </a:t>
            </a:r>
            <a:r>
              <a:rPr lang="de-DE" altLang="de-DE" sz="1100" dirty="0" err="1">
                <a:solidFill>
                  <a:srgbClr val="000000"/>
                </a:solidFill>
                <a:latin typeface="Calibri" panose="020F0502020204030204" pitchFamily="34" charset="0"/>
                <a:ea typeface="ＭＳ Ｐゴシック" pitchFamily="34" charset="-128"/>
              </a:rPr>
              <a:t>supervisor</a:t>
            </a:r>
            <a:endParaRPr lang="de-DE" altLang="de-DE" sz="1100" dirty="0">
              <a:solidFill>
                <a:srgbClr val="000000"/>
              </a:solidFill>
              <a:latin typeface="Calibri" panose="020F0502020204030204" pitchFamily="34" charset="0"/>
              <a:ea typeface="ＭＳ Ｐゴシック" pitchFamily="34" charset="-128"/>
            </a:endParaRPr>
          </a:p>
        </p:txBody>
      </p:sp>
      <p:cxnSp>
        <p:nvCxnSpPr>
          <p:cNvPr id="43" name="Gerade Verbindung 81"/>
          <p:cNvCxnSpPr>
            <a:cxnSpLocks noChangeShapeType="1"/>
            <a:stCxn id="41" idx="2"/>
            <a:endCxn id="588" idx="0"/>
          </p:cNvCxnSpPr>
          <p:nvPr/>
        </p:nvCxnSpPr>
        <p:spPr bwMode="auto">
          <a:xfrm flipH="1">
            <a:off x="5692823" y="1941138"/>
            <a:ext cx="1722" cy="219817"/>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feld 71"/>
          <p:cNvSpPr txBox="1">
            <a:spLocks noChangeArrowheads="1"/>
          </p:cNvSpPr>
          <p:nvPr/>
        </p:nvSpPr>
        <p:spPr bwMode="auto">
          <a:xfrm>
            <a:off x="4120938" y="2251766"/>
            <a:ext cx="1252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800" b="1" i="1" dirty="0">
                <a:solidFill>
                  <a:srgbClr val="00CC00"/>
                </a:solidFill>
                <a:ea typeface="ＭＳ Ｐゴシック" pitchFamily="34" charset="-128"/>
              </a:rPr>
              <a:t>PROFINET/</a:t>
            </a:r>
            <a:r>
              <a:rPr lang="de-DE" altLang="de-DE" sz="800" b="1" i="1" dirty="0" err="1">
                <a:solidFill>
                  <a:srgbClr val="00CC00"/>
                </a:solidFill>
                <a:ea typeface="ＭＳ Ｐゴシック" pitchFamily="34" charset="-128"/>
              </a:rPr>
              <a:t>PROFIsafe</a:t>
            </a:r>
            <a:endParaRPr lang="de-DE" altLang="de-DE" sz="800" b="1" i="1" dirty="0">
              <a:solidFill>
                <a:srgbClr val="00CC00"/>
              </a:solidFill>
              <a:ea typeface="ＭＳ Ｐゴシック" pitchFamily="34" charset="-128"/>
            </a:endParaRPr>
          </a:p>
        </p:txBody>
      </p:sp>
      <p:sp>
        <p:nvSpPr>
          <p:cNvPr id="45" name="Textfeld 91"/>
          <p:cNvSpPr txBox="1">
            <a:spLocks noChangeArrowheads="1"/>
          </p:cNvSpPr>
          <p:nvPr/>
        </p:nvSpPr>
        <p:spPr bwMode="auto">
          <a:xfrm>
            <a:off x="7257975" y="1184818"/>
            <a:ext cx="1139450" cy="523220"/>
          </a:xfrm>
          <a:prstGeom prst="rect">
            <a:avLst/>
          </a:prstGeom>
          <a:solidFill>
            <a:srgbClr val="00B050"/>
          </a:solidFill>
          <a:ln>
            <a:noFill/>
          </a:ln>
        </p:spPr>
        <p:txBody>
          <a:bodyPr wrap="squar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20000"/>
              </a:spcBef>
              <a:spcAft>
                <a:spcPct val="0"/>
              </a:spcAft>
              <a:defRPr sz="800">
                <a:solidFill>
                  <a:schemeClr val="tx1"/>
                </a:solidFill>
                <a:latin typeface="Arial" charset="0"/>
              </a:defRPr>
            </a:lvl6pPr>
            <a:lvl7pPr marL="2971800" indent="-228600" eaLnBrk="0" fontAlgn="base" hangingPunct="0">
              <a:spcBef>
                <a:spcPct val="20000"/>
              </a:spcBef>
              <a:spcAft>
                <a:spcPct val="0"/>
              </a:spcAft>
              <a:defRPr sz="800">
                <a:solidFill>
                  <a:schemeClr val="tx1"/>
                </a:solidFill>
                <a:latin typeface="Arial" charset="0"/>
              </a:defRPr>
            </a:lvl7pPr>
            <a:lvl8pPr marL="3429000" indent="-228600" eaLnBrk="0" fontAlgn="base" hangingPunct="0">
              <a:spcBef>
                <a:spcPct val="20000"/>
              </a:spcBef>
              <a:spcAft>
                <a:spcPct val="0"/>
              </a:spcAft>
              <a:defRPr sz="800">
                <a:solidFill>
                  <a:schemeClr val="tx1"/>
                </a:solidFill>
                <a:latin typeface="Arial" charset="0"/>
              </a:defRPr>
            </a:lvl8pPr>
            <a:lvl9pPr marL="3886200" indent="-228600" eaLnBrk="0" fontAlgn="base" hangingPunct="0">
              <a:spcBef>
                <a:spcPct val="20000"/>
              </a:spcBef>
              <a:spcAft>
                <a:spcPct val="0"/>
              </a:spcAft>
              <a:defRPr sz="800">
                <a:solidFill>
                  <a:schemeClr val="tx1"/>
                </a:solidFill>
                <a:latin typeface="Arial" charset="0"/>
              </a:defRPr>
            </a:lvl9pPr>
          </a:lstStyle>
          <a:p>
            <a:pPr algn="ctr" eaLnBrk="1" hangingPunct="1">
              <a:defRPr/>
            </a:pPr>
            <a:r>
              <a:rPr lang="en-US" altLang="de-DE" sz="1400" b="1" i="1" dirty="0">
                <a:solidFill>
                  <a:srgbClr val="FFFFFF"/>
                </a:solidFill>
                <a:ea typeface="ＭＳ Ｐゴシック" pitchFamily="34" charset="-128"/>
              </a:rPr>
              <a:t>PROFINET </a:t>
            </a:r>
            <a:br>
              <a:rPr lang="en-US" altLang="de-DE" sz="1400" b="1" i="1" dirty="0">
                <a:solidFill>
                  <a:srgbClr val="FFFFFF"/>
                </a:solidFill>
                <a:ea typeface="ＭＳ Ｐゴシック" pitchFamily="34" charset="-128"/>
              </a:rPr>
            </a:br>
            <a:r>
              <a:rPr lang="en-US" altLang="de-DE" sz="1400" b="1" i="1" dirty="0">
                <a:solidFill>
                  <a:srgbClr val="FFFFFF"/>
                </a:solidFill>
                <a:ea typeface="ＭＳ Ｐゴシック" pitchFamily="34" charset="-128"/>
              </a:rPr>
              <a:t>domain</a:t>
            </a:r>
          </a:p>
        </p:txBody>
      </p:sp>
      <p:sp>
        <p:nvSpPr>
          <p:cNvPr id="46" name="Textfeld 92"/>
          <p:cNvSpPr txBox="1">
            <a:spLocks noChangeArrowheads="1"/>
          </p:cNvSpPr>
          <p:nvPr/>
        </p:nvSpPr>
        <p:spPr bwMode="auto">
          <a:xfrm>
            <a:off x="7472169" y="3890906"/>
            <a:ext cx="925256"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90000" anchor="t" anchorCtr="1">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en-US" altLang="de-DE" sz="1400" b="1" i="1" dirty="0">
                <a:solidFill>
                  <a:srgbClr val="000000"/>
                </a:solidFill>
                <a:ea typeface="ＭＳ Ｐゴシック" pitchFamily="34" charset="-128"/>
              </a:rPr>
              <a:t>IO-Link </a:t>
            </a:r>
            <a:br>
              <a:rPr lang="en-US" altLang="de-DE" sz="1400" b="1" i="1" dirty="0">
                <a:solidFill>
                  <a:srgbClr val="000000"/>
                </a:solidFill>
                <a:ea typeface="ＭＳ Ｐゴシック" pitchFamily="34" charset="-128"/>
              </a:rPr>
            </a:br>
            <a:r>
              <a:rPr lang="en-US" altLang="de-DE" sz="1400" b="1" i="1" dirty="0">
                <a:solidFill>
                  <a:srgbClr val="000000"/>
                </a:solidFill>
                <a:ea typeface="ＭＳ Ｐゴシック" pitchFamily="34" charset="-128"/>
              </a:rPr>
              <a:t>domain</a:t>
            </a:r>
          </a:p>
        </p:txBody>
      </p:sp>
      <p:sp>
        <p:nvSpPr>
          <p:cNvPr id="47" name="Textfeld 75"/>
          <p:cNvSpPr txBox="1">
            <a:spLocks noChangeArrowheads="1"/>
          </p:cNvSpPr>
          <p:nvPr/>
        </p:nvSpPr>
        <p:spPr bwMode="auto">
          <a:xfrm>
            <a:off x="1528020" y="2431789"/>
            <a:ext cx="7638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b="1" dirty="0">
                <a:solidFill>
                  <a:srgbClr val="000000"/>
                </a:solidFill>
                <a:latin typeface="Calibri" panose="020F0502020204030204" pitchFamily="34" charset="0"/>
                <a:ea typeface="ＭＳ Ｐゴシック" pitchFamily="34" charset="-128"/>
              </a:rPr>
              <a:t>GSD</a:t>
            </a:r>
            <a:br>
              <a:rPr lang="de-DE" altLang="de-DE" sz="1100" b="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(IO </a:t>
            </a:r>
            <a:r>
              <a:rPr lang="de-DE" altLang="de-DE" sz="1100" i="1" dirty="0" err="1">
                <a:solidFill>
                  <a:srgbClr val="000000"/>
                </a:solidFill>
                <a:latin typeface="Calibri" panose="020F0502020204030204" pitchFamily="34" charset="0"/>
                <a:ea typeface="ＭＳ Ｐゴシック" pitchFamily="34" charset="-128"/>
              </a:rPr>
              <a:t>device</a:t>
            </a:r>
            <a:r>
              <a:rPr lang="de-DE" altLang="de-DE" sz="1100" i="1" dirty="0">
                <a:solidFill>
                  <a:srgbClr val="000000"/>
                </a:solidFill>
                <a:latin typeface="Calibri" panose="020F0502020204030204" pitchFamily="34" charset="0"/>
                <a:ea typeface="ＭＳ Ｐゴシック" pitchFamily="34" charset="-128"/>
              </a:rPr>
              <a:t>) </a:t>
            </a:r>
          </a:p>
        </p:txBody>
      </p:sp>
      <p:cxnSp>
        <p:nvCxnSpPr>
          <p:cNvPr id="48" name="Gerade Verbindung 58"/>
          <p:cNvCxnSpPr>
            <a:cxnSpLocks noChangeShapeType="1"/>
            <a:stCxn id="28" idx="2"/>
            <a:endCxn id="40" idx="0"/>
          </p:cNvCxnSpPr>
          <p:nvPr/>
        </p:nvCxnSpPr>
        <p:spPr bwMode="auto">
          <a:xfrm>
            <a:off x="3711758" y="1949425"/>
            <a:ext cx="2782" cy="210788"/>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Rechteck 66"/>
          <p:cNvSpPr>
            <a:spLocks noChangeArrowheads="1"/>
          </p:cNvSpPr>
          <p:nvPr/>
        </p:nvSpPr>
        <p:spPr bwMode="auto">
          <a:xfrm>
            <a:off x="2445205" y="2160211"/>
            <a:ext cx="103710" cy="109933"/>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50" name="Rechteck 45"/>
          <p:cNvSpPr>
            <a:spLocks noChangeArrowheads="1"/>
          </p:cNvSpPr>
          <p:nvPr/>
        </p:nvSpPr>
        <p:spPr bwMode="auto">
          <a:xfrm>
            <a:off x="3403390" y="3307950"/>
            <a:ext cx="749300" cy="612000"/>
          </a:xfrm>
          <a:prstGeom prst="rect">
            <a:avLst/>
          </a:prstGeom>
          <a:solidFill>
            <a:srgbClr val="FFFFFF"/>
          </a:solidFill>
          <a:ln w="28575" algn="ctr">
            <a:solidFill>
              <a:srgbClr val="FFC000"/>
            </a:solidFill>
            <a:round/>
            <a:headEnd/>
            <a:tailEnd/>
          </a:ln>
          <a:effec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endParaRPr lang="de-DE" altLang="de-DE" sz="800" kern="0">
              <a:solidFill>
                <a:srgbClr val="000000"/>
              </a:solidFill>
              <a:ea typeface="ＭＳ Ｐゴシック" pitchFamily="34" charset="-128"/>
            </a:endParaRPr>
          </a:p>
        </p:txBody>
      </p:sp>
      <p:cxnSp>
        <p:nvCxnSpPr>
          <p:cNvPr id="51" name="Gerade Verbindung 14"/>
          <p:cNvCxnSpPr>
            <a:cxnSpLocks noChangeShapeType="1"/>
            <a:stCxn id="129" idx="1"/>
          </p:cNvCxnSpPr>
          <p:nvPr/>
        </p:nvCxnSpPr>
        <p:spPr bwMode="auto">
          <a:xfrm flipH="1" flipV="1">
            <a:off x="4152691" y="3767357"/>
            <a:ext cx="330188" cy="141224"/>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Textfeld 7167"/>
          <p:cNvSpPr txBox="1"/>
          <p:nvPr/>
        </p:nvSpPr>
        <p:spPr>
          <a:xfrm>
            <a:off x="3404883" y="4054542"/>
            <a:ext cx="1125417" cy="338554"/>
          </a:xfrm>
          <a:prstGeom prst="rect">
            <a:avLst/>
          </a:prstGeom>
          <a:noFill/>
        </p:spPr>
        <p:txBody>
          <a:bodyPr wrap="square" lIns="0" tIns="0" rIns="0" bIns="0" rtlCol="0">
            <a:spAutoFit/>
          </a:bodyPr>
          <a:lstStyle/>
          <a:p>
            <a:r>
              <a:rPr lang="en-US" sz="1100" dirty="0">
                <a:solidFill>
                  <a:srgbClr val="000000"/>
                </a:solidFill>
                <a:latin typeface="Calibri" panose="020F0502020204030204" pitchFamily="34" charset="0"/>
                <a:ea typeface="ＭＳ Ｐゴシック" pitchFamily="34" charset="-128"/>
              </a:rPr>
              <a:t>Off-site </a:t>
            </a:r>
            <a:br>
              <a:rPr lang="en-US" sz="1100" dirty="0">
                <a:solidFill>
                  <a:srgbClr val="000000"/>
                </a:solidFill>
                <a:latin typeface="Calibri" panose="020F0502020204030204" pitchFamily="34" charset="0"/>
                <a:ea typeface="ＭＳ Ｐゴシック" pitchFamily="34" charset="-128"/>
              </a:rPr>
            </a:br>
            <a:r>
              <a:rPr lang="en-US" sz="1100" dirty="0">
                <a:solidFill>
                  <a:srgbClr val="000000"/>
                </a:solidFill>
                <a:latin typeface="Calibri" panose="020F0502020204030204" pitchFamily="34" charset="0"/>
                <a:ea typeface="ＭＳ Ｐゴシック" pitchFamily="34" charset="-128"/>
              </a:rPr>
              <a:t>commissioning</a:t>
            </a:r>
          </a:p>
        </p:txBody>
      </p:sp>
      <p:cxnSp>
        <p:nvCxnSpPr>
          <p:cNvPr id="53" name="Gerade Verbindung 7170"/>
          <p:cNvCxnSpPr/>
          <p:nvPr/>
        </p:nvCxnSpPr>
        <p:spPr>
          <a:xfrm flipV="1">
            <a:off x="4750467" y="3766096"/>
            <a:ext cx="661664" cy="134551"/>
          </a:xfrm>
          <a:prstGeom prst="line">
            <a:avLst/>
          </a:prstGeom>
          <a:noFill/>
          <a:ln w="9525" cap="flat" cmpd="sng" algn="ctr">
            <a:solidFill>
              <a:srgbClr val="000000">
                <a:lumMod val="65000"/>
                <a:lumOff val="35000"/>
              </a:srgbClr>
            </a:solidFill>
            <a:prstDash val="dash"/>
            <a:headEnd type="triangle" w="med" len="med"/>
            <a:tailEnd type="triangle" w="med" len="med"/>
          </a:ln>
          <a:effectLst/>
        </p:spPr>
      </p:cxnSp>
      <p:grpSp>
        <p:nvGrpSpPr>
          <p:cNvPr id="54" name="Group 37"/>
          <p:cNvGrpSpPr>
            <a:grpSpLocks noChangeAspect="1"/>
          </p:cNvGrpSpPr>
          <p:nvPr/>
        </p:nvGrpSpPr>
        <p:grpSpPr bwMode="auto">
          <a:xfrm>
            <a:off x="1962048" y="1323223"/>
            <a:ext cx="622062" cy="503991"/>
            <a:chOff x="2293" y="1210"/>
            <a:chExt cx="461" cy="415"/>
          </a:xfrm>
          <a:effectLst>
            <a:outerShdw blurRad="50800" dist="38100" dir="2700000" algn="tl" rotWithShape="0">
              <a:prstClr val="black">
                <a:alpha val="40000"/>
              </a:prstClr>
            </a:outerShdw>
          </a:effectLst>
        </p:grpSpPr>
        <p:sp>
          <p:nvSpPr>
            <p:cNvPr id="55" name="Freeform 38"/>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6" name="Freeform 39"/>
            <p:cNvSpPr>
              <a:spLocks/>
            </p:cNvSpPr>
            <p:nvPr/>
          </p:nvSpPr>
          <p:spPr bwMode="auto">
            <a:xfrm>
              <a:off x="2459" y="1430"/>
              <a:ext cx="258" cy="60"/>
            </a:xfrm>
            <a:custGeom>
              <a:avLst/>
              <a:gdLst>
                <a:gd name="T0" fmla="*/ 1 w 402"/>
                <a:gd name="T1" fmla="*/ 0 h 93"/>
                <a:gd name="T2" fmla="*/ 18 w 402"/>
                <a:gd name="T3" fmla="*/ 3 h 93"/>
                <a:gd name="T4" fmla="*/ 18 w 402"/>
                <a:gd name="T5" fmla="*/ 4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7" name="Freeform 40"/>
            <p:cNvSpPr>
              <a:spLocks/>
            </p:cNvSpPr>
            <p:nvPr/>
          </p:nvSpPr>
          <p:spPr bwMode="auto">
            <a:xfrm>
              <a:off x="2295" y="1444"/>
              <a:ext cx="424" cy="179"/>
            </a:xfrm>
            <a:custGeom>
              <a:avLst/>
              <a:gdLst>
                <a:gd name="T0" fmla="*/ 12 w 660"/>
                <a:gd name="T1" fmla="*/ 0 h 279"/>
                <a:gd name="T2" fmla="*/ 0 w 660"/>
                <a:gd name="T3" fmla="*/ 5 h 279"/>
                <a:gd name="T4" fmla="*/ 0 w 660"/>
                <a:gd name="T5" fmla="*/ 6 h 279"/>
                <a:gd name="T6" fmla="*/ 19 w 660"/>
                <a:gd name="T7" fmla="*/ 12 h 279"/>
                <a:gd name="T8" fmla="*/ 19 w 660"/>
                <a:gd name="T9" fmla="*/ 11 h 279"/>
                <a:gd name="T10" fmla="*/ 30 w 660"/>
                <a:gd name="T11" fmla="*/ 3 h 279"/>
                <a:gd name="T12" fmla="*/ 12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8" name="Line 41"/>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9" name="Freeform 42"/>
            <p:cNvSpPr>
              <a:spLocks/>
            </p:cNvSpPr>
            <p:nvPr/>
          </p:nvSpPr>
          <p:spPr bwMode="auto">
            <a:xfrm>
              <a:off x="2569" y="1494"/>
              <a:ext cx="150" cy="131"/>
            </a:xfrm>
            <a:custGeom>
              <a:avLst/>
              <a:gdLst>
                <a:gd name="T0" fmla="*/ 11 w 234"/>
                <a:gd name="T1" fmla="*/ 0 h 204"/>
                <a:gd name="T2" fmla="*/ 11 w 234"/>
                <a:gd name="T3" fmla="*/ 1 h 204"/>
                <a:gd name="T4" fmla="*/ 0 w 234"/>
                <a:gd name="T5" fmla="*/ 9 h 204"/>
                <a:gd name="T6" fmla="*/ 0 w 234"/>
                <a:gd name="T7" fmla="*/ 8 h 204"/>
                <a:gd name="T8" fmla="*/ 1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60" name="Freeform 43"/>
            <p:cNvSpPr>
              <a:spLocks/>
            </p:cNvSpPr>
            <p:nvPr/>
          </p:nvSpPr>
          <p:spPr bwMode="auto">
            <a:xfrm>
              <a:off x="2374" y="1453"/>
              <a:ext cx="312" cy="97"/>
            </a:xfrm>
            <a:custGeom>
              <a:avLst/>
              <a:gdLst>
                <a:gd name="T0" fmla="*/ 6 w 486"/>
                <a:gd name="T1" fmla="*/ 0 h 150"/>
                <a:gd name="T2" fmla="*/ 0 w 486"/>
                <a:gd name="T3" fmla="*/ 3 h 150"/>
                <a:gd name="T4" fmla="*/ 17 w 486"/>
                <a:gd name="T5" fmla="*/ 7 h 150"/>
                <a:gd name="T6" fmla="*/ 22 w 486"/>
                <a:gd name="T7" fmla="*/ 3 h 150"/>
                <a:gd name="T8" fmla="*/ 6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61" name="Freeform 44"/>
            <p:cNvSpPr>
              <a:spLocks/>
            </p:cNvSpPr>
            <p:nvPr/>
          </p:nvSpPr>
          <p:spPr bwMode="auto">
            <a:xfrm>
              <a:off x="2407" y="1523"/>
              <a:ext cx="106" cy="34"/>
            </a:xfrm>
            <a:custGeom>
              <a:avLst/>
              <a:gdLst>
                <a:gd name="T0" fmla="*/ 3 w 165"/>
                <a:gd name="T1" fmla="*/ 0 h 54"/>
                <a:gd name="T2" fmla="*/ 8 w 165"/>
                <a:gd name="T3" fmla="*/ 1 h 54"/>
                <a:gd name="T4" fmla="*/ 4 w 165"/>
                <a:gd name="T5" fmla="*/ 2 h 54"/>
                <a:gd name="T6" fmla="*/ 0 w 165"/>
                <a:gd name="T7" fmla="*/ 1 h 54"/>
                <a:gd name="T8" fmla="*/ 3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grpSp>
        <p:nvGrpSpPr>
          <p:cNvPr id="62" name="Group 61"/>
          <p:cNvGrpSpPr/>
          <p:nvPr/>
        </p:nvGrpSpPr>
        <p:grpSpPr>
          <a:xfrm>
            <a:off x="2437306" y="3829782"/>
            <a:ext cx="265089" cy="262260"/>
            <a:chOff x="1987534" y="4064556"/>
            <a:chExt cx="265089" cy="262260"/>
          </a:xfrm>
        </p:grpSpPr>
        <p:sp>
          <p:nvSpPr>
            <p:cNvPr id="63" name="AutoShape 51"/>
            <p:cNvSpPr>
              <a:spLocks noChangeArrowheads="1"/>
            </p:cNvSpPr>
            <p:nvPr/>
          </p:nvSpPr>
          <p:spPr bwMode="auto">
            <a:xfrm>
              <a:off x="1987534" y="4065782"/>
              <a:ext cx="265089" cy="261034"/>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4" name="Rectangle 52"/>
            <p:cNvSpPr>
              <a:spLocks noChangeArrowheads="1"/>
            </p:cNvSpPr>
            <p:nvPr/>
          </p:nvSpPr>
          <p:spPr bwMode="auto">
            <a:xfrm>
              <a:off x="2212196" y="4081374"/>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5" name="Rectangle 53"/>
            <p:cNvSpPr>
              <a:spLocks noChangeArrowheads="1"/>
            </p:cNvSpPr>
            <p:nvPr/>
          </p:nvSpPr>
          <p:spPr bwMode="auto">
            <a:xfrm>
              <a:off x="2038357" y="4251162"/>
              <a:ext cx="162865" cy="7449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6" name="Rectangle 54"/>
            <p:cNvSpPr>
              <a:spLocks noChangeArrowheads="1"/>
            </p:cNvSpPr>
            <p:nvPr/>
          </p:nvSpPr>
          <p:spPr bwMode="auto">
            <a:xfrm>
              <a:off x="2083983" y="4251162"/>
              <a:ext cx="118972" cy="74499"/>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7" name="Rectangle 56"/>
            <p:cNvSpPr>
              <a:spLocks noChangeArrowheads="1"/>
            </p:cNvSpPr>
            <p:nvPr/>
          </p:nvSpPr>
          <p:spPr bwMode="auto">
            <a:xfrm>
              <a:off x="2040090" y="4064556"/>
              <a:ext cx="162865" cy="59379"/>
            </a:xfrm>
            <a:prstGeom prst="rect">
              <a:avLst/>
            </a:prstGeom>
            <a:pattFill prst="wdUpDiag">
              <a:fgClr>
                <a:srgbClr val="FFCC99"/>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8" name="Rectangle 57"/>
            <p:cNvSpPr>
              <a:spLocks noChangeArrowheads="1"/>
            </p:cNvSpPr>
            <p:nvPr/>
          </p:nvSpPr>
          <p:spPr bwMode="auto">
            <a:xfrm>
              <a:off x="2003127" y="4079642"/>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69" name="Oval 58"/>
            <p:cNvSpPr>
              <a:spLocks noChangeArrowheads="1"/>
            </p:cNvSpPr>
            <p:nvPr/>
          </p:nvSpPr>
          <p:spPr bwMode="auto">
            <a:xfrm>
              <a:off x="2091491" y="4157028"/>
              <a:ext cx="65261" cy="65259"/>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0" name="Rectangle 59"/>
            <p:cNvSpPr>
              <a:spLocks noChangeArrowheads="1"/>
            </p:cNvSpPr>
            <p:nvPr/>
          </p:nvSpPr>
          <p:spPr bwMode="auto">
            <a:xfrm rot="19434840">
              <a:off x="2104196" y="4193412"/>
              <a:ext cx="11551" cy="202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71" name="AutoShape 51"/>
          <p:cNvSpPr>
            <a:spLocks noChangeArrowheads="1"/>
          </p:cNvSpPr>
          <p:nvPr/>
        </p:nvSpPr>
        <p:spPr bwMode="auto">
          <a:xfrm>
            <a:off x="1906770" y="2179250"/>
            <a:ext cx="378697" cy="372906"/>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2" name="Rectangle 52"/>
          <p:cNvSpPr>
            <a:spLocks noChangeArrowheads="1"/>
          </p:cNvSpPr>
          <p:nvPr/>
        </p:nvSpPr>
        <p:spPr bwMode="auto">
          <a:xfrm>
            <a:off x="2227714" y="2201525"/>
            <a:ext cx="33002" cy="2805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3" name="Rectangle 53"/>
          <p:cNvSpPr>
            <a:spLocks noChangeArrowheads="1"/>
          </p:cNvSpPr>
          <p:nvPr/>
        </p:nvSpPr>
        <p:spPr bwMode="auto">
          <a:xfrm>
            <a:off x="1979374" y="2444079"/>
            <a:ext cx="232664" cy="106427"/>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4" name="Rectangle 54"/>
          <p:cNvSpPr>
            <a:spLocks noChangeArrowheads="1"/>
          </p:cNvSpPr>
          <p:nvPr/>
        </p:nvSpPr>
        <p:spPr bwMode="auto">
          <a:xfrm>
            <a:off x="2044553" y="2444079"/>
            <a:ext cx="169960" cy="106427"/>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5" name="Rectangle 55"/>
          <p:cNvSpPr>
            <a:spLocks noChangeArrowheads="1"/>
          </p:cNvSpPr>
          <p:nvPr/>
        </p:nvSpPr>
        <p:spPr bwMode="auto">
          <a:xfrm>
            <a:off x="2165835" y="2461405"/>
            <a:ext cx="27227" cy="75076"/>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6" name="Rectangle 56"/>
          <p:cNvSpPr>
            <a:spLocks noChangeArrowheads="1"/>
          </p:cNvSpPr>
          <p:nvPr/>
        </p:nvSpPr>
        <p:spPr bwMode="auto">
          <a:xfrm>
            <a:off x="1981849" y="2180900"/>
            <a:ext cx="232664" cy="84086"/>
          </a:xfrm>
          <a:prstGeom prst="rect">
            <a:avLst/>
          </a:prstGeom>
          <a:pattFill prst="wdUpDiag">
            <a:fgClr>
              <a:srgbClr val="00B050"/>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7" name="Rectangle 57"/>
          <p:cNvSpPr>
            <a:spLocks noChangeArrowheads="1"/>
          </p:cNvSpPr>
          <p:nvPr/>
        </p:nvSpPr>
        <p:spPr bwMode="auto">
          <a:xfrm>
            <a:off x="1929046" y="2199050"/>
            <a:ext cx="33002" cy="28050"/>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8" name="Oval 58"/>
          <p:cNvSpPr>
            <a:spLocks noChangeArrowheads="1"/>
          </p:cNvSpPr>
          <p:nvPr/>
        </p:nvSpPr>
        <p:spPr bwMode="auto">
          <a:xfrm>
            <a:off x="2055279" y="2309602"/>
            <a:ext cx="93230" cy="93227"/>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79" name="Rectangle 59"/>
          <p:cNvSpPr>
            <a:spLocks noChangeArrowheads="1"/>
          </p:cNvSpPr>
          <p:nvPr/>
        </p:nvSpPr>
        <p:spPr bwMode="auto">
          <a:xfrm rot="19434840">
            <a:off x="2073430" y="2361578"/>
            <a:ext cx="16501" cy="28875"/>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nvGrpSpPr>
          <p:cNvPr id="80" name="Group 79"/>
          <p:cNvGrpSpPr/>
          <p:nvPr/>
        </p:nvGrpSpPr>
        <p:grpSpPr>
          <a:xfrm>
            <a:off x="2585929" y="3963033"/>
            <a:ext cx="265088" cy="261034"/>
            <a:chOff x="2136157" y="4197807"/>
            <a:chExt cx="265088" cy="261034"/>
          </a:xfrm>
        </p:grpSpPr>
        <p:sp>
          <p:nvSpPr>
            <p:cNvPr id="81" name="Rectangle 55"/>
            <p:cNvSpPr>
              <a:spLocks noChangeArrowheads="1"/>
            </p:cNvSpPr>
            <p:nvPr/>
          </p:nvSpPr>
          <p:spPr bwMode="auto">
            <a:xfrm>
              <a:off x="2168880" y="4263290"/>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2" name="AutoShape 51"/>
            <p:cNvSpPr>
              <a:spLocks noChangeArrowheads="1"/>
            </p:cNvSpPr>
            <p:nvPr/>
          </p:nvSpPr>
          <p:spPr bwMode="auto">
            <a:xfrm>
              <a:off x="2136157" y="4197807"/>
              <a:ext cx="265088" cy="261034"/>
            </a:xfrm>
            <a:prstGeom prst="roundRect">
              <a:avLst>
                <a:gd name="adj" fmla="val 6806"/>
              </a:avLst>
            </a:prstGeom>
            <a:solidFill>
              <a:srgbClr val="C0C0C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3" name="Rectangle 52"/>
            <p:cNvSpPr>
              <a:spLocks noChangeArrowheads="1"/>
            </p:cNvSpPr>
            <p:nvPr/>
          </p:nvSpPr>
          <p:spPr bwMode="auto">
            <a:xfrm>
              <a:off x="2360818" y="4213399"/>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4" name="Rectangle 53"/>
            <p:cNvSpPr>
              <a:spLocks noChangeArrowheads="1"/>
            </p:cNvSpPr>
            <p:nvPr/>
          </p:nvSpPr>
          <p:spPr bwMode="auto">
            <a:xfrm>
              <a:off x="2186980" y="4383187"/>
              <a:ext cx="162865" cy="7449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5" name="Rectangle 54"/>
            <p:cNvSpPr>
              <a:spLocks noChangeArrowheads="1"/>
            </p:cNvSpPr>
            <p:nvPr/>
          </p:nvSpPr>
          <p:spPr bwMode="auto">
            <a:xfrm>
              <a:off x="2232605" y="4383187"/>
              <a:ext cx="118972" cy="74499"/>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86" name="Rectangle 55"/>
            <p:cNvSpPr>
              <a:spLocks noChangeArrowheads="1"/>
            </p:cNvSpPr>
            <p:nvPr/>
          </p:nvSpPr>
          <p:spPr bwMode="auto">
            <a:xfrm>
              <a:off x="2317503" y="4395315"/>
              <a:ext cx="19059" cy="5255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3" name="Rectangle 56"/>
            <p:cNvSpPr>
              <a:spLocks noChangeArrowheads="1"/>
            </p:cNvSpPr>
            <p:nvPr/>
          </p:nvSpPr>
          <p:spPr bwMode="auto">
            <a:xfrm>
              <a:off x="2188712" y="4198962"/>
              <a:ext cx="162865" cy="63516"/>
            </a:xfrm>
            <a:prstGeom prst="rect">
              <a:avLst/>
            </a:prstGeom>
            <a:pattFill prst="wdUpDiag">
              <a:fgClr>
                <a:srgbClr val="FFCC99"/>
              </a:fgClr>
              <a:bgClr>
                <a:srgbClr val="FFFF00"/>
              </a:bgClr>
            </a:pattFill>
            <a:ln>
              <a:noFill/>
            </a:ln>
            <a:effec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4" name="Rectangle 57"/>
            <p:cNvSpPr>
              <a:spLocks noChangeArrowheads="1"/>
            </p:cNvSpPr>
            <p:nvPr/>
          </p:nvSpPr>
          <p:spPr bwMode="auto">
            <a:xfrm>
              <a:off x="2151750" y="4211667"/>
              <a:ext cx="23101" cy="19635"/>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5" name="Oval 58"/>
            <p:cNvSpPr>
              <a:spLocks noChangeArrowheads="1"/>
            </p:cNvSpPr>
            <p:nvPr/>
          </p:nvSpPr>
          <p:spPr bwMode="auto">
            <a:xfrm>
              <a:off x="2240113" y="4289053"/>
              <a:ext cx="65261" cy="65259"/>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sp>
          <p:nvSpPr>
            <p:cNvPr id="96" name="Rectangle 59"/>
            <p:cNvSpPr>
              <a:spLocks noChangeArrowheads="1"/>
            </p:cNvSpPr>
            <p:nvPr/>
          </p:nvSpPr>
          <p:spPr bwMode="auto">
            <a:xfrm rot="19434840">
              <a:off x="2252819" y="4325437"/>
              <a:ext cx="11551" cy="202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altLang="de-DE" sz="1000" b="0" i="0" u="none" strike="noStrike" kern="0" cap="none" spc="0" normalizeH="0" baseline="0" noProof="0">
                <a:ln>
                  <a:noFill/>
                </a:ln>
                <a:solidFill>
                  <a:srgbClr val="000000"/>
                </a:solidFill>
                <a:effectLst/>
                <a:uLnTx/>
                <a:uFillTx/>
                <a:latin typeface="Arial" pitchFamily="34" charset="0"/>
                <a:ea typeface="ＭＳ Ｐゴシック" pitchFamily="34" charset="-128"/>
              </a:endParaRPr>
            </a:p>
          </p:txBody>
        </p:sp>
      </p:grpSp>
      <p:sp>
        <p:nvSpPr>
          <p:cNvPr id="97" name="Textfeld 42"/>
          <p:cNvSpPr txBox="1">
            <a:spLocks noChangeArrowheads="1"/>
          </p:cNvSpPr>
          <p:nvPr/>
        </p:nvSpPr>
        <p:spPr bwMode="auto">
          <a:xfrm>
            <a:off x="2255941" y="1408898"/>
            <a:ext cx="29999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800" i="1" dirty="0">
                <a:solidFill>
                  <a:srgbClr val="000000"/>
                </a:solidFill>
                <a:ea typeface="ＭＳ Ｐゴシック" pitchFamily="34" charset="-128"/>
              </a:rPr>
              <a:t>PNIO</a:t>
            </a:r>
          </a:p>
        </p:txBody>
      </p:sp>
      <p:grpSp>
        <p:nvGrpSpPr>
          <p:cNvPr id="98" name="Group 97"/>
          <p:cNvGrpSpPr/>
          <p:nvPr/>
        </p:nvGrpSpPr>
        <p:grpSpPr>
          <a:xfrm>
            <a:off x="2170014" y="3005184"/>
            <a:ext cx="622062" cy="503991"/>
            <a:chOff x="1720242" y="3239958"/>
            <a:chExt cx="622062" cy="503991"/>
          </a:xfrm>
          <a:effectLst>
            <a:outerShdw blurRad="50800" dist="38100" dir="2700000" algn="tl" rotWithShape="0">
              <a:prstClr val="black">
                <a:alpha val="40000"/>
              </a:prstClr>
            </a:outerShdw>
          </a:effectLst>
        </p:grpSpPr>
        <p:sp>
          <p:nvSpPr>
            <p:cNvPr id="99" name="Freeform 38"/>
            <p:cNvSpPr>
              <a:spLocks/>
            </p:cNvSpPr>
            <p:nvPr/>
          </p:nvSpPr>
          <p:spPr bwMode="auto">
            <a:xfrm>
              <a:off x="1944238" y="3239958"/>
              <a:ext cx="398066" cy="323040"/>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0" name="Freeform 39"/>
            <p:cNvSpPr>
              <a:spLocks/>
            </p:cNvSpPr>
            <p:nvPr/>
          </p:nvSpPr>
          <p:spPr bwMode="auto">
            <a:xfrm>
              <a:off x="1944238" y="3507134"/>
              <a:ext cx="348139" cy="72866"/>
            </a:xfrm>
            <a:custGeom>
              <a:avLst/>
              <a:gdLst>
                <a:gd name="T0" fmla="*/ 1 w 402"/>
                <a:gd name="T1" fmla="*/ 0 h 93"/>
                <a:gd name="T2" fmla="*/ 18 w 402"/>
                <a:gd name="T3" fmla="*/ 3 h 93"/>
                <a:gd name="T4" fmla="*/ 18 w 402"/>
                <a:gd name="T5" fmla="*/ 4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1" name="Freeform 40"/>
            <p:cNvSpPr>
              <a:spLocks/>
            </p:cNvSpPr>
            <p:nvPr/>
          </p:nvSpPr>
          <p:spPr bwMode="auto">
            <a:xfrm>
              <a:off x="1722941" y="3524136"/>
              <a:ext cx="572135" cy="217384"/>
            </a:xfrm>
            <a:custGeom>
              <a:avLst/>
              <a:gdLst>
                <a:gd name="T0" fmla="*/ 12 w 660"/>
                <a:gd name="T1" fmla="*/ 0 h 279"/>
                <a:gd name="T2" fmla="*/ 0 w 660"/>
                <a:gd name="T3" fmla="*/ 5 h 279"/>
                <a:gd name="T4" fmla="*/ 0 w 660"/>
                <a:gd name="T5" fmla="*/ 6 h 279"/>
                <a:gd name="T6" fmla="*/ 19 w 660"/>
                <a:gd name="T7" fmla="*/ 12 h 279"/>
                <a:gd name="T8" fmla="*/ 19 w 660"/>
                <a:gd name="T9" fmla="*/ 11 h 279"/>
                <a:gd name="T10" fmla="*/ 30 w 660"/>
                <a:gd name="T11" fmla="*/ 3 h 279"/>
                <a:gd name="T12" fmla="*/ 12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2" name="Line 41"/>
            <p:cNvSpPr>
              <a:spLocks noChangeShapeType="1"/>
            </p:cNvSpPr>
            <p:nvPr/>
          </p:nvSpPr>
          <p:spPr bwMode="auto">
            <a:xfrm>
              <a:off x="1720242" y="3615219"/>
              <a:ext cx="375126" cy="10322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3" name="Freeform 42"/>
            <p:cNvSpPr>
              <a:spLocks/>
            </p:cNvSpPr>
            <p:nvPr/>
          </p:nvSpPr>
          <p:spPr bwMode="auto">
            <a:xfrm>
              <a:off x="2092670" y="3584858"/>
              <a:ext cx="202406" cy="159091"/>
            </a:xfrm>
            <a:custGeom>
              <a:avLst/>
              <a:gdLst>
                <a:gd name="T0" fmla="*/ 11 w 234"/>
                <a:gd name="T1" fmla="*/ 0 h 204"/>
                <a:gd name="T2" fmla="*/ 11 w 234"/>
                <a:gd name="T3" fmla="*/ 1 h 204"/>
                <a:gd name="T4" fmla="*/ 0 w 234"/>
                <a:gd name="T5" fmla="*/ 9 h 204"/>
                <a:gd name="T6" fmla="*/ 0 w 234"/>
                <a:gd name="T7" fmla="*/ 8 h 204"/>
                <a:gd name="T8" fmla="*/ 1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4" name="Freeform 43"/>
            <p:cNvSpPr>
              <a:spLocks/>
            </p:cNvSpPr>
            <p:nvPr/>
          </p:nvSpPr>
          <p:spPr bwMode="auto">
            <a:xfrm>
              <a:off x="1829541" y="3535066"/>
              <a:ext cx="421005" cy="117800"/>
            </a:xfrm>
            <a:custGeom>
              <a:avLst/>
              <a:gdLst>
                <a:gd name="T0" fmla="*/ 6 w 486"/>
                <a:gd name="T1" fmla="*/ 0 h 150"/>
                <a:gd name="T2" fmla="*/ 0 w 486"/>
                <a:gd name="T3" fmla="*/ 3 h 150"/>
                <a:gd name="T4" fmla="*/ 17 w 486"/>
                <a:gd name="T5" fmla="*/ 7 h 150"/>
                <a:gd name="T6" fmla="*/ 22 w 486"/>
                <a:gd name="T7" fmla="*/ 3 h 150"/>
                <a:gd name="T8" fmla="*/ 6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5" name="Freeform 44"/>
            <p:cNvSpPr>
              <a:spLocks/>
            </p:cNvSpPr>
            <p:nvPr/>
          </p:nvSpPr>
          <p:spPr bwMode="auto">
            <a:xfrm>
              <a:off x="1874071" y="3620077"/>
              <a:ext cx="143034" cy="41291"/>
            </a:xfrm>
            <a:custGeom>
              <a:avLst/>
              <a:gdLst>
                <a:gd name="T0" fmla="*/ 3 w 165"/>
                <a:gd name="T1" fmla="*/ 0 h 54"/>
                <a:gd name="T2" fmla="*/ 8 w 165"/>
                <a:gd name="T3" fmla="*/ 1 h 54"/>
                <a:gd name="T4" fmla="*/ 4 w 165"/>
                <a:gd name="T5" fmla="*/ 2 h 54"/>
                <a:gd name="T6" fmla="*/ 0 w 165"/>
                <a:gd name="T7" fmla="*/ 1 h 54"/>
                <a:gd name="T8" fmla="*/ 3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06" name="Textfeld 47"/>
            <p:cNvSpPr txBox="1">
              <a:spLocks noChangeArrowheads="1"/>
            </p:cNvSpPr>
            <p:nvPr/>
          </p:nvSpPr>
          <p:spPr bwMode="auto">
            <a:xfrm>
              <a:off x="2010933" y="3260913"/>
              <a:ext cx="24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800" b="1" i="1" kern="0" dirty="0">
                  <a:solidFill>
                    <a:srgbClr val="FFC000"/>
                  </a:solidFill>
                  <a:ea typeface="ＭＳ Ｐゴシック" pitchFamily="34" charset="-128"/>
                </a:rPr>
                <a:t>   </a:t>
              </a:r>
              <a:r>
                <a:rPr lang="de-DE" altLang="de-DE" sz="800" i="1" kern="0" dirty="0">
                  <a:solidFill>
                    <a:srgbClr val="000000"/>
                  </a:solidFill>
                  <a:ea typeface="ＭＳ Ｐゴシック" pitchFamily="34" charset="-128"/>
                </a:rPr>
                <a:t>IO-</a:t>
              </a:r>
              <a:br>
                <a:rPr lang="de-DE" altLang="de-DE" sz="800" i="1" kern="0" dirty="0">
                  <a:solidFill>
                    <a:srgbClr val="000000"/>
                  </a:solidFill>
                  <a:ea typeface="ＭＳ Ｐゴシック" pitchFamily="34" charset="-128"/>
                </a:rPr>
              </a:br>
              <a:r>
                <a:rPr lang="de-DE" altLang="de-DE" sz="800" i="1" kern="0" dirty="0">
                  <a:solidFill>
                    <a:srgbClr val="000000"/>
                  </a:solidFill>
                  <a:ea typeface="ＭＳ Ｐゴシック" pitchFamily="34" charset="-128"/>
                </a:rPr>
                <a:t>Link</a:t>
              </a:r>
            </a:p>
          </p:txBody>
        </p:sp>
      </p:grpSp>
      <p:grpSp>
        <p:nvGrpSpPr>
          <p:cNvPr id="107" name="Group 106"/>
          <p:cNvGrpSpPr/>
          <p:nvPr/>
        </p:nvGrpSpPr>
        <p:grpSpPr>
          <a:xfrm>
            <a:off x="3463936" y="3354944"/>
            <a:ext cx="657002" cy="515926"/>
            <a:chOff x="3024152" y="3238841"/>
            <a:chExt cx="657002" cy="515926"/>
          </a:xfrm>
        </p:grpSpPr>
        <p:grpSp>
          <p:nvGrpSpPr>
            <p:cNvPr id="108" name="Group 37"/>
            <p:cNvGrpSpPr>
              <a:grpSpLocks noChangeAspect="1"/>
            </p:cNvGrpSpPr>
            <p:nvPr/>
          </p:nvGrpSpPr>
          <p:grpSpPr bwMode="auto">
            <a:xfrm>
              <a:off x="3024152" y="3250776"/>
              <a:ext cx="622062" cy="503991"/>
              <a:chOff x="2293" y="1210"/>
              <a:chExt cx="461" cy="415"/>
            </a:xfrm>
            <a:effectLst>
              <a:outerShdw blurRad="50800" dist="38100" dir="2700000" algn="tl" rotWithShape="0">
                <a:prstClr val="black">
                  <a:alpha val="40000"/>
                </a:prstClr>
              </a:outerShdw>
            </a:effectLst>
          </p:grpSpPr>
          <p:sp>
            <p:nvSpPr>
              <p:cNvPr id="110" name="Freeform 38"/>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1" name="Freeform 39"/>
              <p:cNvSpPr>
                <a:spLocks/>
              </p:cNvSpPr>
              <p:nvPr/>
            </p:nvSpPr>
            <p:spPr bwMode="auto">
              <a:xfrm>
                <a:off x="2459" y="1430"/>
                <a:ext cx="258" cy="60"/>
              </a:xfrm>
              <a:custGeom>
                <a:avLst/>
                <a:gdLst>
                  <a:gd name="T0" fmla="*/ 1 w 402"/>
                  <a:gd name="T1" fmla="*/ 0 h 93"/>
                  <a:gd name="T2" fmla="*/ 18 w 402"/>
                  <a:gd name="T3" fmla="*/ 3 h 93"/>
                  <a:gd name="T4" fmla="*/ 18 w 402"/>
                  <a:gd name="T5" fmla="*/ 4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2" name="Freeform 40"/>
              <p:cNvSpPr>
                <a:spLocks/>
              </p:cNvSpPr>
              <p:nvPr/>
            </p:nvSpPr>
            <p:spPr bwMode="auto">
              <a:xfrm>
                <a:off x="2295" y="1444"/>
                <a:ext cx="424" cy="179"/>
              </a:xfrm>
              <a:custGeom>
                <a:avLst/>
                <a:gdLst>
                  <a:gd name="T0" fmla="*/ 12 w 660"/>
                  <a:gd name="T1" fmla="*/ 0 h 279"/>
                  <a:gd name="T2" fmla="*/ 0 w 660"/>
                  <a:gd name="T3" fmla="*/ 5 h 279"/>
                  <a:gd name="T4" fmla="*/ 0 w 660"/>
                  <a:gd name="T5" fmla="*/ 6 h 279"/>
                  <a:gd name="T6" fmla="*/ 19 w 660"/>
                  <a:gd name="T7" fmla="*/ 12 h 279"/>
                  <a:gd name="T8" fmla="*/ 19 w 660"/>
                  <a:gd name="T9" fmla="*/ 11 h 279"/>
                  <a:gd name="T10" fmla="*/ 30 w 660"/>
                  <a:gd name="T11" fmla="*/ 3 h 279"/>
                  <a:gd name="T12" fmla="*/ 12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3" name="Line 41"/>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4" name="Freeform 42"/>
              <p:cNvSpPr>
                <a:spLocks/>
              </p:cNvSpPr>
              <p:nvPr/>
            </p:nvSpPr>
            <p:spPr bwMode="auto">
              <a:xfrm>
                <a:off x="2569" y="1494"/>
                <a:ext cx="150" cy="131"/>
              </a:xfrm>
              <a:custGeom>
                <a:avLst/>
                <a:gdLst>
                  <a:gd name="T0" fmla="*/ 11 w 234"/>
                  <a:gd name="T1" fmla="*/ 0 h 204"/>
                  <a:gd name="T2" fmla="*/ 11 w 234"/>
                  <a:gd name="T3" fmla="*/ 1 h 204"/>
                  <a:gd name="T4" fmla="*/ 0 w 234"/>
                  <a:gd name="T5" fmla="*/ 9 h 204"/>
                  <a:gd name="T6" fmla="*/ 0 w 234"/>
                  <a:gd name="T7" fmla="*/ 8 h 204"/>
                  <a:gd name="T8" fmla="*/ 1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5" name="Freeform 43"/>
              <p:cNvSpPr>
                <a:spLocks/>
              </p:cNvSpPr>
              <p:nvPr/>
            </p:nvSpPr>
            <p:spPr bwMode="auto">
              <a:xfrm>
                <a:off x="2374" y="1453"/>
                <a:ext cx="312" cy="97"/>
              </a:xfrm>
              <a:custGeom>
                <a:avLst/>
                <a:gdLst>
                  <a:gd name="T0" fmla="*/ 6 w 486"/>
                  <a:gd name="T1" fmla="*/ 0 h 150"/>
                  <a:gd name="T2" fmla="*/ 0 w 486"/>
                  <a:gd name="T3" fmla="*/ 3 h 150"/>
                  <a:gd name="T4" fmla="*/ 17 w 486"/>
                  <a:gd name="T5" fmla="*/ 7 h 150"/>
                  <a:gd name="T6" fmla="*/ 22 w 486"/>
                  <a:gd name="T7" fmla="*/ 3 h 150"/>
                  <a:gd name="T8" fmla="*/ 6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16" name="Freeform 44"/>
              <p:cNvSpPr>
                <a:spLocks/>
              </p:cNvSpPr>
              <p:nvPr/>
            </p:nvSpPr>
            <p:spPr bwMode="auto">
              <a:xfrm>
                <a:off x="2407" y="1523"/>
                <a:ext cx="106" cy="34"/>
              </a:xfrm>
              <a:custGeom>
                <a:avLst/>
                <a:gdLst>
                  <a:gd name="T0" fmla="*/ 3 w 165"/>
                  <a:gd name="T1" fmla="*/ 0 h 54"/>
                  <a:gd name="T2" fmla="*/ 8 w 165"/>
                  <a:gd name="T3" fmla="*/ 1 h 54"/>
                  <a:gd name="T4" fmla="*/ 4 w 165"/>
                  <a:gd name="T5" fmla="*/ 2 h 54"/>
                  <a:gd name="T6" fmla="*/ 0 w 165"/>
                  <a:gd name="T7" fmla="*/ 1 h 54"/>
                  <a:gd name="T8" fmla="*/ 3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grpSp>
        <p:sp>
          <p:nvSpPr>
            <p:cNvPr id="109" name="Textfeld 47"/>
            <p:cNvSpPr txBox="1">
              <a:spLocks noChangeArrowheads="1"/>
            </p:cNvSpPr>
            <p:nvPr/>
          </p:nvSpPr>
          <p:spPr bwMode="auto">
            <a:xfrm>
              <a:off x="3203253" y="3238841"/>
              <a:ext cx="477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800" i="1" kern="0" dirty="0">
                  <a:solidFill>
                    <a:srgbClr val="000000"/>
                  </a:solidFill>
                  <a:ea typeface="ＭＳ Ｐゴシック" pitchFamily="34" charset="-128"/>
                </a:rPr>
                <a:t>    IO-</a:t>
              </a:r>
              <a:br>
                <a:rPr lang="de-DE" altLang="de-DE" sz="800" i="1" kern="0" dirty="0">
                  <a:solidFill>
                    <a:srgbClr val="000000"/>
                  </a:solidFill>
                  <a:ea typeface="ＭＳ Ｐゴシック" pitchFamily="34" charset="-128"/>
                </a:rPr>
              </a:br>
              <a:r>
                <a:rPr lang="de-DE" altLang="de-DE" sz="800" i="1" kern="0" dirty="0">
                  <a:solidFill>
                    <a:srgbClr val="000000"/>
                  </a:solidFill>
                  <a:ea typeface="ＭＳ Ｐゴシック" pitchFamily="34" charset="-128"/>
                </a:rPr>
                <a:t>Link</a:t>
              </a:r>
            </a:p>
          </p:txBody>
        </p:sp>
      </p:grpSp>
      <p:grpSp>
        <p:nvGrpSpPr>
          <p:cNvPr id="117" name="Group 116"/>
          <p:cNvGrpSpPr/>
          <p:nvPr/>
        </p:nvGrpSpPr>
        <p:grpSpPr>
          <a:xfrm>
            <a:off x="3332036" y="1297378"/>
            <a:ext cx="725951" cy="560881"/>
            <a:chOff x="3320414" y="1532152"/>
            <a:chExt cx="725951" cy="560881"/>
          </a:xfrm>
        </p:grpSpPr>
        <p:sp>
          <p:nvSpPr>
            <p:cNvPr id="118" name="Rectangle 115"/>
            <p:cNvSpPr>
              <a:spLocks noChangeArrowheads="1"/>
            </p:cNvSpPr>
            <p:nvPr/>
          </p:nvSpPr>
          <p:spPr bwMode="auto">
            <a:xfrm>
              <a:off x="3346367" y="1532152"/>
              <a:ext cx="699998" cy="560881"/>
            </a:xfrm>
            <a:prstGeom prst="rect">
              <a:avLst/>
            </a:prstGeom>
            <a:solidFill>
              <a:srgbClr val="B2B2B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19" name="AutoShape 116"/>
            <p:cNvSpPr>
              <a:spLocks noChangeArrowheads="1"/>
            </p:cNvSpPr>
            <p:nvPr/>
          </p:nvSpPr>
          <p:spPr bwMode="auto">
            <a:xfrm>
              <a:off x="3320414" y="1573471"/>
              <a:ext cx="270339" cy="485689"/>
            </a:xfrm>
            <a:prstGeom prst="cube">
              <a:avLst>
                <a:gd name="adj" fmla="val 24995"/>
              </a:avLst>
            </a:prstGeom>
            <a:solidFill>
              <a:srgbClr val="FFFF66"/>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20" name="AutoShape 117"/>
            <p:cNvSpPr>
              <a:spLocks noChangeArrowheads="1"/>
            </p:cNvSpPr>
            <p:nvPr/>
          </p:nvSpPr>
          <p:spPr bwMode="auto">
            <a:xfrm>
              <a:off x="3523959" y="1573471"/>
              <a:ext cx="153990" cy="485689"/>
            </a:xfrm>
            <a:prstGeom prst="cube">
              <a:avLst>
                <a:gd name="adj" fmla="val 44019"/>
              </a:avLst>
            </a:prstGeom>
            <a:solidFill>
              <a:srgbClr val="FFFF66"/>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1" name="Rectangle 142"/>
            <p:cNvSpPr>
              <a:spLocks noChangeArrowheads="1"/>
            </p:cNvSpPr>
            <p:nvPr/>
          </p:nvSpPr>
          <p:spPr bwMode="auto">
            <a:xfrm>
              <a:off x="3347501" y="1692195"/>
              <a:ext cx="150138" cy="54342"/>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122" name="AutoShape 117"/>
            <p:cNvSpPr>
              <a:spLocks noChangeArrowheads="1"/>
            </p:cNvSpPr>
            <p:nvPr/>
          </p:nvSpPr>
          <p:spPr bwMode="auto">
            <a:xfrm>
              <a:off x="3606294"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3" name="AutoShape 117"/>
            <p:cNvSpPr>
              <a:spLocks noChangeArrowheads="1"/>
            </p:cNvSpPr>
            <p:nvPr/>
          </p:nvSpPr>
          <p:spPr bwMode="auto">
            <a:xfrm>
              <a:off x="3691352"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4" name="AutoShape 117"/>
            <p:cNvSpPr>
              <a:spLocks noChangeArrowheads="1"/>
            </p:cNvSpPr>
            <p:nvPr/>
          </p:nvSpPr>
          <p:spPr bwMode="auto">
            <a:xfrm>
              <a:off x="3776489"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125" name="AutoShape 117"/>
            <p:cNvSpPr>
              <a:spLocks noChangeArrowheads="1"/>
            </p:cNvSpPr>
            <p:nvPr/>
          </p:nvSpPr>
          <p:spPr bwMode="auto">
            <a:xfrm>
              <a:off x="3860429" y="1573471"/>
              <a:ext cx="153990" cy="485689"/>
            </a:xfrm>
            <a:prstGeom prst="cube">
              <a:avLst>
                <a:gd name="adj" fmla="val 440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grpSp>
      <p:grpSp>
        <p:nvGrpSpPr>
          <p:cNvPr id="126" name="Group 125"/>
          <p:cNvGrpSpPr>
            <a:grpSpLocks noChangeAspect="1"/>
          </p:cNvGrpSpPr>
          <p:nvPr/>
        </p:nvGrpSpPr>
        <p:grpSpPr>
          <a:xfrm>
            <a:off x="4440540" y="3844513"/>
            <a:ext cx="277050" cy="327752"/>
            <a:chOff x="5139808" y="5727659"/>
            <a:chExt cx="728663" cy="862012"/>
          </a:xfrm>
          <a:effectLst>
            <a:outerShdw blurRad="50800" dist="38100" dir="2700000" algn="tl" rotWithShape="0">
              <a:prstClr val="black">
                <a:alpha val="40000"/>
              </a:prstClr>
            </a:outerShdw>
          </a:effectLst>
        </p:grpSpPr>
        <p:sp>
          <p:nvSpPr>
            <p:cNvPr id="127" name="Freeform 265"/>
            <p:cNvSpPr>
              <a:spLocks/>
            </p:cNvSpPr>
            <p:nvPr/>
          </p:nvSpPr>
          <p:spPr bwMode="auto">
            <a:xfrm>
              <a:off x="5206483" y="6394409"/>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128" name="Rectangle 267"/>
            <p:cNvSpPr>
              <a:spLocks noChangeArrowheads="1"/>
            </p:cNvSpPr>
            <p:nvPr/>
          </p:nvSpPr>
          <p:spPr bwMode="auto">
            <a:xfrm>
              <a:off x="5339833" y="5727659"/>
              <a:ext cx="280988" cy="147637"/>
            </a:xfrm>
            <a:prstGeom prst="rect">
              <a:avLst/>
            </a:prstGeom>
            <a:solidFill>
              <a:srgbClr val="FFC0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29" name="Oval 503"/>
            <p:cNvSpPr>
              <a:spLocks noChangeArrowheads="1"/>
            </p:cNvSpPr>
            <p:nvPr/>
          </p:nvSpPr>
          <p:spPr bwMode="auto">
            <a:xfrm>
              <a:off x="5149333" y="5794334"/>
              <a:ext cx="695325" cy="69532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0" name="Oval 504"/>
            <p:cNvSpPr>
              <a:spLocks noChangeArrowheads="1"/>
            </p:cNvSpPr>
            <p:nvPr/>
          </p:nvSpPr>
          <p:spPr bwMode="auto">
            <a:xfrm>
              <a:off x="5376346" y="6021346"/>
              <a:ext cx="241300" cy="241300"/>
            </a:xfrm>
            <a:prstGeom prst="ellipse">
              <a:avLst/>
            </a:prstGeom>
            <a:solidFill>
              <a:srgbClr val="FFC0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1" name="Oval 505"/>
            <p:cNvSpPr>
              <a:spLocks noChangeArrowheads="1"/>
            </p:cNvSpPr>
            <p:nvPr/>
          </p:nvSpPr>
          <p:spPr bwMode="auto">
            <a:xfrm>
              <a:off x="5458896" y="6103896"/>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2" name="Rectangle 506"/>
            <p:cNvSpPr>
              <a:spLocks noChangeArrowheads="1"/>
            </p:cNvSpPr>
            <p:nvPr/>
          </p:nvSpPr>
          <p:spPr bwMode="auto">
            <a:xfrm>
              <a:off x="5625583"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133" name="Rectangle 507"/>
            <p:cNvSpPr>
              <a:spLocks noChangeArrowheads="1"/>
            </p:cNvSpPr>
            <p:nvPr/>
          </p:nvSpPr>
          <p:spPr bwMode="auto">
            <a:xfrm>
              <a:off x="5139808"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134" name="Group 133"/>
          <p:cNvGrpSpPr/>
          <p:nvPr/>
        </p:nvGrpSpPr>
        <p:grpSpPr>
          <a:xfrm>
            <a:off x="5396891" y="1266078"/>
            <a:ext cx="609600" cy="599440"/>
            <a:chOff x="6509219" y="1386552"/>
            <a:chExt cx="609600" cy="599440"/>
          </a:xfrm>
          <a:effectLst>
            <a:outerShdw blurRad="50800" dist="38100" dir="2700000" algn="tl" rotWithShape="0">
              <a:prstClr val="black">
                <a:alpha val="40000"/>
              </a:prstClr>
            </a:outerShdw>
          </a:effectLst>
        </p:grpSpPr>
        <p:cxnSp>
          <p:nvCxnSpPr>
            <p:cNvPr id="135" name="Gerade Verbindung mit Pfeil 38"/>
            <p:cNvCxnSpPr>
              <a:cxnSpLocks noChangeShapeType="1"/>
            </p:cNvCxnSpPr>
            <p:nvPr/>
          </p:nvCxnSpPr>
          <p:spPr bwMode="auto">
            <a:xfrm>
              <a:off x="6586689" y="1806312"/>
              <a:ext cx="0" cy="0"/>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6" name="AutoShape 3"/>
            <p:cNvSpPr>
              <a:spLocks noChangeAspect="1" noChangeArrowheads="1" noTextEdit="1"/>
            </p:cNvSpPr>
            <p:nvPr/>
          </p:nvSpPr>
          <p:spPr bwMode="auto">
            <a:xfrm>
              <a:off x="6509219" y="1386552"/>
              <a:ext cx="609600" cy="59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37" name="Rectangle 5"/>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38" name="Rectangle 6"/>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39" name="Rectangle 7"/>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0" name="Rectangle 8"/>
            <p:cNvSpPr>
              <a:spLocks noChangeArrowheads="1"/>
            </p:cNvSpPr>
            <p:nvPr/>
          </p:nvSpPr>
          <p:spPr bwMode="auto">
            <a:xfrm>
              <a:off x="6579069" y="177898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1" name="Rectangle 9"/>
            <p:cNvSpPr>
              <a:spLocks noChangeArrowheads="1"/>
            </p:cNvSpPr>
            <p:nvPr/>
          </p:nvSpPr>
          <p:spPr bwMode="auto">
            <a:xfrm>
              <a:off x="6579069" y="1778982"/>
              <a:ext cx="467360" cy="508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2" name="Rectangle 10"/>
            <p:cNvSpPr>
              <a:spLocks noChangeArrowheads="1"/>
            </p:cNvSpPr>
            <p:nvPr/>
          </p:nvSpPr>
          <p:spPr bwMode="auto">
            <a:xfrm>
              <a:off x="6579069" y="178406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3" name="Rectangle 11"/>
            <p:cNvSpPr>
              <a:spLocks noChangeArrowheads="1"/>
            </p:cNvSpPr>
            <p:nvPr/>
          </p:nvSpPr>
          <p:spPr bwMode="auto">
            <a:xfrm>
              <a:off x="6579069" y="178406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4" name="Rectangle 12"/>
            <p:cNvSpPr>
              <a:spLocks noChangeArrowheads="1"/>
            </p:cNvSpPr>
            <p:nvPr/>
          </p:nvSpPr>
          <p:spPr bwMode="auto">
            <a:xfrm>
              <a:off x="6579069" y="1784062"/>
              <a:ext cx="467360" cy="127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5" name="Rectangle 13"/>
            <p:cNvSpPr>
              <a:spLocks noChangeArrowheads="1"/>
            </p:cNvSpPr>
            <p:nvPr/>
          </p:nvSpPr>
          <p:spPr bwMode="auto">
            <a:xfrm>
              <a:off x="6579069" y="1784062"/>
              <a:ext cx="467360" cy="508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6" name="Rectangle 14"/>
            <p:cNvSpPr>
              <a:spLocks noChangeArrowheads="1"/>
            </p:cNvSpPr>
            <p:nvPr/>
          </p:nvSpPr>
          <p:spPr bwMode="auto">
            <a:xfrm>
              <a:off x="6579069" y="1789142"/>
              <a:ext cx="467360" cy="127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7" name="Rectangle 15"/>
            <p:cNvSpPr>
              <a:spLocks noChangeArrowheads="1"/>
            </p:cNvSpPr>
            <p:nvPr/>
          </p:nvSpPr>
          <p:spPr bwMode="auto">
            <a:xfrm>
              <a:off x="6579069" y="1789142"/>
              <a:ext cx="467360" cy="127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8" name="Rectangle 16"/>
            <p:cNvSpPr>
              <a:spLocks noChangeArrowheads="1"/>
            </p:cNvSpPr>
            <p:nvPr/>
          </p:nvSpPr>
          <p:spPr bwMode="auto">
            <a:xfrm>
              <a:off x="6579069" y="1789142"/>
              <a:ext cx="467360" cy="381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49" name="Rectangle 17"/>
            <p:cNvSpPr>
              <a:spLocks noChangeArrowheads="1"/>
            </p:cNvSpPr>
            <p:nvPr/>
          </p:nvSpPr>
          <p:spPr bwMode="auto">
            <a:xfrm>
              <a:off x="6579069" y="1792952"/>
              <a:ext cx="467360" cy="127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0" name="Rectangle 18"/>
            <p:cNvSpPr>
              <a:spLocks noChangeArrowheads="1"/>
            </p:cNvSpPr>
            <p:nvPr/>
          </p:nvSpPr>
          <p:spPr bwMode="auto">
            <a:xfrm>
              <a:off x="6579069" y="1792952"/>
              <a:ext cx="467360" cy="127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1" name="Rectangle 19"/>
            <p:cNvSpPr>
              <a:spLocks noChangeArrowheads="1"/>
            </p:cNvSpPr>
            <p:nvPr/>
          </p:nvSpPr>
          <p:spPr bwMode="auto">
            <a:xfrm>
              <a:off x="6579069" y="1792952"/>
              <a:ext cx="467360" cy="127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2" name="Rectangle 20"/>
            <p:cNvSpPr>
              <a:spLocks noChangeArrowheads="1"/>
            </p:cNvSpPr>
            <p:nvPr/>
          </p:nvSpPr>
          <p:spPr bwMode="auto">
            <a:xfrm>
              <a:off x="6579069" y="1792952"/>
              <a:ext cx="467360" cy="508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3" name="Rectangle 21"/>
            <p:cNvSpPr>
              <a:spLocks noChangeArrowheads="1"/>
            </p:cNvSpPr>
            <p:nvPr/>
          </p:nvSpPr>
          <p:spPr bwMode="auto">
            <a:xfrm>
              <a:off x="6579069" y="179803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4" name="Rectangle 22"/>
            <p:cNvSpPr>
              <a:spLocks noChangeArrowheads="1"/>
            </p:cNvSpPr>
            <p:nvPr/>
          </p:nvSpPr>
          <p:spPr bwMode="auto">
            <a:xfrm>
              <a:off x="6579069" y="179803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5" name="Rectangle 23"/>
            <p:cNvSpPr>
              <a:spLocks noChangeArrowheads="1"/>
            </p:cNvSpPr>
            <p:nvPr/>
          </p:nvSpPr>
          <p:spPr bwMode="auto">
            <a:xfrm>
              <a:off x="6579069" y="1798032"/>
              <a:ext cx="467360" cy="127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6" name="Rectangle 24"/>
            <p:cNvSpPr>
              <a:spLocks noChangeArrowheads="1"/>
            </p:cNvSpPr>
            <p:nvPr/>
          </p:nvSpPr>
          <p:spPr bwMode="auto">
            <a:xfrm>
              <a:off x="6579069" y="1798032"/>
              <a:ext cx="467360" cy="508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7" name="Rectangle 25"/>
            <p:cNvSpPr>
              <a:spLocks noChangeArrowheads="1"/>
            </p:cNvSpPr>
            <p:nvPr/>
          </p:nvSpPr>
          <p:spPr bwMode="auto">
            <a:xfrm>
              <a:off x="6579069" y="1803112"/>
              <a:ext cx="467360" cy="127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8" name="Rectangle 26"/>
            <p:cNvSpPr>
              <a:spLocks noChangeArrowheads="1"/>
            </p:cNvSpPr>
            <p:nvPr/>
          </p:nvSpPr>
          <p:spPr bwMode="auto">
            <a:xfrm>
              <a:off x="6579069" y="1803112"/>
              <a:ext cx="467360" cy="127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59" name="Rectangle 27"/>
            <p:cNvSpPr>
              <a:spLocks noChangeArrowheads="1"/>
            </p:cNvSpPr>
            <p:nvPr/>
          </p:nvSpPr>
          <p:spPr bwMode="auto">
            <a:xfrm>
              <a:off x="6579069" y="1803112"/>
              <a:ext cx="467360" cy="1270"/>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0" name="Rectangle 28"/>
            <p:cNvSpPr>
              <a:spLocks noChangeArrowheads="1"/>
            </p:cNvSpPr>
            <p:nvPr/>
          </p:nvSpPr>
          <p:spPr bwMode="auto">
            <a:xfrm>
              <a:off x="6579069" y="1803112"/>
              <a:ext cx="467360" cy="12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1" name="Rectangle 29"/>
            <p:cNvSpPr>
              <a:spLocks noChangeArrowheads="1"/>
            </p:cNvSpPr>
            <p:nvPr/>
          </p:nvSpPr>
          <p:spPr bwMode="auto">
            <a:xfrm>
              <a:off x="6579069" y="1803112"/>
              <a:ext cx="467360" cy="508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2" name="Rectangle 30"/>
            <p:cNvSpPr>
              <a:spLocks noChangeArrowheads="1"/>
            </p:cNvSpPr>
            <p:nvPr/>
          </p:nvSpPr>
          <p:spPr bwMode="auto">
            <a:xfrm>
              <a:off x="6579069" y="1808192"/>
              <a:ext cx="467360" cy="127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3" name="Rectangle 31"/>
            <p:cNvSpPr>
              <a:spLocks noChangeArrowheads="1"/>
            </p:cNvSpPr>
            <p:nvPr/>
          </p:nvSpPr>
          <p:spPr bwMode="auto">
            <a:xfrm>
              <a:off x="6579069" y="1808192"/>
              <a:ext cx="467360" cy="127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4" name="Rectangle 32"/>
            <p:cNvSpPr>
              <a:spLocks noChangeArrowheads="1"/>
            </p:cNvSpPr>
            <p:nvPr/>
          </p:nvSpPr>
          <p:spPr bwMode="auto">
            <a:xfrm>
              <a:off x="6579069" y="1808192"/>
              <a:ext cx="467360" cy="508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5" name="Rectangle 33"/>
            <p:cNvSpPr>
              <a:spLocks noChangeArrowheads="1"/>
            </p:cNvSpPr>
            <p:nvPr/>
          </p:nvSpPr>
          <p:spPr bwMode="auto">
            <a:xfrm>
              <a:off x="6579069" y="1813272"/>
              <a:ext cx="467360" cy="1270"/>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6" name="Rectangle 34"/>
            <p:cNvSpPr>
              <a:spLocks noChangeArrowheads="1"/>
            </p:cNvSpPr>
            <p:nvPr/>
          </p:nvSpPr>
          <p:spPr bwMode="auto">
            <a:xfrm>
              <a:off x="6579069" y="1813272"/>
              <a:ext cx="467360" cy="12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7" name="Rectangle 35"/>
            <p:cNvSpPr>
              <a:spLocks noChangeArrowheads="1"/>
            </p:cNvSpPr>
            <p:nvPr/>
          </p:nvSpPr>
          <p:spPr bwMode="auto">
            <a:xfrm>
              <a:off x="6579069" y="1813272"/>
              <a:ext cx="467360" cy="1270"/>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8" name="Rectangle 36"/>
            <p:cNvSpPr>
              <a:spLocks noChangeArrowheads="1"/>
            </p:cNvSpPr>
            <p:nvPr/>
          </p:nvSpPr>
          <p:spPr bwMode="auto">
            <a:xfrm>
              <a:off x="6579069" y="1813272"/>
              <a:ext cx="467360" cy="508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69" name="Rectangle 37"/>
            <p:cNvSpPr>
              <a:spLocks noChangeArrowheads="1"/>
            </p:cNvSpPr>
            <p:nvPr/>
          </p:nvSpPr>
          <p:spPr bwMode="auto">
            <a:xfrm>
              <a:off x="6579069" y="1818352"/>
              <a:ext cx="467360" cy="127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0" name="Rectangle 38"/>
            <p:cNvSpPr>
              <a:spLocks noChangeArrowheads="1"/>
            </p:cNvSpPr>
            <p:nvPr/>
          </p:nvSpPr>
          <p:spPr bwMode="auto">
            <a:xfrm>
              <a:off x="6579069" y="1818352"/>
              <a:ext cx="467360" cy="127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1" name="Rectangle 39"/>
            <p:cNvSpPr>
              <a:spLocks noChangeArrowheads="1"/>
            </p:cNvSpPr>
            <p:nvPr/>
          </p:nvSpPr>
          <p:spPr bwMode="auto">
            <a:xfrm>
              <a:off x="6579069" y="1818352"/>
              <a:ext cx="467360" cy="1270"/>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2" name="Rectangle 40"/>
            <p:cNvSpPr>
              <a:spLocks noChangeArrowheads="1"/>
            </p:cNvSpPr>
            <p:nvPr/>
          </p:nvSpPr>
          <p:spPr bwMode="auto">
            <a:xfrm>
              <a:off x="6579069" y="1818352"/>
              <a:ext cx="467360" cy="508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3" name="Rectangle 41"/>
            <p:cNvSpPr>
              <a:spLocks noChangeArrowheads="1"/>
            </p:cNvSpPr>
            <p:nvPr/>
          </p:nvSpPr>
          <p:spPr bwMode="auto">
            <a:xfrm>
              <a:off x="6579069" y="1823432"/>
              <a:ext cx="467360" cy="127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4" name="Rectangle 42"/>
            <p:cNvSpPr>
              <a:spLocks noChangeArrowheads="1"/>
            </p:cNvSpPr>
            <p:nvPr/>
          </p:nvSpPr>
          <p:spPr bwMode="auto">
            <a:xfrm>
              <a:off x="6579069" y="1823432"/>
              <a:ext cx="467360" cy="1270"/>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5" name="Rectangle 43"/>
            <p:cNvSpPr>
              <a:spLocks noChangeArrowheads="1"/>
            </p:cNvSpPr>
            <p:nvPr/>
          </p:nvSpPr>
          <p:spPr bwMode="auto">
            <a:xfrm>
              <a:off x="6579069" y="1823432"/>
              <a:ext cx="467360" cy="1270"/>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6" name="Rectangle 44"/>
            <p:cNvSpPr>
              <a:spLocks noChangeArrowheads="1"/>
            </p:cNvSpPr>
            <p:nvPr/>
          </p:nvSpPr>
          <p:spPr bwMode="auto">
            <a:xfrm>
              <a:off x="6579069" y="1823432"/>
              <a:ext cx="467360" cy="508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7" name="Rectangle 45"/>
            <p:cNvSpPr>
              <a:spLocks noChangeArrowheads="1"/>
            </p:cNvSpPr>
            <p:nvPr/>
          </p:nvSpPr>
          <p:spPr bwMode="auto">
            <a:xfrm>
              <a:off x="6579069" y="1828512"/>
              <a:ext cx="467360" cy="1270"/>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8" name="Rectangle 46"/>
            <p:cNvSpPr>
              <a:spLocks noChangeArrowheads="1"/>
            </p:cNvSpPr>
            <p:nvPr/>
          </p:nvSpPr>
          <p:spPr bwMode="auto">
            <a:xfrm>
              <a:off x="6579069" y="1828512"/>
              <a:ext cx="467360" cy="127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79" name="Rectangle 47"/>
            <p:cNvSpPr>
              <a:spLocks noChangeArrowheads="1"/>
            </p:cNvSpPr>
            <p:nvPr/>
          </p:nvSpPr>
          <p:spPr bwMode="auto">
            <a:xfrm>
              <a:off x="6579069" y="1828512"/>
              <a:ext cx="467360" cy="1270"/>
            </a:xfrm>
            <a:prstGeom prst="rect">
              <a:avLst/>
            </a:prstGeom>
            <a:solidFill>
              <a:srgbClr val="A3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0" name="Rectangle 48"/>
            <p:cNvSpPr>
              <a:spLocks noChangeArrowheads="1"/>
            </p:cNvSpPr>
            <p:nvPr/>
          </p:nvSpPr>
          <p:spPr bwMode="auto">
            <a:xfrm>
              <a:off x="6579069" y="1828512"/>
              <a:ext cx="467360" cy="5080"/>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1" name="Rectangle 49"/>
            <p:cNvSpPr>
              <a:spLocks noChangeArrowheads="1"/>
            </p:cNvSpPr>
            <p:nvPr/>
          </p:nvSpPr>
          <p:spPr bwMode="auto">
            <a:xfrm>
              <a:off x="6579069" y="1833592"/>
              <a:ext cx="467360" cy="1270"/>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2" name="Rectangle 50"/>
            <p:cNvSpPr>
              <a:spLocks noChangeArrowheads="1"/>
            </p:cNvSpPr>
            <p:nvPr/>
          </p:nvSpPr>
          <p:spPr bwMode="auto">
            <a:xfrm>
              <a:off x="6579069" y="1833592"/>
              <a:ext cx="467360" cy="1270"/>
            </a:xfrm>
            <a:prstGeom prst="rect">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3" name="Rectangle 51"/>
            <p:cNvSpPr>
              <a:spLocks noChangeArrowheads="1"/>
            </p:cNvSpPr>
            <p:nvPr/>
          </p:nvSpPr>
          <p:spPr bwMode="auto">
            <a:xfrm>
              <a:off x="6579069" y="1833592"/>
              <a:ext cx="467360" cy="1270"/>
            </a:xfrm>
            <a:prstGeom prst="rect">
              <a:avLst/>
            </a:pr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4" name="Rectangle 52"/>
            <p:cNvSpPr>
              <a:spLocks noChangeArrowheads="1"/>
            </p:cNvSpPr>
            <p:nvPr/>
          </p:nvSpPr>
          <p:spPr bwMode="auto">
            <a:xfrm>
              <a:off x="6579069" y="1833592"/>
              <a:ext cx="467360" cy="508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5" name="Rectangle 53"/>
            <p:cNvSpPr>
              <a:spLocks noChangeArrowheads="1"/>
            </p:cNvSpPr>
            <p:nvPr/>
          </p:nvSpPr>
          <p:spPr bwMode="auto">
            <a:xfrm>
              <a:off x="6579069" y="1838672"/>
              <a:ext cx="467360" cy="127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6" name="Rectangle 54"/>
            <p:cNvSpPr>
              <a:spLocks noChangeArrowheads="1"/>
            </p:cNvSpPr>
            <p:nvPr/>
          </p:nvSpPr>
          <p:spPr bwMode="auto">
            <a:xfrm>
              <a:off x="6579069" y="1838672"/>
              <a:ext cx="467360" cy="1270"/>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7" name="Rectangle 55"/>
            <p:cNvSpPr>
              <a:spLocks noChangeArrowheads="1"/>
            </p:cNvSpPr>
            <p:nvPr/>
          </p:nvSpPr>
          <p:spPr bwMode="auto">
            <a:xfrm>
              <a:off x="6579069" y="1838672"/>
              <a:ext cx="467360" cy="1270"/>
            </a:xfrm>
            <a:prstGeom prst="rect">
              <a:avLst/>
            </a:prstGeom>
            <a:solidFill>
              <a:srgbClr val="9292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8" name="Rectangle 56"/>
            <p:cNvSpPr>
              <a:spLocks noChangeArrowheads="1"/>
            </p:cNvSpPr>
            <p:nvPr/>
          </p:nvSpPr>
          <p:spPr bwMode="auto">
            <a:xfrm>
              <a:off x="6579069" y="1838672"/>
              <a:ext cx="467360" cy="5080"/>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89" name="Rectangle 57"/>
            <p:cNvSpPr>
              <a:spLocks noChangeArrowheads="1"/>
            </p:cNvSpPr>
            <p:nvPr/>
          </p:nvSpPr>
          <p:spPr bwMode="auto">
            <a:xfrm>
              <a:off x="6579069" y="1843752"/>
              <a:ext cx="467360" cy="1270"/>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0" name="Rectangle 58"/>
            <p:cNvSpPr>
              <a:spLocks noChangeArrowheads="1"/>
            </p:cNvSpPr>
            <p:nvPr/>
          </p:nvSpPr>
          <p:spPr bwMode="auto">
            <a:xfrm>
              <a:off x="6579069" y="1843752"/>
              <a:ext cx="467360" cy="127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1" name="Rectangle 59"/>
            <p:cNvSpPr>
              <a:spLocks noChangeArrowheads="1"/>
            </p:cNvSpPr>
            <p:nvPr/>
          </p:nvSpPr>
          <p:spPr bwMode="auto">
            <a:xfrm>
              <a:off x="6579069" y="1843752"/>
              <a:ext cx="467360" cy="127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2" name="Rectangle 60"/>
            <p:cNvSpPr>
              <a:spLocks noChangeArrowheads="1"/>
            </p:cNvSpPr>
            <p:nvPr/>
          </p:nvSpPr>
          <p:spPr bwMode="auto">
            <a:xfrm>
              <a:off x="6579069" y="1843752"/>
              <a:ext cx="467360" cy="5080"/>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3" name="Rectangle 102"/>
            <p:cNvSpPr>
              <a:spLocks noChangeArrowheads="1"/>
            </p:cNvSpPr>
            <p:nvPr/>
          </p:nvSpPr>
          <p:spPr bwMode="auto">
            <a:xfrm>
              <a:off x="6584149" y="1789142"/>
              <a:ext cx="457200" cy="64770"/>
            </a:xfrm>
            <a:prstGeom prst="rect">
              <a:avLst/>
            </a:prstGeom>
            <a:solidFill>
              <a:srgbClr val="FFFFFF"/>
            </a:solidFill>
            <a:ln w="6350">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4" name="Line 103"/>
            <p:cNvSpPr>
              <a:spLocks noChangeShapeType="1"/>
            </p:cNvSpPr>
            <p:nvPr/>
          </p:nvSpPr>
          <p:spPr bwMode="auto">
            <a:xfrm>
              <a:off x="6604469" y="1803112"/>
              <a:ext cx="2108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5" name="Line 104"/>
            <p:cNvSpPr>
              <a:spLocks noChangeShapeType="1"/>
            </p:cNvSpPr>
            <p:nvPr/>
          </p:nvSpPr>
          <p:spPr bwMode="auto">
            <a:xfrm>
              <a:off x="6599389" y="1823432"/>
              <a:ext cx="21590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196" name="Line 105"/>
            <p:cNvSpPr>
              <a:spLocks noChangeShapeType="1"/>
            </p:cNvSpPr>
            <p:nvPr/>
          </p:nvSpPr>
          <p:spPr bwMode="auto">
            <a:xfrm>
              <a:off x="6604469" y="1838672"/>
              <a:ext cx="21082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nvGrpSpPr>
            <p:cNvPr id="197" name="Group 138"/>
            <p:cNvGrpSpPr>
              <a:grpSpLocks/>
            </p:cNvGrpSpPr>
            <p:nvPr/>
          </p:nvGrpSpPr>
          <p:grpSpPr bwMode="auto">
            <a:xfrm>
              <a:off x="6866089" y="1803112"/>
              <a:ext cx="154940" cy="36830"/>
              <a:chOff x="4801" y="1342"/>
              <a:chExt cx="122" cy="29"/>
            </a:xfrm>
          </p:grpSpPr>
          <p:sp>
            <p:nvSpPr>
              <p:cNvPr id="497" name="Rectangle 106"/>
              <p:cNvSpPr>
                <a:spLocks noChangeArrowheads="1"/>
              </p:cNvSpPr>
              <p:nvPr/>
            </p:nvSpPr>
            <p:spPr bwMode="auto">
              <a:xfrm>
                <a:off x="4801" y="1342"/>
                <a:ext cx="122"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8" name="Rectangle 107"/>
              <p:cNvSpPr>
                <a:spLocks noChangeArrowheads="1"/>
              </p:cNvSpPr>
              <p:nvPr/>
            </p:nvSpPr>
            <p:spPr bwMode="auto">
              <a:xfrm>
                <a:off x="4801" y="1342"/>
                <a:ext cx="12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9" name="Rectangle 108"/>
              <p:cNvSpPr>
                <a:spLocks noChangeArrowheads="1"/>
              </p:cNvSpPr>
              <p:nvPr/>
            </p:nvSpPr>
            <p:spPr bwMode="auto">
              <a:xfrm>
                <a:off x="4801" y="1342"/>
                <a:ext cx="122"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0" name="Rectangle 109"/>
              <p:cNvSpPr>
                <a:spLocks noChangeArrowheads="1"/>
              </p:cNvSpPr>
              <p:nvPr/>
            </p:nvSpPr>
            <p:spPr bwMode="auto">
              <a:xfrm>
                <a:off x="4801" y="1342"/>
                <a:ext cx="122" cy="4"/>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1" name="Rectangle 110"/>
              <p:cNvSpPr>
                <a:spLocks noChangeArrowheads="1"/>
              </p:cNvSpPr>
              <p:nvPr/>
            </p:nvSpPr>
            <p:spPr bwMode="auto">
              <a:xfrm>
                <a:off x="4801" y="1346"/>
                <a:ext cx="122"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2" name="Rectangle 111"/>
              <p:cNvSpPr>
                <a:spLocks noChangeArrowheads="1"/>
              </p:cNvSpPr>
              <p:nvPr/>
            </p:nvSpPr>
            <p:spPr bwMode="auto">
              <a:xfrm>
                <a:off x="4801" y="1346"/>
                <a:ext cx="122"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3" name="Rectangle 112"/>
              <p:cNvSpPr>
                <a:spLocks noChangeArrowheads="1"/>
              </p:cNvSpPr>
              <p:nvPr/>
            </p:nvSpPr>
            <p:spPr bwMode="auto">
              <a:xfrm>
                <a:off x="4801" y="1346"/>
                <a:ext cx="122" cy="1"/>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4" name="Rectangle 113"/>
              <p:cNvSpPr>
                <a:spLocks noChangeArrowheads="1"/>
              </p:cNvSpPr>
              <p:nvPr/>
            </p:nvSpPr>
            <p:spPr bwMode="auto">
              <a:xfrm>
                <a:off x="4801" y="1346"/>
                <a:ext cx="122"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5" name="Rectangle 114"/>
              <p:cNvSpPr>
                <a:spLocks noChangeArrowheads="1"/>
              </p:cNvSpPr>
              <p:nvPr/>
            </p:nvSpPr>
            <p:spPr bwMode="auto">
              <a:xfrm>
                <a:off x="4801" y="1350"/>
                <a:ext cx="122" cy="1"/>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6" name="Rectangle 115"/>
              <p:cNvSpPr>
                <a:spLocks noChangeArrowheads="1"/>
              </p:cNvSpPr>
              <p:nvPr/>
            </p:nvSpPr>
            <p:spPr bwMode="auto">
              <a:xfrm>
                <a:off x="4801" y="1350"/>
                <a:ext cx="122"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7" name="Rectangle 116"/>
              <p:cNvSpPr>
                <a:spLocks noChangeArrowheads="1"/>
              </p:cNvSpPr>
              <p:nvPr/>
            </p:nvSpPr>
            <p:spPr bwMode="auto">
              <a:xfrm>
                <a:off x="4801" y="1350"/>
                <a:ext cx="122" cy="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8" name="Rectangle 117"/>
              <p:cNvSpPr>
                <a:spLocks noChangeArrowheads="1"/>
              </p:cNvSpPr>
              <p:nvPr/>
            </p:nvSpPr>
            <p:spPr bwMode="auto">
              <a:xfrm>
                <a:off x="4801" y="1350"/>
                <a:ext cx="122" cy="4"/>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09" name="Rectangle 118"/>
              <p:cNvSpPr>
                <a:spLocks noChangeArrowheads="1"/>
              </p:cNvSpPr>
              <p:nvPr/>
            </p:nvSpPr>
            <p:spPr bwMode="auto">
              <a:xfrm>
                <a:off x="4801" y="1354"/>
                <a:ext cx="122" cy="1"/>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0" name="Rectangle 119"/>
              <p:cNvSpPr>
                <a:spLocks noChangeArrowheads="1"/>
              </p:cNvSpPr>
              <p:nvPr/>
            </p:nvSpPr>
            <p:spPr bwMode="auto">
              <a:xfrm>
                <a:off x="4801" y="1354"/>
                <a:ext cx="122" cy="1"/>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1" name="Rectangle 120"/>
              <p:cNvSpPr>
                <a:spLocks noChangeArrowheads="1"/>
              </p:cNvSpPr>
              <p:nvPr/>
            </p:nvSpPr>
            <p:spPr bwMode="auto">
              <a:xfrm>
                <a:off x="4801" y="1354"/>
                <a:ext cx="122"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2" name="Rectangle 121"/>
              <p:cNvSpPr>
                <a:spLocks noChangeArrowheads="1"/>
              </p:cNvSpPr>
              <p:nvPr/>
            </p:nvSpPr>
            <p:spPr bwMode="auto">
              <a:xfrm>
                <a:off x="4801" y="1354"/>
                <a:ext cx="122" cy="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3" name="Rectangle 122"/>
              <p:cNvSpPr>
                <a:spLocks noChangeArrowheads="1"/>
              </p:cNvSpPr>
              <p:nvPr/>
            </p:nvSpPr>
            <p:spPr bwMode="auto">
              <a:xfrm>
                <a:off x="4801" y="1354"/>
                <a:ext cx="122" cy="4"/>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4" name="Rectangle 123"/>
              <p:cNvSpPr>
                <a:spLocks noChangeArrowheads="1"/>
              </p:cNvSpPr>
              <p:nvPr/>
            </p:nvSpPr>
            <p:spPr bwMode="auto">
              <a:xfrm>
                <a:off x="4801" y="1358"/>
                <a:ext cx="122" cy="1"/>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5" name="Rectangle 124"/>
              <p:cNvSpPr>
                <a:spLocks noChangeArrowheads="1"/>
              </p:cNvSpPr>
              <p:nvPr/>
            </p:nvSpPr>
            <p:spPr bwMode="auto">
              <a:xfrm>
                <a:off x="4801" y="1358"/>
                <a:ext cx="122" cy="1"/>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6" name="Rectangle 125"/>
              <p:cNvSpPr>
                <a:spLocks noChangeArrowheads="1"/>
              </p:cNvSpPr>
              <p:nvPr/>
            </p:nvSpPr>
            <p:spPr bwMode="auto">
              <a:xfrm>
                <a:off x="4801" y="1358"/>
                <a:ext cx="122" cy="1"/>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7" name="Rectangle 126"/>
              <p:cNvSpPr>
                <a:spLocks noChangeArrowheads="1"/>
              </p:cNvSpPr>
              <p:nvPr/>
            </p:nvSpPr>
            <p:spPr bwMode="auto">
              <a:xfrm>
                <a:off x="4801" y="1358"/>
                <a:ext cx="122" cy="4"/>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8" name="Rectangle 127"/>
              <p:cNvSpPr>
                <a:spLocks noChangeArrowheads="1"/>
              </p:cNvSpPr>
              <p:nvPr/>
            </p:nvSpPr>
            <p:spPr bwMode="auto">
              <a:xfrm>
                <a:off x="4801" y="1362"/>
                <a:ext cx="122"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19" name="Rectangle 128"/>
              <p:cNvSpPr>
                <a:spLocks noChangeArrowheads="1"/>
              </p:cNvSpPr>
              <p:nvPr/>
            </p:nvSpPr>
            <p:spPr bwMode="auto">
              <a:xfrm>
                <a:off x="4801" y="1362"/>
                <a:ext cx="122" cy="1"/>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0" name="Rectangle 129"/>
              <p:cNvSpPr>
                <a:spLocks noChangeArrowheads="1"/>
              </p:cNvSpPr>
              <p:nvPr/>
            </p:nvSpPr>
            <p:spPr bwMode="auto">
              <a:xfrm>
                <a:off x="4801" y="1362"/>
                <a:ext cx="122" cy="1"/>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1" name="Rectangle 130"/>
              <p:cNvSpPr>
                <a:spLocks noChangeArrowheads="1"/>
              </p:cNvSpPr>
              <p:nvPr/>
            </p:nvSpPr>
            <p:spPr bwMode="auto">
              <a:xfrm>
                <a:off x="4801" y="1362"/>
                <a:ext cx="122" cy="1"/>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2" name="Rectangle 131"/>
              <p:cNvSpPr>
                <a:spLocks noChangeArrowheads="1"/>
              </p:cNvSpPr>
              <p:nvPr/>
            </p:nvSpPr>
            <p:spPr bwMode="auto">
              <a:xfrm>
                <a:off x="4801" y="1362"/>
                <a:ext cx="122" cy="4"/>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3" name="Rectangle 132"/>
              <p:cNvSpPr>
                <a:spLocks noChangeArrowheads="1"/>
              </p:cNvSpPr>
              <p:nvPr/>
            </p:nvSpPr>
            <p:spPr bwMode="auto">
              <a:xfrm>
                <a:off x="4801" y="1366"/>
                <a:ext cx="122" cy="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4" name="Rectangle 133"/>
              <p:cNvSpPr>
                <a:spLocks noChangeArrowheads="1"/>
              </p:cNvSpPr>
              <p:nvPr/>
            </p:nvSpPr>
            <p:spPr bwMode="auto">
              <a:xfrm>
                <a:off x="4801" y="1366"/>
                <a:ext cx="122" cy="1"/>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5" name="Rectangle 134"/>
              <p:cNvSpPr>
                <a:spLocks noChangeArrowheads="1"/>
              </p:cNvSpPr>
              <p:nvPr/>
            </p:nvSpPr>
            <p:spPr bwMode="auto">
              <a:xfrm>
                <a:off x="4801" y="1366"/>
                <a:ext cx="122" cy="1"/>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6" name="Rectangle 135"/>
              <p:cNvSpPr>
                <a:spLocks noChangeArrowheads="1"/>
              </p:cNvSpPr>
              <p:nvPr/>
            </p:nvSpPr>
            <p:spPr bwMode="auto">
              <a:xfrm>
                <a:off x="4801" y="1366"/>
                <a:ext cx="122" cy="4"/>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7" name="Rectangle 136"/>
              <p:cNvSpPr>
                <a:spLocks noChangeArrowheads="1"/>
              </p:cNvSpPr>
              <p:nvPr/>
            </p:nvSpPr>
            <p:spPr bwMode="auto">
              <a:xfrm>
                <a:off x="4801" y="1370"/>
                <a:ext cx="122" cy="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528" name="Rectangle 137"/>
              <p:cNvSpPr>
                <a:spLocks noChangeArrowheads="1"/>
              </p:cNvSpPr>
              <p:nvPr/>
            </p:nvSpPr>
            <p:spPr bwMode="auto">
              <a:xfrm>
                <a:off x="4801" y="1370"/>
                <a:ext cx="122"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grpSp>
          <p:nvGrpSpPr>
            <p:cNvPr id="198" name="Group 237"/>
            <p:cNvGrpSpPr>
              <a:grpSpLocks/>
            </p:cNvGrpSpPr>
            <p:nvPr/>
          </p:nvGrpSpPr>
          <p:grpSpPr bwMode="auto">
            <a:xfrm>
              <a:off x="6519379" y="1908522"/>
              <a:ext cx="588010" cy="67310"/>
              <a:chOff x="4528" y="1425"/>
              <a:chExt cx="463" cy="53"/>
            </a:xfrm>
          </p:grpSpPr>
          <p:sp>
            <p:nvSpPr>
              <p:cNvPr id="399" name="Rectangle 139"/>
              <p:cNvSpPr>
                <a:spLocks noChangeArrowheads="1"/>
              </p:cNvSpPr>
              <p:nvPr/>
            </p:nvSpPr>
            <p:spPr bwMode="auto">
              <a:xfrm>
                <a:off x="4528" y="1425"/>
                <a:ext cx="463" cy="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0" name="Rectangle 140"/>
              <p:cNvSpPr>
                <a:spLocks noChangeArrowheads="1"/>
              </p:cNvSpPr>
              <p:nvPr/>
            </p:nvSpPr>
            <p:spPr bwMode="auto">
              <a:xfrm>
                <a:off x="4528" y="1429"/>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1" name="Rectangle 141"/>
              <p:cNvSpPr>
                <a:spLocks noChangeArrowheads="1"/>
              </p:cNvSpPr>
              <p:nvPr/>
            </p:nvSpPr>
            <p:spPr bwMode="auto">
              <a:xfrm>
                <a:off x="4528" y="1429"/>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2" name="Rectangle 142"/>
              <p:cNvSpPr>
                <a:spLocks noChangeArrowheads="1"/>
              </p:cNvSpPr>
              <p:nvPr/>
            </p:nvSpPr>
            <p:spPr bwMode="auto">
              <a:xfrm>
                <a:off x="4528" y="1429"/>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3" name="Rectangle 143"/>
              <p:cNvSpPr>
                <a:spLocks noChangeArrowheads="1"/>
              </p:cNvSpPr>
              <p:nvPr/>
            </p:nvSpPr>
            <p:spPr bwMode="auto">
              <a:xfrm>
                <a:off x="4528" y="1429"/>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4" name="Rectangle 144"/>
              <p:cNvSpPr>
                <a:spLocks noChangeArrowheads="1"/>
              </p:cNvSpPr>
              <p:nvPr/>
            </p:nvSpPr>
            <p:spPr bwMode="auto">
              <a:xfrm>
                <a:off x="4528" y="1433"/>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5" name="Rectangle 145"/>
              <p:cNvSpPr>
                <a:spLocks noChangeArrowheads="1"/>
              </p:cNvSpPr>
              <p:nvPr/>
            </p:nvSpPr>
            <p:spPr bwMode="auto">
              <a:xfrm>
                <a:off x="4528" y="1433"/>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6" name="Rectangle 146"/>
              <p:cNvSpPr>
                <a:spLocks noChangeArrowheads="1"/>
              </p:cNvSpPr>
              <p:nvPr/>
            </p:nvSpPr>
            <p:spPr bwMode="auto">
              <a:xfrm>
                <a:off x="4528" y="1433"/>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7" name="Rectangle 147"/>
              <p:cNvSpPr>
                <a:spLocks noChangeArrowheads="1"/>
              </p:cNvSpPr>
              <p:nvPr/>
            </p:nvSpPr>
            <p:spPr bwMode="auto">
              <a:xfrm>
                <a:off x="4528" y="1433"/>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8" name="Rectangle 148"/>
              <p:cNvSpPr>
                <a:spLocks noChangeArrowheads="1"/>
              </p:cNvSpPr>
              <p:nvPr/>
            </p:nvSpPr>
            <p:spPr bwMode="auto">
              <a:xfrm>
                <a:off x="4528" y="1437"/>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09" name="Rectangle 149"/>
              <p:cNvSpPr>
                <a:spLocks noChangeArrowheads="1"/>
              </p:cNvSpPr>
              <p:nvPr/>
            </p:nvSpPr>
            <p:spPr bwMode="auto">
              <a:xfrm>
                <a:off x="4528" y="1437"/>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0" name="Rectangle 150"/>
              <p:cNvSpPr>
                <a:spLocks noChangeArrowheads="1"/>
              </p:cNvSpPr>
              <p:nvPr/>
            </p:nvSpPr>
            <p:spPr bwMode="auto">
              <a:xfrm>
                <a:off x="4528" y="1437"/>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1" name="Rectangle 151"/>
              <p:cNvSpPr>
                <a:spLocks noChangeArrowheads="1"/>
              </p:cNvSpPr>
              <p:nvPr/>
            </p:nvSpPr>
            <p:spPr bwMode="auto">
              <a:xfrm>
                <a:off x="4528" y="1441"/>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2" name="Rectangle 152"/>
              <p:cNvSpPr>
                <a:spLocks noChangeArrowheads="1"/>
              </p:cNvSpPr>
              <p:nvPr/>
            </p:nvSpPr>
            <p:spPr bwMode="auto">
              <a:xfrm>
                <a:off x="4528" y="1441"/>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3" name="Rectangle 153"/>
              <p:cNvSpPr>
                <a:spLocks noChangeArrowheads="1"/>
              </p:cNvSpPr>
              <p:nvPr/>
            </p:nvSpPr>
            <p:spPr bwMode="auto">
              <a:xfrm>
                <a:off x="4528" y="1441"/>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4" name="Rectangle 154"/>
              <p:cNvSpPr>
                <a:spLocks noChangeArrowheads="1"/>
              </p:cNvSpPr>
              <p:nvPr/>
            </p:nvSpPr>
            <p:spPr bwMode="auto">
              <a:xfrm>
                <a:off x="4528" y="1441"/>
                <a:ext cx="463" cy="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5" name="Rectangle 155"/>
              <p:cNvSpPr>
                <a:spLocks noChangeArrowheads="1"/>
              </p:cNvSpPr>
              <p:nvPr/>
            </p:nvSpPr>
            <p:spPr bwMode="auto">
              <a:xfrm>
                <a:off x="4528" y="1441"/>
                <a:ext cx="463" cy="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6" name="Rectangle 156"/>
              <p:cNvSpPr>
                <a:spLocks noChangeArrowheads="1"/>
              </p:cNvSpPr>
              <p:nvPr/>
            </p:nvSpPr>
            <p:spPr bwMode="auto">
              <a:xfrm>
                <a:off x="4528" y="1445"/>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7" name="Rectangle 157"/>
              <p:cNvSpPr>
                <a:spLocks noChangeArrowheads="1"/>
              </p:cNvSpPr>
              <p:nvPr/>
            </p:nvSpPr>
            <p:spPr bwMode="auto">
              <a:xfrm>
                <a:off x="4528" y="1445"/>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8" name="Rectangle 158"/>
              <p:cNvSpPr>
                <a:spLocks noChangeArrowheads="1"/>
              </p:cNvSpPr>
              <p:nvPr/>
            </p:nvSpPr>
            <p:spPr bwMode="auto">
              <a:xfrm>
                <a:off x="4528" y="1445"/>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19" name="Rectangle 159"/>
              <p:cNvSpPr>
                <a:spLocks noChangeArrowheads="1"/>
              </p:cNvSpPr>
              <p:nvPr/>
            </p:nvSpPr>
            <p:spPr bwMode="auto">
              <a:xfrm>
                <a:off x="4528" y="1449"/>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0" name="Rectangle 160"/>
              <p:cNvSpPr>
                <a:spLocks noChangeArrowheads="1"/>
              </p:cNvSpPr>
              <p:nvPr/>
            </p:nvSpPr>
            <p:spPr bwMode="auto">
              <a:xfrm>
                <a:off x="4528" y="1449"/>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1" name="Rectangle 161"/>
              <p:cNvSpPr>
                <a:spLocks noChangeArrowheads="1"/>
              </p:cNvSpPr>
              <p:nvPr/>
            </p:nvSpPr>
            <p:spPr bwMode="auto">
              <a:xfrm>
                <a:off x="4528" y="1449"/>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2" name="Rectangle 162"/>
              <p:cNvSpPr>
                <a:spLocks noChangeArrowheads="1"/>
              </p:cNvSpPr>
              <p:nvPr/>
            </p:nvSpPr>
            <p:spPr bwMode="auto">
              <a:xfrm>
                <a:off x="4528" y="1449"/>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3" name="Rectangle 163"/>
              <p:cNvSpPr>
                <a:spLocks noChangeArrowheads="1"/>
              </p:cNvSpPr>
              <p:nvPr/>
            </p:nvSpPr>
            <p:spPr bwMode="auto">
              <a:xfrm>
                <a:off x="4528" y="1453"/>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4" name="Rectangle 164"/>
              <p:cNvSpPr>
                <a:spLocks noChangeArrowheads="1"/>
              </p:cNvSpPr>
              <p:nvPr/>
            </p:nvSpPr>
            <p:spPr bwMode="auto">
              <a:xfrm>
                <a:off x="4528" y="1453"/>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5" name="Rectangle 165"/>
              <p:cNvSpPr>
                <a:spLocks noChangeArrowheads="1"/>
              </p:cNvSpPr>
              <p:nvPr/>
            </p:nvSpPr>
            <p:spPr bwMode="auto">
              <a:xfrm>
                <a:off x="4528" y="1453"/>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6" name="Rectangle 166"/>
              <p:cNvSpPr>
                <a:spLocks noChangeArrowheads="1"/>
              </p:cNvSpPr>
              <p:nvPr/>
            </p:nvSpPr>
            <p:spPr bwMode="auto">
              <a:xfrm>
                <a:off x="4528" y="1453"/>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7" name="Rectangle 167"/>
              <p:cNvSpPr>
                <a:spLocks noChangeArrowheads="1"/>
              </p:cNvSpPr>
              <p:nvPr/>
            </p:nvSpPr>
            <p:spPr bwMode="auto">
              <a:xfrm>
                <a:off x="4528" y="1457"/>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8" name="Rectangle 168"/>
              <p:cNvSpPr>
                <a:spLocks noChangeArrowheads="1"/>
              </p:cNvSpPr>
              <p:nvPr/>
            </p:nvSpPr>
            <p:spPr bwMode="auto">
              <a:xfrm>
                <a:off x="4528" y="1457"/>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29" name="Rectangle 169"/>
              <p:cNvSpPr>
                <a:spLocks noChangeArrowheads="1"/>
              </p:cNvSpPr>
              <p:nvPr/>
            </p:nvSpPr>
            <p:spPr bwMode="auto">
              <a:xfrm>
                <a:off x="4528" y="1457"/>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0" name="Rectangle 170"/>
              <p:cNvSpPr>
                <a:spLocks noChangeArrowheads="1"/>
              </p:cNvSpPr>
              <p:nvPr/>
            </p:nvSpPr>
            <p:spPr bwMode="auto">
              <a:xfrm>
                <a:off x="4528" y="1461"/>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1" name="Rectangle 171"/>
              <p:cNvSpPr>
                <a:spLocks noChangeArrowheads="1"/>
              </p:cNvSpPr>
              <p:nvPr/>
            </p:nvSpPr>
            <p:spPr bwMode="auto">
              <a:xfrm>
                <a:off x="4528" y="1461"/>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2" name="Rectangle 172"/>
              <p:cNvSpPr>
                <a:spLocks noChangeArrowheads="1"/>
              </p:cNvSpPr>
              <p:nvPr/>
            </p:nvSpPr>
            <p:spPr bwMode="auto">
              <a:xfrm>
                <a:off x="4528" y="1461"/>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3" name="Rectangle 173"/>
              <p:cNvSpPr>
                <a:spLocks noChangeArrowheads="1"/>
              </p:cNvSpPr>
              <p:nvPr/>
            </p:nvSpPr>
            <p:spPr bwMode="auto">
              <a:xfrm>
                <a:off x="4528" y="1461"/>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4" name="Rectangle 174"/>
              <p:cNvSpPr>
                <a:spLocks noChangeArrowheads="1"/>
              </p:cNvSpPr>
              <p:nvPr/>
            </p:nvSpPr>
            <p:spPr bwMode="auto">
              <a:xfrm>
                <a:off x="4528" y="1465"/>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5" name="Rectangle 175"/>
              <p:cNvSpPr>
                <a:spLocks noChangeArrowheads="1"/>
              </p:cNvSpPr>
              <p:nvPr/>
            </p:nvSpPr>
            <p:spPr bwMode="auto">
              <a:xfrm>
                <a:off x="4528" y="1465"/>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6" name="Rectangle 176"/>
              <p:cNvSpPr>
                <a:spLocks noChangeArrowheads="1"/>
              </p:cNvSpPr>
              <p:nvPr/>
            </p:nvSpPr>
            <p:spPr bwMode="auto">
              <a:xfrm>
                <a:off x="4528" y="1465"/>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7" name="Rectangle 177"/>
              <p:cNvSpPr>
                <a:spLocks noChangeArrowheads="1"/>
              </p:cNvSpPr>
              <p:nvPr/>
            </p:nvSpPr>
            <p:spPr bwMode="auto">
              <a:xfrm>
                <a:off x="4528" y="1465"/>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8" name="Rectangle 178"/>
              <p:cNvSpPr>
                <a:spLocks noChangeArrowheads="1"/>
              </p:cNvSpPr>
              <p:nvPr/>
            </p:nvSpPr>
            <p:spPr bwMode="auto">
              <a:xfrm>
                <a:off x="4528" y="1469"/>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39" name="Rectangle 179"/>
              <p:cNvSpPr>
                <a:spLocks noChangeArrowheads="1"/>
              </p:cNvSpPr>
              <p:nvPr/>
            </p:nvSpPr>
            <p:spPr bwMode="auto">
              <a:xfrm>
                <a:off x="4528" y="1469"/>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0" name="Rectangle 180"/>
              <p:cNvSpPr>
                <a:spLocks noChangeArrowheads="1"/>
              </p:cNvSpPr>
              <p:nvPr/>
            </p:nvSpPr>
            <p:spPr bwMode="auto">
              <a:xfrm>
                <a:off x="4528" y="1469"/>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1" name="Rectangle 181"/>
              <p:cNvSpPr>
                <a:spLocks noChangeArrowheads="1"/>
              </p:cNvSpPr>
              <p:nvPr/>
            </p:nvSpPr>
            <p:spPr bwMode="auto">
              <a:xfrm>
                <a:off x="4528" y="1469"/>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2" name="Rectangle 182"/>
              <p:cNvSpPr>
                <a:spLocks noChangeArrowheads="1"/>
              </p:cNvSpPr>
              <p:nvPr/>
            </p:nvSpPr>
            <p:spPr bwMode="auto">
              <a:xfrm>
                <a:off x="4528" y="1473"/>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3" name="Rectangle 183"/>
              <p:cNvSpPr>
                <a:spLocks noChangeArrowheads="1"/>
              </p:cNvSpPr>
              <p:nvPr/>
            </p:nvSpPr>
            <p:spPr bwMode="auto">
              <a:xfrm>
                <a:off x="4528" y="1473"/>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4" name="Rectangle 184"/>
              <p:cNvSpPr>
                <a:spLocks noChangeArrowheads="1"/>
              </p:cNvSpPr>
              <p:nvPr/>
            </p:nvSpPr>
            <p:spPr bwMode="auto">
              <a:xfrm>
                <a:off x="4528" y="1473"/>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5" name="Rectangle 185"/>
              <p:cNvSpPr>
                <a:spLocks noChangeArrowheads="1"/>
              </p:cNvSpPr>
              <p:nvPr/>
            </p:nvSpPr>
            <p:spPr bwMode="auto">
              <a:xfrm>
                <a:off x="4528" y="1477"/>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6" name="Rectangle 186"/>
              <p:cNvSpPr>
                <a:spLocks noChangeArrowheads="1"/>
              </p:cNvSpPr>
              <p:nvPr/>
            </p:nvSpPr>
            <p:spPr bwMode="auto">
              <a:xfrm>
                <a:off x="4528" y="1477"/>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7" name="Freeform 187"/>
              <p:cNvSpPr>
                <a:spLocks/>
              </p:cNvSpPr>
              <p:nvPr/>
            </p:nvSpPr>
            <p:spPr bwMode="auto">
              <a:xfrm>
                <a:off x="4528" y="1425"/>
                <a:ext cx="463" cy="52"/>
              </a:xfrm>
              <a:custGeom>
                <a:avLst/>
                <a:gdLst>
                  <a:gd name="T0" fmla="*/ 0 w 463"/>
                  <a:gd name="T1" fmla="*/ 52 h 52"/>
                  <a:gd name="T2" fmla="*/ 51 w 463"/>
                  <a:gd name="T3" fmla="*/ 0 h 52"/>
                  <a:gd name="T4" fmla="*/ 411 w 463"/>
                  <a:gd name="T5" fmla="*/ 0 h 52"/>
                  <a:gd name="T6" fmla="*/ 463 w 463"/>
                  <a:gd name="T7" fmla="*/ 52 h 52"/>
                  <a:gd name="T8" fmla="*/ 0 w 463"/>
                  <a:gd name="T9" fmla="*/ 52 h 52"/>
                </a:gdLst>
                <a:ahLst/>
                <a:cxnLst>
                  <a:cxn ang="0">
                    <a:pos x="T0" y="T1"/>
                  </a:cxn>
                  <a:cxn ang="0">
                    <a:pos x="T2" y="T3"/>
                  </a:cxn>
                  <a:cxn ang="0">
                    <a:pos x="T4" y="T5"/>
                  </a:cxn>
                  <a:cxn ang="0">
                    <a:pos x="T6" y="T7"/>
                  </a:cxn>
                  <a:cxn ang="0">
                    <a:pos x="T8" y="T9"/>
                  </a:cxn>
                </a:cxnLst>
                <a:rect l="0" t="0" r="r" b="b"/>
                <a:pathLst>
                  <a:path w="463" h="52">
                    <a:moveTo>
                      <a:pt x="0" y="52"/>
                    </a:moveTo>
                    <a:lnTo>
                      <a:pt x="51" y="0"/>
                    </a:lnTo>
                    <a:lnTo>
                      <a:pt x="411" y="0"/>
                    </a:lnTo>
                    <a:lnTo>
                      <a:pt x="463" y="52"/>
                    </a:lnTo>
                    <a:lnTo>
                      <a:pt x="0" y="52"/>
                    </a:lnTo>
                    <a:close/>
                  </a:path>
                </a:pathLst>
              </a:custGeom>
              <a:solidFill>
                <a:srgbClr val="3D3D3D"/>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8" name="Freeform 188"/>
              <p:cNvSpPr>
                <a:spLocks/>
              </p:cNvSpPr>
              <p:nvPr/>
            </p:nvSpPr>
            <p:spPr bwMode="auto">
              <a:xfrm>
                <a:off x="4528" y="1425"/>
                <a:ext cx="463" cy="52"/>
              </a:xfrm>
              <a:custGeom>
                <a:avLst/>
                <a:gdLst>
                  <a:gd name="T0" fmla="*/ 0 w 463"/>
                  <a:gd name="T1" fmla="*/ 52 h 52"/>
                  <a:gd name="T2" fmla="*/ 51 w 463"/>
                  <a:gd name="T3" fmla="*/ 0 h 52"/>
                  <a:gd name="T4" fmla="*/ 411 w 463"/>
                  <a:gd name="T5" fmla="*/ 0 h 52"/>
                  <a:gd name="T6" fmla="*/ 463 w 463"/>
                  <a:gd name="T7" fmla="*/ 52 h 52"/>
                  <a:gd name="T8" fmla="*/ 0 w 463"/>
                  <a:gd name="T9" fmla="*/ 52 h 52"/>
                </a:gdLst>
                <a:ahLst/>
                <a:cxnLst>
                  <a:cxn ang="0">
                    <a:pos x="T0" y="T1"/>
                  </a:cxn>
                  <a:cxn ang="0">
                    <a:pos x="T2" y="T3"/>
                  </a:cxn>
                  <a:cxn ang="0">
                    <a:pos x="T4" y="T5"/>
                  </a:cxn>
                  <a:cxn ang="0">
                    <a:pos x="T6" y="T7"/>
                  </a:cxn>
                  <a:cxn ang="0">
                    <a:pos x="T8" y="T9"/>
                  </a:cxn>
                </a:cxnLst>
                <a:rect l="0" t="0" r="r" b="b"/>
                <a:pathLst>
                  <a:path w="463" h="52">
                    <a:moveTo>
                      <a:pt x="0" y="52"/>
                    </a:moveTo>
                    <a:lnTo>
                      <a:pt x="51" y="0"/>
                    </a:lnTo>
                    <a:lnTo>
                      <a:pt x="411" y="0"/>
                    </a:lnTo>
                    <a:lnTo>
                      <a:pt x="463"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49" name="Rectangle 189"/>
              <p:cNvSpPr>
                <a:spLocks noChangeArrowheads="1"/>
              </p:cNvSpPr>
              <p:nvPr/>
            </p:nvSpPr>
            <p:spPr bwMode="auto">
              <a:xfrm>
                <a:off x="4528" y="1425"/>
                <a:ext cx="463" cy="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0" name="Rectangle 190"/>
              <p:cNvSpPr>
                <a:spLocks noChangeArrowheads="1"/>
              </p:cNvSpPr>
              <p:nvPr/>
            </p:nvSpPr>
            <p:spPr bwMode="auto">
              <a:xfrm>
                <a:off x="4528" y="1429"/>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1" name="Rectangle 191"/>
              <p:cNvSpPr>
                <a:spLocks noChangeArrowheads="1"/>
              </p:cNvSpPr>
              <p:nvPr/>
            </p:nvSpPr>
            <p:spPr bwMode="auto">
              <a:xfrm>
                <a:off x="4528" y="1429"/>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2" name="Rectangle 192"/>
              <p:cNvSpPr>
                <a:spLocks noChangeArrowheads="1"/>
              </p:cNvSpPr>
              <p:nvPr/>
            </p:nvSpPr>
            <p:spPr bwMode="auto">
              <a:xfrm>
                <a:off x="4528" y="1429"/>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3" name="Rectangle 193"/>
              <p:cNvSpPr>
                <a:spLocks noChangeArrowheads="1"/>
              </p:cNvSpPr>
              <p:nvPr/>
            </p:nvSpPr>
            <p:spPr bwMode="auto">
              <a:xfrm>
                <a:off x="4528" y="1429"/>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4" name="Rectangle 194"/>
              <p:cNvSpPr>
                <a:spLocks noChangeArrowheads="1"/>
              </p:cNvSpPr>
              <p:nvPr/>
            </p:nvSpPr>
            <p:spPr bwMode="auto">
              <a:xfrm>
                <a:off x="4528" y="1433"/>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5" name="Rectangle 195"/>
              <p:cNvSpPr>
                <a:spLocks noChangeArrowheads="1"/>
              </p:cNvSpPr>
              <p:nvPr/>
            </p:nvSpPr>
            <p:spPr bwMode="auto">
              <a:xfrm>
                <a:off x="4528" y="1433"/>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6" name="Rectangle 196"/>
              <p:cNvSpPr>
                <a:spLocks noChangeArrowheads="1"/>
              </p:cNvSpPr>
              <p:nvPr/>
            </p:nvSpPr>
            <p:spPr bwMode="auto">
              <a:xfrm>
                <a:off x="4528" y="1433"/>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7" name="Rectangle 197"/>
              <p:cNvSpPr>
                <a:spLocks noChangeArrowheads="1"/>
              </p:cNvSpPr>
              <p:nvPr/>
            </p:nvSpPr>
            <p:spPr bwMode="auto">
              <a:xfrm>
                <a:off x="4528" y="1433"/>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8" name="Rectangle 198"/>
              <p:cNvSpPr>
                <a:spLocks noChangeArrowheads="1"/>
              </p:cNvSpPr>
              <p:nvPr/>
            </p:nvSpPr>
            <p:spPr bwMode="auto">
              <a:xfrm>
                <a:off x="4528" y="1437"/>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59" name="Rectangle 199"/>
              <p:cNvSpPr>
                <a:spLocks noChangeArrowheads="1"/>
              </p:cNvSpPr>
              <p:nvPr/>
            </p:nvSpPr>
            <p:spPr bwMode="auto">
              <a:xfrm>
                <a:off x="4528" y="1437"/>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0" name="Rectangle 200"/>
              <p:cNvSpPr>
                <a:spLocks noChangeArrowheads="1"/>
              </p:cNvSpPr>
              <p:nvPr/>
            </p:nvSpPr>
            <p:spPr bwMode="auto">
              <a:xfrm>
                <a:off x="4528" y="1437"/>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1" name="Rectangle 201"/>
              <p:cNvSpPr>
                <a:spLocks noChangeArrowheads="1"/>
              </p:cNvSpPr>
              <p:nvPr/>
            </p:nvSpPr>
            <p:spPr bwMode="auto">
              <a:xfrm>
                <a:off x="4528" y="1441"/>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2" name="Rectangle 202"/>
              <p:cNvSpPr>
                <a:spLocks noChangeArrowheads="1"/>
              </p:cNvSpPr>
              <p:nvPr/>
            </p:nvSpPr>
            <p:spPr bwMode="auto">
              <a:xfrm>
                <a:off x="4528" y="1441"/>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3" name="Rectangle 203"/>
              <p:cNvSpPr>
                <a:spLocks noChangeArrowheads="1"/>
              </p:cNvSpPr>
              <p:nvPr/>
            </p:nvSpPr>
            <p:spPr bwMode="auto">
              <a:xfrm>
                <a:off x="4528" y="1441"/>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4" name="Rectangle 204"/>
              <p:cNvSpPr>
                <a:spLocks noChangeArrowheads="1"/>
              </p:cNvSpPr>
              <p:nvPr/>
            </p:nvSpPr>
            <p:spPr bwMode="auto">
              <a:xfrm>
                <a:off x="4528" y="1441"/>
                <a:ext cx="463" cy="1"/>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5" name="Rectangle 205"/>
              <p:cNvSpPr>
                <a:spLocks noChangeArrowheads="1"/>
              </p:cNvSpPr>
              <p:nvPr/>
            </p:nvSpPr>
            <p:spPr bwMode="auto">
              <a:xfrm>
                <a:off x="4528" y="1441"/>
                <a:ext cx="463" cy="4"/>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6" name="Rectangle 206"/>
              <p:cNvSpPr>
                <a:spLocks noChangeArrowheads="1"/>
              </p:cNvSpPr>
              <p:nvPr/>
            </p:nvSpPr>
            <p:spPr bwMode="auto">
              <a:xfrm>
                <a:off x="4528" y="1445"/>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7" name="Rectangle 207"/>
              <p:cNvSpPr>
                <a:spLocks noChangeArrowheads="1"/>
              </p:cNvSpPr>
              <p:nvPr/>
            </p:nvSpPr>
            <p:spPr bwMode="auto">
              <a:xfrm>
                <a:off x="4528" y="1445"/>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8" name="Rectangle 208"/>
              <p:cNvSpPr>
                <a:spLocks noChangeArrowheads="1"/>
              </p:cNvSpPr>
              <p:nvPr/>
            </p:nvSpPr>
            <p:spPr bwMode="auto">
              <a:xfrm>
                <a:off x="4528" y="1445"/>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69" name="Rectangle 209"/>
              <p:cNvSpPr>
                <a:spLocks noChangeArrowheads="1"/>
              </p:cNvSpPr>
              <p:nvPr/>
            </p:nvSpPr>
            <p:spPr bwMode="auto">
              <a:xfrm>
                <a:off x="4528" y="1449"/>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0" name="Rectangle 210"/>
              <p:cNvSpPr>
                <a:spLocks noChangeArrowheads="1"/>
              </p:cNvSpPr>
              <p:nvPr/>
            </p:nvSpPr>
            <p:spPr bwMode="auto">
              <a:xfrm>
                <a:off x="4528" y="1449"/>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1" name="Rectangle 211"/>
              <p:cNvSpPr>
                <a:spLocks noChangeArrowheads="1"/>
              </p:cNvSpPr>
              <p:nvPr/>
            </p:nvSpPr>
            <p:spPr bwMode="auto">
              <a:xfrm>
                <a:off x="4528" y="1449"/>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2" name="Rectangle 212"/>
              <p:cNvSpPr>
                <a:spLocks noChangeArrowheads="1"/>
              </p:cNvSpPr>
              <p:nvPr/>
            </p:nvSpPr>
            <p:spPr bwMode="auto">
              <a:xfrm>
                <a:off x="4528" y="1449"/>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3" name="Rectangle 213"/>
              <p:cNvSpPr>
                <a:spLocks noChangeArrowheads="1"/>
              </p:cNvSpPr>
              <p:nvPr/>
            </p:nvSpPr>
            <p:spPr bwMode="auto">
              <a:xfrm>
                <a:off x="4528" y="1453"/>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4" name="Rectangle 214"/>
              <p:cNvSpPr>
                <a:spLocks noChangeArrowheads="1"/>
              </p:cNvSpPr>
              <p:nvPr/>
            </p:nvSpPr>
            <p:spPr bwMode="auto">
              <a:xfrm>
                <a:off x="4528" y="1453"/>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5" name="Rectangle 215"/>
              <p:cNvSpPr>
                <a:spLocks noChangeArrowheads="1"/>
              </p:cNvSpPr>
              <p:nvPr/>
            </p:nvSpPr>
            <p:spPr bwMode="auto">
              <a:xfrm>
                <a:off x="4528" y="1453"/>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6" name="Rectangle 216"/>
              <p:cNvSpPr>
                <a:spLocks noChangeArrowheads="1"/>
              </p:cNvSpPr>
              <p:nvPr/>
            </p:nvSpPr>
            <p:spPr bwMode="auto">
              <a:xfrm>
                <a:off x="4528" y="1453"/>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7" name="Rectangle 217"/>
              <p:cNvSpPr>
                <a:spLocks noChangeArrowheads="1"/>
              </p:cNvSpPr>
              <p:nvPr/>
            </p:nvSpPr>
            <p:spPr bwMode="auto">
              <a:xfrm>
                <a:off x="4528" y="1457"/>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8" name="Rectangle 218"/>
              <p:cNvSpPr>
                <a:spLocks noChangeArrowheads="1"/>
              </p:cNvSpPr>
              <p:nvPr/>
            </p:nvSpPr>
            <p:spPr bwMode="auto">
              <a:xfrm>
                <a:off x="4528" y="1457"/>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79" name="Rectangle 219"/>
              <p:cNvSpPr>
                <a:spLocks noChangeArrowheads="1"/>
              </p:cNvSpPr>
              <p:nvPr/>
            </p:nvSpPr>
            <p:spPr bwMode="auto">
              <a:xfrm>
                <a:off x="4528" y="1457"/>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0" name="Rectangle 220"/>
              <p:cNvSpPr>
                <a:spLocks noChangeArrowheads="1"/>
              </p:cNvSpPr>
              <p:nvPr/>
            </p:nvSpPr>
            <p:spPr bwMode="auto">
              <a:xfrm>
                <a:off x="4528" y="1461"/>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1" name="Rectangle 221"/>
              <p:cNvSpPr>
                <a:spLocks noChangeArrowheads="1"/>
              </p:cNvSpPr>
              <p:nvPr/>
            </p:nvSpPr>
            <p:spPr bwMode="auto">
              <a:xfrm>
                <a:off x="4528" y="1461"/>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2" name="Rectangle 222"/>
              <p:cNvSpPr>
                <a:spLocks noChangeArrowheads="1"/>
              </p:cNvSpPr>
              <p:nvPr/>
            </p:nvSpPr>
            <p:spPr bwMode="auto">
              <a:xfrm>
                <a:off x="4528" y="1461"/>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3" name="Rectangle 223"/>
              <p:cNvSpPr>
                <a:spLocks noChangeArrowheads="1"/>
              </p:cNvSpPr>
              <p:nvPr/>
            </p:nvSpPr>
            <p:spPr bwMode="auto">
              <a:xfrm>
                <a:off x="4528" y="1461"/>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4" name="Rectangle 224"/>
              <p:cNvSpPr>
                <a:spLocks noChangeArrowheads="1"/>
              </p:cNvSpPr>
              <p:nvPr/>
            </p:nvSpPr>
            <p:spPr bwMode="auto">
              <a:xfrm>
                <a:off x="4528" y="1465"/>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5" name="Rectangle 225"/>
              <p:cNvSpPr>
                <a:spLocks noChangeArrowheads="1"/>
              </p:cNvSpPr>
              <p:nvPr/>
            </p:nvSpPr>
            <p:spPr bwMode="auto">
              <a:xfrm>
                <a:off x="4528" y="1465"/>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6" name="Rectangle 226"/>
              <p:cNvSpPr>
                <a:spLocks noChangeArrowheads="1"/>
              </p:cNvSpPr>
              <p:nvPr/>
            </p:nvSpPr>
            <p:spPr bwMode="auto">
              <a:xfrm>
                <a:off x="4528" y="1465"/>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7" name="Rectangle 227"/>
              <p:cNvSpPr>
                <a:spLocks noChangeArrowheads="1"/>
              </p:cNvSpPr>
              <p:nvPr/>
            </p:nvSpPr>
            <p:spPr bwMode="auto">
              <a:xfrm>
                <a:off x="4528" y="1465"/>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8" name="Rectangle 228"/>
              <p:cNvSpPr>
                <a:spLocks noChangeArrowheads="1"/>
              </p:cNvSpPr>
              <p:nvPr/>
            </p:nvSpPr>
            <p:spPr bwMode="auto">
              <a:xfrm>
                <a:off x="4528" y="1469"/>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89" name="Rectangle 229"/>
              <p:cNvSpPr>
                <a:spLocks noChangeArrowheads="1"/>
              </p:cNvSpPr>
              <p:nvPr/>
            </p:nvSpPr>
            <p:spPr bwMode="auto">
              <a:xfrm>
                <a:off x="4528" y="1469"/>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0" name="Rectangle 230"/>
              <p:cNvSpPr>
                <a:spLocks noChangeArrowheads="1"/>
              </p:cNvSpPr>
              <p:nvPr/>
            </p:nvSpPr>
            <p:spPr bwMode="auto">
              <a:xfrm>
                <a:off x="4528" y="1469"/>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1" name="Rectangle 231"/>
              <p:cNvSpPr>
                <a:spLocks noChangeArrowheads="1"/>
              </p:cNvSpPr>
              <p:nvPr/>
            </p:nvSpPr>
            <p:spPr bwMode="auto">
              <a:xfrm>
                <a:off x="4528" y="1469"/>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2" name="Rectangle 232"/>
              <p:cNvSpPr>
                <a:spLocks noChangeArrowheads="1"/>
              </p:cNvSpPr>
              <p:nvPr/>
            </p:nvSpPr>
            <p:spPr bwMode="auto">
              <a:xfrm>
                <a:off x="4528" y="1473"/>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3" name="Rectangle 233"/>
              <p:cNvSpPr>
                <a:spLocks noChangeArrowheads="1"/>
              </p:cNvSpPr>
              <p:nvPr/>
            </p:nvSpPr>
            <p:spPr bwMode="auto">
              <a:xfrm>
                <a:off x="4528" y="1473"/>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4" name="Rectangle 234"/>
              <p:cNvSpPr>
                <a:spLocks noChangeArrowheads="1"/>
              </p:cNvSpPr>
              <p:nvPr/>
            </p:nvSpPr>
            <p:spPr bwMode="auto">
              <a:xfrm>
                <a:off x="4528" y="1473"/>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5" name="Rectangle 235"/>
              <p:cNvSpPr>
                <a:spLocks noChangeArrowheads="1"/>
              </p:cNvSpPr>
              <p:nvPr/>
            </p:nvSpPr>
            <p:spPr bwMode="auto">
              <a:xfrm>
                <a:off x="4528" y="1477"/>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496" name="Rectangle 236"/>
              <p:cNvSpPr>
                <a:spLocks noChangeArrowheads="1"/>
              </p:cNvSpPr>
              <p:nvPr/>
            </p:nvSpPr>
            <p:spPr bwMode="auto">
              <a:xfrm>
                <a:off x="4528" y="1477"/>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sp>
          <p:nvSpPr>
            <p:cNvPr id="199" name="Rectangle 238"/>
            <p:cNvSpPr>
              <a:spLocks noChangeArrowheads="1"/>
            </p:cNvSpPr>
            <p:nvPr/>
          </p:nvSpPr>
          <p:spPr bwMode="auto">
            <a:xfrm>
              <a:off x="6579069" y="171802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0" name="Rectangle 239"/>
            <p:cNvSpPr>
              <a:spLocks noChangeArrowheads="1"/>
            </p:cNvSpPr>
            <p:nvPr/>
          </p:nvSpPr>
          <p:spPr bwMode="auto">
            <a:xfrm>
              <a:off x="6579069" y="1718022"/>
              <a:ext cx="467360" cy="508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1" name="Rectangle 240"/>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2" name="Rectangle 241"/>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3" name="Rectangle 242"/>
            <p:cNvSpPr>
              <a:spLocks noChangeArrowheads="1"/>
            </p:cNvSpPr>
            <p:nvPr/>
          </p:nvSpPr>
          <p:spPr bwMode="auto">
            <a:xfrm>
              <a:off x="6579069" y="1723102"/>
              <a:ext cx="467360" cy="127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4" name="Rectangle 243"/>
            <p:cNvSpPr>
              <a:spLocks noChangeArrowheads="1"/>
            </p:cNvSpPr>
            <p:nvPr/>
          </p:nvSpPr>
          <p:spPr bwMode="auto">
            <a:xfrm>
              <a:off x="6579069" y="1723102"/>
              <a:ext cx="467360" cy="508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5" name="Rectangle 244"/>
            <p:cNvSpPr>
              <a:spLocks noChangeArrowheads="1"/>
            </p:cNvSpPr>
            <p:nvPr/>
          </p:nvSpPr>
          <p:spPr bwMode="auto">
            <a:xfrm>
              <a:off x="6579069" y="1728182"/>
              <a:ext cx="467360" cy="127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6" name="Rectangle 245"/>
            <p:cNvSpPr>
              <a:spLocks noChangeArrowheads="1"/>
            </p:cNvSpPr>
            <p:nvPr/>
          </p:nvSpPr>
          <p:spPr bwMode="auto">
            <a:xfrm>
              <a:off x="6579069" y="1728182"/>
              <a:ext cx="467360" cy="127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7" name="Rectangle 246"/>
            <p:cNvSpPr>
              <a:spLocks noChangeArrowheads="1"/>
            </p:cNvSpPr>
            <p:nvPr/>
          </p:nvSpPr>
          <p:spPr bwMode="auto">
            <a:xfrm>
              <a:off x="6579069" y="172818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8" name="Rectangle 247"/>
            <p:cNvSpPr>
              <a:spLocks noChangeArrowheads="1"/>
            </p:cNvSpPr>
            <p:nvPr/>
          </p:nvSpPr>
          <p:spPr bwMode="auto">
            <a:xfrm>
              <a:off x="6579069" y="1728182"/>
              <a:ext cx="467360" cy="127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09" name="Rectangle 248"/>
            <p:cNvSpPr>
              <a:spLocks noChangeArrowheads="1"/>
            </p:cNvSpPr>
            <p:nvPr/>
          </p:nvSpPr>
          <p:spPr bwMode="auto">
            <a:xfrm>
              <a:off x="6579069" y="1728182"/>
              <a:ext cx="467360" cy="508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0" name="Rectangle 249"/>
            <p:cNvSpPr>
              <a:spLocks noChangeArrowheads="1"/>
            </p:cNvSpPr>
            <p:nvPr/>
          </p:nvSpPr>
          <p:spPr bwMode="auto">
            <a:xfrm>
              <a:off x="6579069" y="1733262"/>
              <a:ext cx="467360" cy="12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1" name="Rectangle 250"/>
            <p:cNvSpPr>
              <a:spLocks noChangeArrowheads="1"/>
            </p:cNvSpPr>
            <p:nvPr/>
          </p:nvSpPr>
          <p:spPr bwMode="auto">
            <a:xfrm>
              <a:off x="6579069" y="1733262"/>
              <a:ext cx="467360" cy="127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2" name="Rectangle 251"/>
            <p:cNvSpPr>
              <a:spLocks noChangeArrowheads="1"/>
            </p:cNvSpPr>
            <p:nvPr/>
          </p:nvSpPr>
          <p:spPr bwMode="auto">
            <a:xfrm>
              <a:off x="6579069" y="1733262"/>
              <a:ext cx="467360" cy="127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3" name="Rectangle 252"/>
            <p:cNvSpPr>
              <a:spLocks noChangeArrowheads="1"/>
            </p:cNvSpPr>
            <p:nvPr/>
          </p:nvSpPr>
          <p:spPr bwMode="auto">
            <a:xfrm>
              <a:off x="6579069" y="1733262"/>
              <a:ext cx="467360" cy="12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4" name="Rectangle 253"/>
            <p:cNvSpPr>
              <a:spLocks noChangeArrowheads="1"/>
            </p:cNvSpPr>
            <p:nvPr/>
          </p:nvSpPr>
          <p:spPr bwMode="auto">
            <a:xfrm>
              <a:off x="6579069" y="1733262"/>
              <a:ext cx="467360" cy="508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5" name="Rectangle 254"/>
            <p:cNvSpPr>
              <a:spLocks noChangeArrowheads="1"/>
            </p:cNvSpPr>
            <p:nvPr/>
          </p:nvSpPr>
          <p:spPr bwMode="auto">
            <a:xfrm>
              <a:off x="6579069" y="1738342"/>
              <a:ext cx="467360" cy="127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6" name="Rectangle 255"/>
            <p:cNvSpPr>
              <a:spLocks noChangeArrowheads="1"/>
            </p:cNvSpPr>
            <p:nvPr/>
          </p:nvSpPr>
          <p:spPr bwMode="auto">
            <a:xfrm>
              <a:off x="6579069" y="1738342"/>
              <a:ext cx="467360" cy="127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7" name="Rectangle 256"/>
            <p:cNvSpPr>
              <a:spLocks noChangeArrowheads="1"/>
            </p:cNvSpPr>
            <p:nvPr/>
          </p:nvSpPr>
          <p:spPr bwMode="auto">
            <a:xfrm>
              <a:off x="6579069" y="1738342"/>
              <a:ext cx="467360" cy="127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8" name="Rectangle 257"/>
            <p:cNvSpPr>
              <a:spLocks noChangeArrowheads="1"/>
            </p:cNvSpPr>
            <p:nvPr/>
          </p:nvSpPr>
          <p:spPr bwMode="auto">
            <a:xfrm>
              <a:off x="6579069" y="1738342"/>
              <a:ext cx="467360" cy="508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19" name="Rectangle 258"/>
            <p:cNvSpPr>
              <a:spLocks noChangeArrowheads="1"/>
            </p:cNvSpPr>
            <p:nvPr/>
          </p:nvSpPr>
          <p:spPr bwMode="auto">
            <a:xfrm>
              <a:off x="6579069" y="1743422"/>
              <a:ext cx="467360" cy="127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0" name="Rectangle 259"/>
            <p:cNvSpPr>
              <a:spLocks noChangeArrowheads="1"/>
            </p:cNvSpPr>
            <p:nvPr/>
          </p:nvSpPr>
          <p:spPr bwMode="auto">
            <a:xfrm>
              <a:off x="6579069" y="1743422"/>
              <a:ext cx="467360" cy="1270"/>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1" name="Rectangle 260"/>
            <p:cNvSpPr>
              <a:spLocks noChangeArrowheads="1"/>
            </p:cNvSpPr>
            <p:nvPr/>
          </p:nvSpPr>
          <p:spPr bwMode="auto">
            <a:xfrm>
              <a:off x="6579069" y="1743422"/>
              <a:ext cx="467360" cy="1270"/>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2" name="Rectangle 261"/>
            <p:cNvSpPr>
              <a:spLocks noChangeArrowheads="1"/>
            </p:cNvSpPr>
            <p:nvPr/>
          </p:nvSpPr>
          <p:spPr bwMode="auto">
            <a:xfrm>
              <a:off x="6579069" y="1743422"/>
              <a:ext cx="467360" cy="12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3" name="Rectangle 262"/>
            <p:cNvSpPr>
              <a:spLocks noChangeArrowheads="1"/>
            </p:cNvSpPr>
            <p:nvPr/>
          </p:nvSpPr>
          <p:spPr bwMode="auto">
            <a:xfrm>
              <a:off x="6579069" y="1743422"/>
              <a:ext cx="467360" cy="5080"/>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4" name="Rectangle 263"/>
            <p:cNvSpPr>
              <a:spLocks noChangeArrowheads="1"/>
            </p:cNvSpPr>
            <p:nvPr/>
          </p:nvSpPr>
          <p:spPr bwMode="auto">
            <a:xfrm>
              <a:off x="6579069" y="1748502"/>
              <a:ext cx="467360" cy="127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5" name="Rectangle 264"/>
            <p:cNvSpPr>
              <a:spLocks noChangeArrowheads="1"/>
            </p:cNvSpPr>
            <p:nvPr/>
          </p:nvSpPr>
          <p:spPr bwMode="auto">
            <a:xfrm>
              <a:off x="6579069" y="1748502"/>
              <a:ext cx="467360" cy="127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6" name="Rectangle 265"/>
            <p:cNvSpPr>
              <a:spLocks noChangeArrowheads="1"/>
            </p:cNvSpPr>
            <p:nvPr/>
          </p:nvSpPr>
          <p:spPr bwMode="auto">
            <a:xfrm>
              <a:off x="6579069" y="1748502"/>
              <a:ext cx="467360" cy="127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7" name="Rectangle 266"/>
            <p:cNvSpPr>
              <a:spLocks noChangeArrowheads="1"/>
            </p:cNvSpPr>
            <p:nvPr/>
          </p:nvSpPr>
          <p:spPr bwMode="auto">
            <a:xfrm>
              <a:off x="6579069" y="1748502"/>
              <a:ext cx="467360" cy="508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8" name="Rectangle 267"/>
            <p:cNvSpPr>
              <a:spLocks noChangeArrowheads="1"/>
            </p:cNvSpPr>
            <p:nvPr/>
          </p:nvSpPr>
          <p:spPr bwMode="auto">
            <a:xfrm>
              <a:off x="6579069" y="1753582"/>
              <a:ext cx="467360" cy="127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29" name="Rectangle 268"/>
            <p:cNvSpPr>
              <a:spLocks noChangeArrowheads="1"/>
            </p:cNvSpPr>
            <p:nvPr/>
          </p:nvSpPr>
          <p:spPr bwMode="auto">
            <a:xfrm>
              <a:off x="6579069" y="1753582"/>
              <a:ext cx="467360" cy="127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0" name="Rectangle 269"/>
            <p:cNvSpPr>
              <a:spLocks noChangeArrowheads="1"/>
            </p:cNvSpPr>
            <p:nvPr/>
          </p:nvSpPr>
          <p:spPr bwMode="auto">
            <a:xfrm>
              <a:off x="6579069" y="1753582"/>
              <a:ext cx="467360" cy="127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1" name="Rectangle 270"/>
            <p:cNvSpPr>
              <a:spLocks noChangeArrowheads="1"/>
            </p:cNvSpPr>
            <p:nvPr/>
          </p:nvSpPr>
          <p:spPr bwMode="auto">
            <a:xfrm>
              <a:off x="6579069" y="1753582"/>
              <a:ext cx="467360" cy="127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2" name="Rectangle 271"/>
            <p:cNvSpPr>
              <a:spLocks noChangeArrowheads="1"/>
            </p:cNvSpPr>
            <p:nvPr/>
          </p:nvSpPr>
          <p:spPr bwMode="auto">
            <a:xfrm>
              <a:off x="6579069" y="1753582"/>
              <a:ext cx="467360" cy="127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3" name="Rectangle 272"/>
            <p:cNvSpPr>
              <a:spLocks noChangeArrowheads="1"/>
            </p:cNvSpPr>
            <p:nvPr/>
          </p:nvSpPr>
          <p:spPr bwMode="auto">
            <a:xfrm>
              <a:off x="6579069" y="1753582"/>
              <a:ext cx="467360" cy="508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4" name="Rectangle 273"/>
            <p:cNvSpPr>
              <a:spLocks noChangeArrowheads="1"/>
            </p:cNvSpPr>
            <p:nvPr/>
          </p:nvSpPr>
          <p:spPr bwMode="auto">
            <a:xfrm>
              <a:off x="6579069" y="1758662"/>
              <a:ext cx="467360" cy="127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5" name="Rectangle 274"/>
            <p:cNvSpPr>
              <a:spLocks noChangeArrowheads="1"/>
            </p:cNvSpPr>
            <p:nvPr/>
          </p:nvSpPr>
          <p:spPr bwMode="auto">
            <a:xfrm>
              <a:off x="6579069" y="1758662"/>
              <a:ext cx="467360" cy="1270"/>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6" name="Rectangle 275"/>
            <p:cNvSpPr>
              <a:spLocks noChangeArrowheads="1"/>
            </p:cNvSpPr>
            <p:nvPr/>
          </p:nvSpPr>
          <p:spPr bwMode="auto">
            <a:xfrm>
              <a:off x="6579069" y="1758662"/>
              <a:ext cx="467360" cy="127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7" name="Rectangle 276"/>
            <p:cNvSpPr>
              <a:spLocks noChangeArrowheads="1"/>
            </p:cNvSpPr>
            <p:nvPr/>
          </p:nvSpPr>
          <p:spPr bwMode="auto">
            <a:xfrm>
              <a:off x="6579069" y="1758662"/>
              <a:ext cx="467360" cy="508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8" name="Rectangle 277"/>
            <p:cNvSpPr>
              <a:spLocks noChangeArrowheads="1"/>
            </p:cNvSpPr>
            <p:nvPr/>
          </p:nvSpPr>
          <p:spPr bwMode="auto">
            <a:xfrm>
              <a:off x="6579069" y="1763742"/>
              <a:ext cx="467360" cy="1270"/>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39" name="Rectangle 278"/>
            <p:cNvSpPr>
              <a:spLocks noChangeArrowheads="1"/>
            </p:cNvSpPr>
            <p:nvPr/>
          </p:nvSpPr>
          <p:spPr bwMode="auto">
            <a:xfrm>
              <a:off x="6579069" y="1763742"/>
              <a:ext cx="467360" cy="1270"/>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0" name="Rectangle 279"/>
            <p:cNvSpPr>
              <a:spLocks noChangeArrowheads="1"/>
            </p:cNvSpPr>
            <p:nvPr/>
          </p:nvSpPr>
          <p:spPr bwMode="auto">
            <a:xfrm>
              <a:off x="6579069" y="1763742"/>
              <a:ext cx="467360" cy="127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1" name="Rectangle 280"/>
            <p:cNvSpPr>
              <a:spLocks noChangeArrowheads="1"/>
            </p:cNvSpPr>
            <p:nvPr/>
          </p:nvSpPr>
          <p:spPr bwMode="auto">
            <a:xfrm>
              <a:off x="6579069" y="1763742"/>
              <a:ext cx="467360" cy="1270"/>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2" name="Rectangle 281"/>
            <p:cNvSpPr>
              <a:spLocks noChangeArrowheads="1"/>
            </p:cNvSpPr>
            <p:nvPr/>
          </p:nvSpPr>
          <p:spPr bwMode="auto">
            <a:xfrm>
              <a:off x="6579069" y="1763742"/>
              <a:ext cx="467360" cy="508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3" name="Rectangle 282"/>
            <p:cNvSpPr>
              <a:spLocks noChangeArrowheads="1"/>
            </p:cNvSpPr>
            <p:nvPr/>
          </p:nvSpPr>
          <p:spPr bwMode="auto">
            <a:xfrm>
              <a:off x="6579069" y="1768822"/>
              <a:ext cx="467360" cy="1270"/>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4" name="Rectangle 283"/>
            <p:cNvSpPr>
              <a:spLocks noChangeArrowheads="1"/>
            </p:cNvSpPr>
            <p:nvPr/>
          </p:nvSpPr>
          <p:spPr bwMode="auto">
            <a:xfrm>
              <a:off x="6579069" y="1768822"/>
              <a:ext cx="467360" cy="1270"/>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5" name="Rectangle 284"/>
            <p:cNvSpPr>
              <a:spLocks noChangeArrowheads="1"/>
            </p:cNvSpPr>
            <p:nvPr/>
          </p:nvSpPr>
          <p:spPr bwMode="auto">
            <a:xfrm>
              <a:off x="6579069" y="1768822"/>
              <a:ext cx="467360" cy="127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6" name="Rectangle 285"/>
            <p:cNvSpPr>
              <a:spLocks noChangeArrowheads="1"/>
            </p:cNvSpPr>
            <p:nvPr/>
          </p:nvSpPr>
          <p:spPr bwMode="auto">
            <a:xfrm>
              <a:off x="6579069" y="1768822"/>
              <a:ext cx="467360" cy="508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7" name="Freeform 286"/>
            <p:cNvSpPr>
              <a:spLocks/>
            </p:cNvSpPr>
            <p:nvPr/>
          </p:nvSpPr>
          <p:spPr bwMode="auto">
            <a:xfrm>
              <a:off x="6579069" y="1718022"/>
              <a:ext cx="467360" cy="50800"/>
            </a:xfrm>
            <a:custGeom>
              <a:avLst/>
              <a:gdLst>
                <a:gd name="T0" fmla="*/ 0 w 368"/>
                <a:gd name="T1" fmla="*/ 40 h 40"/>
                <a:gd name="T2" fmla="*/ 20 w 368"/>
                <a:gd name="T3" fmla="*/ 0 h 40"/>
                <a:gd name="T4" fmla="*/ 348 w 368"/>
                <a:gd name="T5" fmla="*/ 0 h 40"/>
                <a:gd name="T6" fmla="*/ 368 w 368"/>
                <a:gd name="T7" fmla="*/ 40 h 40"/>
                <a:gd name="T8" fmla="*/ 0 w 368"/>
                <a:gd name="T9" fmla="*/ 40 h 40"/>
              </a:gdLst>
              <a:ahLst/>
              <a:cxnLst>
                <a:cxn ang="0">
                  <a:pos x="T0" y="T1"/>
                </a:cxn>
                <a:cxn ang="0">
                  <a:pos x="T2" y="T3"/>
                </a:cxn>
                <a:cxn ang="0">
                  <a:pos x="T4" y="T5"/>
                </a:cxn>
                <a:cxn ang="0">
                  <a:pos x="T6" y="T7"/>
                </a:cxn>
                <a:cxn ang="0">
                  <a:pos x="T8" y="T9"/>
                </a:cxn>
              </a:cxnLst>
              <a:rect l="0" t="0" r="r" b="b"/>
              <a:pathLst>
                <a:path w="368" h="40">
                  <a:moveTo>
                    <a:pt x="0" y="40"/>
                  </a:moveTo>
                  <a:lnTo>
                    <a:pt x="20" y="0"/>
                  </a:lnTo>
                  <a:lnTo>
                    <a:pt x="348" y="0"/>
                  </a:lnTo>
                  <a:lnTo>
                    <a:pt x="368" y="40"/>
                  </a:lnTo>
                  <a:lnTo>
                    <a:pt x="0" y="40"/>
                  </a:lnTo>
                  <a:close/>
                </a:path>
              </a:pathLst>
            </a:custGeom>
            <a:solidFill>
              <a:srgbClr val="3D3D3D"/>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8" name="Freeform 287"/>
            <p:cNvSpPr>
              <a:spLocks/>
            </p:cNvSpPr>
            <p:nvPr/>
          </p:nvSpPr>
          <p:spPr bwMode="auto">
            <a:xfrm>
              <a:off x="6579069" y="1718022"/>
              <a:ext cx="467360" cy="50800"/>
            </a:xfrm>
            <a:custGeom>
              <a:avLst/>
              <a:gdLst>
                <a:gd name="T0" fmla="*/ 0 w 368"/>
                <a:gd name="T1" fmla="*/ 40 h 40"/>
                <a:gd name="T2" fmla="*/ 20 w 368"/>
                <a:gd name="T3" fmla="*/ 0 h 40"/>
                <a:gd name="T4" fmla="*/ 348 w 368"/>
                <a:gd name="T5" fmla="*/ 0 h 40"/>
                <a:gd name="T6" fmla="*/ 368 w 368"/>
                <a:gd name="T7" fmla="*/ 40 h 40"/>
                <a:gd name="T8" fmla="*/ 0 w 368"/>
                <a:gd name="T9" fmla="*/ 40 h 40"/>
              </a:gdLst>
              <a:ahLst/>
              <a:cxnLst>
                <a:cxn ang="0">
                  <a:pos x="T0" y="T1"/>
                </a:cxn>
                <a:cxn ang="0">
                  <a:pos x="T2" y="T3"/>
                </a:cxn>
                <a:cxn ang="0">
                  <a:pos x="T4" y="T5"/>
                </a:cxn>
                <a:cxn ang="0">
                  <a:pos x="T6" y="T7"/>
                </a:cxn>
                <a:cxn ang="0">
                  <a:pos x="T8" y="T9"/>
                </a:cxn>
              </a:cxnLst>
              <a:rect l="0" t="0" r="r" b="b"/>
              <a:pathLst>
                <a:path w="368" h="40">
                  <a:moveTo>
                    <a:pt x="0" y="40"/>
                  </a:moveTo>
                  <a:lnTo>
                    <a:pt x="20" y="0"/>
                  </a:lnTo>
                  <a:lnTo>
                    <a:pt x="348" y="0"/>
                  </a:lnTo>
                  <a:lnTo>
                    <a:pt x="368"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49" name="Rectangle 288"/>
            <p:cNvSpPr>
              <a:spLocks noChangeArrowheads="1"/>
            </p:cNvSpPr>
            <p:nvPr/>
          </p:nvSpPr>
          <p:spPr bwMode="auto">
            <a:xfrm>
              <a:off x="6579069" y="1718022"/>
              <a:ext cx="467360" cy="12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0" name="Rectangle 289"/>
            <p:cNvSpPr>
              <a:spLocks noChangeArrowheads="1"/>
            </p:cNvSpPr>
            <p:nvPr/>
          </p:nvSpPr>
          <p:spPr bwMode="auto">
            <a:xfrm>
              <a:off x="6579069" y="1718022"/>
              <a:ext cx="467360" cy="508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1" name="Rectangle 290"/>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2" name="Rectangle 291"/>
            <p:cNvSpPr>
              <a:spLocks noChangeArrowheads="1"/>
            </p:cNvSpPr>
            <p:nvPr/>
          </p:nvSpPr>
          <p:spPr bwMode="auto">
            <a:xfrm>
              <a:off x="6579069" y="1723102"/>
              <a:ext cx="467360" cy="127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3" name="Rectangle 292"/>
            <p:cNvSpPr>
              <a:spLocks noChangeArrowheads="1"/>
            </p:cNvSpPr>
            <p:nvPr/>
          </p:nvSpPr>
          <p:spPr bwMode="auto">
            <a:xfrm>
              <a:off x="6579069" y="1723102"/>
              <a:ext cx="467360" cy="127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4" name="Rectangle 293"/>
            <p:cNvSpPr>
              <a:spLocks noChangeArrowheads="1"/>
            </p:cNvSpPr>
            <p:nvPr/>
          </p:nvSpPr>
          <p:spPr bwMode="auto">
            <a:xfrm>
              <a:off x="6579069" y="1723102"/>
              <a:ext cx="467360" cy="508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5" name="Rectangle 294"/>
            <p:cNvSpPr>
              <a:spLocks noChangeArrowheads="1"/>
            </p:cNvSpPr>
            <p:nvPr/>
          </p:nvSpPr>
          <p:spPr bwMode="auto">
            <a:xfrm>
              <a:off x="6579069" y="1728182"/>
              <a:ext cx="467360" cy="127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6" name="Rectangle 295"/>
            <p:cNvSpPr>
              <a:spLocks noChangeArrowheads="1"/>
            </p:cNvSpPr>
            <p:nvPr/>
          </p:nvSpPr>
          <p:spPr bwMode="auto">
            <a:xfrm>
              <a:off x="6579069" y="1728182"/>
              <a:ext cx="467360" cy="127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7" name="Rectangle 296"/>
            <p:cNvSpPr>
              <a:spLocks noChangeArrowheads="1"/>
            </p:cNvSpPr>
            <p:nvPr/>
          </p:nvSpPr>
          <p:spPr bwMode="auto">
            <a:xfrm>
              <a:off x="6579069" y="1728182"/>
              <a:ext cx="467360" cy="127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8" name="Rectangle 297"/>
            <p:cNvSpPr>
              <a:spLocks noChangeArrowheads="1"/>
            </p:cNvSpPr>
            <p:nvPr/>
          </p:nvSpPr>
          <p:spPr bwMode="auto">
            <a:xfrm>
              <a:off x="6579069" y="1728182"/>
              <a:ext cx="467360" cy="127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59" name="Rectangle 298"/>
            <p:cNvSpPr>
              <a:spLocks noChangeArrowheads="1"/>
            </p:cNvSpPr>
            <p:nvPr/>
          </p:nvSpPr>
          <p:spPr bwMode="auto">
            <a:xfrm>
              <a:off x="6579069" y="1728182"/>
              <a:ext cx="467360" cy="508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0" name="Rectangle 299"/>
            <p:cNvSpPr>
              <a:spLocks noChangeArrowheads="1"/>
            </p:cNvSpPr>
            <p:nvPr/>
          </p:nvSpPr>
          <p:spPr bwMode="auto">
            <a:xfrm>
              <a:off x="6579069" y="1733262"/>
              <a:ext cx="467360" cy="12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1" name="Rectangle 300"/>
            <p:cNvSpPr>
              <a:spLocks noChangeArrowheads="1"/>
            </p:cNvSpPr>
            <p:nvPr/>
          </p:nvSpPr>
          <p:spPr bwMode="auto">
            <a:xfrm>
              <a:off x="6579069" y="1733262"/>
              <a:ext cx="467360" cy="127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2" name="Rectangle 301"/>
            <p:cNvSpPr>
              <a:spLocks noChangeArrowheads="1"/>
            </p:cNvSpPr>
            <p:nvPr/>
          </p:nvSpPr>
          <p:spPr bwMode="auto">
            <a:xfrm>
              <a:off x="6579069" y="1733262"/>
              <a:ext cx="467360" cy="127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3" name="Rectangle 302"/>
            <p:cNvSpPr>
              <a:spLocks noChangeArrowheads="1"/>
            </p:cNvSpPr>
            <p:nvPr/>
          </p:nvSpPr>
          <p:spPr bwMode="auto">
            <a:xfrm>
              <a:off x="6579069" y="1733262"/>
              <a:ext cx="467360" cy="127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4" name="Rectangle 303"/>
            <p:cNvSpPr>
              <a:spLocks noChangeArrowheads="1"/>
            </p:cNvSpPr>
            <p:nvPr/>
          </p:nvSpPr>
          <p:spPr bwMode="auto">
            <a:xfrm>
              <a:off x="6579069" y="1733262"/>
              <a:ext cx="467360" cy="508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5" name="Rectangle 304"/>
            <p:cNvSpPr>
              <a:spLocks noChangeArrowheads="1"/>
            </p:cNvSpPr>
            <p:nvPr/>
          </p:nvSpPr>
          <p:spPr bwMode="auto">
            <a:xfrm>
              <a:off x="6579069" y="1738342"/>
              <a:ext cx="467360" cy="127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6" name="Rectangle 305"/>
            <p:cNvSpPr>
              <a:spLocks noChangeArrowheads="1"/>
            </p:cNvSpPr>
            <p:nvPr/>
          </p:nvSpPr>
          <p:spPr bwMode="auto">
            <a:xfrm>
              <a:off x="6579069" y="1738342"/>
              <a:ext cx="467360" cy="127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7" name="Rectangle 306"/>
            <p:cNvSpPr>
              <a:spLocks noChangeArrowheads="1"/>
            </p:cNvSpPr>
            <p:nvPr/>
          </p:nvSpPr>
          <p:spPr bwMode="auto">
            <a:xfrm>
              <a:off x="6579069" y="1738342"/>
              <a:ext cx="467360" cy="127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8" name="Rectangle 307"/>
            <p:cNvSpPr>
              <a:spLocks noChangeArrowheads="1"/>
            </p:cNvSpPr>
            <p:nvPr/>
          </p:nvSpPr>
          <p:spPr bwMode="auto">
            <a:xfrm>
              <a:off x="6579069" y="1738342"/>
              <a:ext cx="467360" cy="508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69" name="Rectangle 308"/>
            <p:cNvSpPr>
              <a:spLocks noChangeArrowheads="1"/>
            </p:cNvSpPr>
            <p:nvPr/>
          </p:nvSpPr>
          <p:spPr bwMode="auto">
            <a:xfrm>
              <a:off x="6579069" y="1743422"/>
              <a:ext cx="467360" cy="127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0" name="Rectangle 309"/>
            <p:cNvSpPr>
              <a:spLocks noChangeArrowheads="1"/>
            </p:cNvSpPr>
            <p:nvPr/>
          </p:nvSpPr>
          <p:spPr bwMode="auto">
            <a:xfrm>
              <a:off x="6579069" y="1743422"/>
              <a:ext cx="467360" cy="1270"/>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1" name="Rectangle 310"/>
            <p:cNvSpPr>
              <a:spLocks noChangeArrowheads="1"/>
            </p:cNvSpPr>
            <p:nvPr/>
          </p:nvSpPr>
          <p:spPr bwMode="auto">
            <a:xfrm>
              <a:off x="6579069" y="1743422"/>
              <a:ext cx="467360" cy="1270"/>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2" name="Rectangle 311"/>
            <p:cNvSpPr>
              <a:spLocks noChangeArrowheads="1"/>
            </p:cNvSpPr>
            <p:nvPr/>
          </p:nvSpPr>
          <p:spPr bwMode="auto">
            <a:xfrm>
              <a:off x="6579069" y="1743422"/>
              <a:ext cx="467360" cy="127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3" name="Rectangle 312"/>
            <p:cNvSpPr>
              <a:spLocks noChangeArrowheads="1"/>
            </p:cNvSpPr>
            <p:nvPr/>
          </p:nvSpPr>
          <p:spPr bwMode="auto">
            <a:xfrm>
              <a:off x="6579069" y="1743422"/>
              <a:ext cx="467360" cy="5080"/>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4" name="Rectangle 313"/>
            <p:cNvSpPr>
              <a:spLocks noChangeArrowheads="1"/>
            </p:cNvSpPr>
            <p:nvPr/>
          </p:nvSpPr>
          <p:spPr bwMode="auto">
            <a:xfrm>
              <a:off x="6579069" y="1748502"/>
              <a:ext cx="467360" cy="127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5" name="Rectangle 314"/>
            <p:cNvSpPr>
              <a:spLocks noChangeArrowheads="1"/>
            </p:cNvSpPr>
            <p:nvPr/>
          </p:nvSpPr>
          <p:spPr bwMode="auto">
            <a:xfrm>
              <a:off x="6579069" y="1748502"/>
              <a:ext cx="467360" cy="127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6" name="Rectangle 315"/>
            <p:cNvSpPr>
              <a:spLocks noChangeArrowheads="1"/>
            </p:cNvSpPr>
            <p:nvPr/>
          </p:nvSpPr>
          <p:spPr bwMode="auto">
            <a:xfrm>
              <a:off x="6579069" y="1748502"/>
              <a:ext cx="467360" cy="127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7" name="Rectangle 316"/>
            <p:cNvSpPr>
              <a:spLocks noChangeArrowheads="1"/>
            </p:cNvSpPr>
            <p:nvPr/>
          </p:nvSpPr>
          <p:spPr bwMode="auto">
            <a:xfrm>
              <a:off x="6579069" y="1748502"/>
              <a:ext cx="467360" cy="508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8" name="Rectangle 317"/>
            <p:cNvSpPr>
              <a:spLocks noChangeArrowheads="1"/>
            </p:cNvSpPr>
            <p:nvPr/>
          </p:nvSpPr>
          <p:spPr bwMode="auto">
            <a:xfrm>
              <a:off x="6579069" y="1753582"/>
              <a:ext cx="467360" cy="127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79" name="Rectangle 318"/>
            <p:cNvSpPr>
              <a:spLocks noChangeArrowheads="1"/>
            </p:cNvSpPr>
            <p:nvPr/>
          </p:nvSpPr>
          <p:spPr bwMode="auto">
            <a:xfrm>
              <a:off x="6579069" y="1753582"/>
              <a:ext cx="467360" cy="127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0" name="Rectangle 319"/>
            <p:cNvSpPr>
              <a:spLocks noChangeArrowheads="1"/>
            </p:cNvSpPr>
            <p:nvPr/>
          </p:nvSpPr>
          <p:spPr bwMode="auto">
            <a:xfrm>
              <a:off x="6579069" y="1753582"/>
              <a:ext cx="467360" cy="127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1" name="Rectangle 320"/>
            <p:cNvSpPr>
              <a:spLocks noChangeArrowheads="1"/>
            </p:cNvSpPr>
            <p:nvPr/>
          </p:nvSpPr>
          <p:spPr bwMode="auto">
            <a:xfrm>
              <a:off x="6579069" y="1753582"/>
              <a:ext cx="467360" cy="127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2" name="Rectangle 321"/>
            <p:cNvSpPr>
              <a:spLocks noChangeArrowheads="1"/>
            </p:cNvSpPr>
            <p:nvPr/>
          </p:nvSpPr>
          <p:spPr bwMode="auto">
            <a:xfrm>
              <a:off x="6579069" y="1753582"/>
              <a:ext cx="467360" cy="127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3" name="Rectangle 322"/>
            <p:cNvSpPr>
              <a:spLocks noChangeArrowheads="1"/>
            </p:cNvSpPr>
            <p:nvPr/>
          </p:nvSpPr>
          <p:spPr bwMode="auto">
            <a:xfrm>
              <a:off x="6579069" y="1753582"/>
              <a:ext cx="467360" cy="508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4" name="Rectangle 323"/>
            <p:cNvSpPr>
              <a:spLocks noChangeArrowheads="1"/>
            </p:cNvSpPr>
            <p:nvPr/>
          </p:nvSpPr>
          <p:spPr bwMode="auto">
            <a:xfrm>
              <a:off x="6579069" y="1758662"/>
              <a:ext cx="467360" cy="127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5" name="Rectangle 324"/>
            <p:cNvSpPr>
              <a:spLocks noChangeArrowheads="1"/>
            </p:cNvSpPr>
            <p:nvPr/>
          </p:nvSpPr>
          <p:spPr bwMode="auto">
            <a:xfrm>
              <a:off x="6579069" y="1758662"/>
              <a:ext cx="467360" cy="1270"/>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6" name="Rectangle 325"/>
            <p:cNvSpPr>
              <a:spLocks noChangeArrowheads="1"/>
            </p:cNvSpPr>
            <p:nvPr/>
          </p:nvSpPr>
          <p:spPr bwMode="auto">
            <a:xfrm>
              <a:off x="6579069" y="1758662"/>
              <a:ext cx="467360" cy="127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7" name="Rectangle 326"/>
            <p:cNvSpPr>
              <a:spLocks noChangeArrowheads="1"/>
            </p:cNvSpPr>
            <p:nvPr/>
          </p:nvSpPr>
          <p:spPr bwMode="auto">
            <a:xfrm>
              <a:off x="6579069" y="1758662"/>
              <a:ext cx="467360" cy="508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8" name="Rectangle 327"/>
            <p:cNvSpPr>
              <a:spLocks noChangeArrowheads="1"/>
            </p:cNvSpPr>
            <p:nvPr/>
          </p:nvSpPr>
          <p:spPr bwMode="auto">
            <a:xfrm>
              <a:off x="6579069" y="1763742"/>
              <a:ext cx="467360" cy="1270"/>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89" name="Rectangle 328"/>
            <p:cNvSpPr>
              <a:spLocks noChangeArrowheads="1"/>
            </p:cNvSpPr>
            <p:nvPr/>
          </p:nvSpPr>
          <p:spPr bwMode="auto">
            <a:xfrm>
              <a:off x="6579069" y="1763742"/>
              <a:ext cx="467360" cy="1270"/>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0" name="Rectangle 329"/>
            <p:cNvSpPr>
              <a:spLocks noChangeArrowheads="1"/>
            </p:cNvSpPr>
            <p:nvPr/>
          </p:nvSpPr>
          <p:spPr bwMode="auto">
            <a:xfrm>
              <a:off x="6579069" y="1763742"/>
              <a:ext cx="467360" cy="127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1" name="Rectangle 330"/>
            <p:cNvSpPr>
              <a:spLocks noChangeArrowheads="1"/>
            </p:cNvSpPr>
            <p:nvPr/>
          </p:nvSpPr>
          <p:spPr bwMode="auto">
            <a:xfrm>
              <a:off x="6579069" y="1763742"/>
              <a:ext cx="467360" cy="1270"/>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2" name="Rectangle 331"/>
            <p:cNvSpPr>
              <a:spLocks noChangeArrowheads="1"/>
            </p:cNvSpPr>
            <p:nvPr/>
          </p:nvSpPr>
          <p:spPr bwMode="auto">
            <a:xfrm>
              <a:off x="6579069" y="1763742"/>
              <a:ext cx="467360" cy="508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3" name="Rectangle 332"/>
            <p:cNvSpPr>
              <a:spLocks noChangeArrowheads="1"/>
            </p:cNvSpPr>
            <p:nvPr/>
          </p:nvSpPr>
          <p:spPr bwMode="auto">
            <a:xfrm>
              <a:off x="6579069" y="1768822"/>
              <a:ext cx="467360" cy="1270"/>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4" name="Rectangle 333"/>
            <p:cNvSpPr>
              <a:spLocks noChangeArrowheads="1"/>
            </p:cNvSpPr>
            <p:nvPr/>
          </p:nvSpPr>
          <p:spPr bwMode="auto">
            <a:xfrm>
              <a:off x="6579069" y="1768822"/>
              <a:ext cx="467360" cy="1270"/>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5" name="Rectangle 334"/>
            <p:cNvSpPr>
              <a:spLocks noChangeArrowheads="1"/>
            </p:cNvSpPr>
            <p:nvPr/>
          </p:nvSpPr>
          <p:spPr bwMode="auto">
            <a:xfrm>
              <a:off x="6579069" y="1768822"/>
              <a:ext cx="467360" cy="127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6" name="Rectangle 335"/>
            <p:cNvSpPr>
              <a:spLocks noChangeArrowheads="1"/>
            </p:cNvSpPr>
            <p:nvPr/>
          </p:nvSpPr>
          <p:spPr bwMode="auto">
            <a:xfrm>
              <a:off x="6579069" y="1768822"/>
              <a:ext cx="467360" cy="508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7" name="Rectangle 337"/>
            <p:cNvSpPr>
              <a:spLocks noChangeArrowheads="1"/>
            </p:cNvSpPr>
            <p:nvPr/>
          </p:nvSpPr>
          <p:spPr bwMode="auto">
            <a:xfrm>
              <a:off x="6589229" y="1386779"/>
              <a:ext cx="441960" cy="336323"/>
            </a:xfrm>
            <a:prstGeom prst="rect">
              <a:avLst/>
            </a:prstGeom>
            <a:solidFill>
              <a:srgbClr val="808080">
                <a:lumMod val="40000"/>
                <a:lumOff val="60000"/>
              </a:srgbClr>
            </a:solidFill>
            <a:ln>
              <a:solidFill>
                <a:srgbClr val="FFFFFF">
                  <a:lumMod val="85000"/>
                </a:srgbClr>
              </a:solidFill>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298" name="Rectangle 338"/>
            <p:cNvSpPr>
              <a:spLocks noChangeArrowheads="1"/>
            </p:cNvSpPr>
            <p:nvPr/>
          </p:nvSpPr>
          <p:spPr bwMode="auto">
            <a:xfrm>
              <a:off x="6607009" y="1409411"/>
              <a:ext cx="397510" cy="285750"/>
            </a:xfrm>
            <a:prstGeom prst="rect">
              <a:avLst/>
            </a:prstGeom>
            <a:gradFill flip="none" rotWithShape="1">
              <a:gsLst>
                <a:gs pos="67000">
                  <a:srgbClr val="FFFFFF">
                    <a:lumMod val="99000"/>
                    <a:lumOff val="1000"/>
                  </a:srgbClr>
                </a:gs>
                <a:gs pos="50000">
                  <a:srgbClr val="FFFFFF"/>
                </a:gs>
                <a:gs pos="0">
                  <a:srgbClr val="AFAFC9"/>
                </a:gs>
                <a:gs pos="32000">
                  <a:srgbClr val="FFFFFF">
                    <a:lumMod val="86000"/>
                    <a:lumOff val="14000"/>
                  </a:srgbClr>
                </a:gs>
                <a:gs pos="100000">
                  <a:srgbClr val="B3B3CD"/>
                </a:gs>
              </a:gsLst>
              <a:lin ang="2700000" scaled="1"/>
              <a:tileRect/>
            </a:gradFill>
            <a:ln w="6350">
              <a:solidFill>
                <a:srgbClr val="676767"/>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nvGrpSpPr>
            <p:cNvPr id="299" name="Group 437"/>
            <p:cNvGrpSpPr>
              <a:grpSpLocks/>
            </p:cNvGrpSpPr>
            <p:nvPr/>
          </p:nvGrpSpPr>
          <p:grpSpPr bwMode="auto">
            <a:xfrm>
              <a:off x="6519379" y="1904712"/>
              <a:ext cx="588010" cy="66040"/>
              <a:chOff x="4528" y="1422"/>
              <a:chExt cx="463" cy="52"/>
            </a:xfrm>
          </p:grpSpPr>
          <p:sp>
            <p:nvSpPr>
              <p:cNvPr id="301" name="Rectangle 339"/>
              <p:cNvSpPr>
                <a:spLocks noChangeArrowheads="1"/>
              </p:cNvSpPr>
              <p:nvPr/>
            </p:nvSpPr>
            <p:spPr bwMode="auto">
              <a:xfrm>
                <a:off x="4528" y="1422"/>
                <a:ext cx="463" cy="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2" name="Rectangle 340"/>
              <p:cNvSpPr>
                <a:spLocks noChangeArrowheads="1"/>
              </p:cNvSpPr>
              <p:nvPr/>
            </p:nvSpPr>
            <p:spPr bwMode="auto">
              <a:xfrm>
                <a:off x="4528" y="1425"/>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3" name="Rectangle 341"/>
              <p:cNvSpPr>
                <a:spLocks noChangeArrowheads="1"/>
              </p:cNvSpPr>
              <p:nvPr/>
            </p:nvSpPr>
            <p:spPr bwMode="auto">
              <a:xfrm>
                <a:off x="4528" y="1425"/>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4" name="Rectangle 342"/>
              <p:cNvSpPr>
                <a:spLocks noChangeArrowheads="1"/>
              </p:cNvSpPr>
              <p:nvPr/>
            </p:nvSpPr>
            <p:spPr bwMode="auto">
              <a:xfrm>
                <a:off x="4528" y="1425"/>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5" name="Rectangle 343"/>
              <p:cNvSpPr>
                <a:spLocks noChangeArrowheads="1"/>
              </p:cNvSpPr>
              <p:nvPr/>
            </p:nvSpPr>
            <p:spPr bwMode="auto">
              <a:xfrm>
                <a:off x="4528" y="1425"/>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6" name="Rectangle 344"/>
              <p:cNvSpPr>
                <a:spLocks noChangeArrowheads="1"/>
              </p:cNvSpPr>
              <p:nvPr/>
            </p:nvSpPr>
            <p:spPr bwMode="auto">
              <a:xfrm>
                <a:off x="4528" y="1429"/>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7" name="Rectangle 345"/>
              <p:cNvSpPr>
                <a:spLocks noChangeArrowheads="1"/>
              </p:cNvSpPr>
              <p:nvPr/>
            </p:nvSpPr>
            <p:spPr bwMode="auto">
              <a:xfrm>
                <a:off x="4528" y="1429"/>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8" name="Rectangle 346"/>
              <p:cNvSpPr>
                <a:spLocks noChangeArrowheads="1"/>
              </p:cNvSpPr>
              <p:nvPr/>
            </p:nvSpPr>
            <p:spPr bwMode="auto">
              <a:xfrm>
                <a:off x="4528" y="1429"/>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09" name="Rectangle 347"/>
              <p:cNvSpPr>
                <a:spLocks noChangeArrowheads="1"/>
              </p:cNvSpPr>
              <p:nvPr/>
            </p:nvSpPr>
            <p:spPr bwMode="auto">
              <a:xfrm>
                <a:off x="4528" y="1429"/>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0" name="Rectangle 348"/>
              <p:cNvSpPr>
                <a:spLocks noChangeArrowheads="1"/>
              </p:cNvSpPr>
              <p:nvPr/>
            </p:nvSpPr>
            <p:spPr bwMode="auto">
              <a:xfrm>
                <a:off x="4528" y="1433"/>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1" name="Rectangle 349"/>
              <p:cNvSpPr>
                <a:spLocks noChangeArrowheads="1"/>
              </p:cNvSpPr>
              <p:nvPr/>
            </p:nvSpPr>
            <p:spPr bwMode="auto">
              <a:xfrm>
                <a:off x="4528" y="1433"/>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2" name="Rectangle 350"/>
              <p:cNvSpPr>
                <a:spLocks noChangeArrowheads="1"/>
              </p:cNvSpPr>
              <p:nvPr/>
            </p:nvSpPr>
            <p:spPr bwMode="auto">
              <a:xfrm>
                <a:off x="4528" y="1433"/>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3" name="Rectangle 351"/>
              <p:cNvSpPr>
                <a:spLocks noChangeArrowheads="1"/>
              </p:cNvSpPr>
              <p:nvPr/>
            </p:nvSpPr>
            <p:spPr bwMode="auto">
              <a:xfrm>
                <a:off x="4528" y="1437"/>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4" name="Rectangle 352"/>
              <p:cNvSpPr>
                <a:spLocks noChangeArrowheads="1"/>
              </p:cNvSpPr>
              <p:nvPr/>
            </p:nvSpPr>
            <p:spPr bwMode="auto">
              <a:xfrm>
                <a:off x="4528" y="1437"/>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5" name="Rectangle 353"/>
              <p:cNvSpPr>
                <a:spLocks noChangeArrowheads="1"/>
              </p:cNvSpPr>
              <p:nvPr/>
            </p:nvSpPr>
            <p:spPr bwMode="auto">
              <a:xfrm>
                <a:off x="4528" y="1437"/>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6" name="Rectangle 354"/>
              <p:cNvSpPr>
                <a:spLocks noChangeArrowheads="1"/>
              </p:cNvSpPr>
              <p:nvPr/>
            </p:nvSpPr>
            <p:spPr bwMode="auto">
              <a:xfrm>
                <a:off x="4528" y="1437"/>
                <a:ext cx="463" cy="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7" name="Rectangle 355"/>
              <p:cNvSpPr>
                <a:spLocks noChangeArrowheads="1"/>
              </p:cNvSpPr>
              <p:nvPr/>
            </p:nvSpPr>
            <p:spPr bwMode="auto">
              <a:xfrm>
                <a:off x="4528" y="1441"/>
                <a:ext cx="463" cy="1"/>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8" name="Rectangle 356"/>
              <p:cNvSpPr>
                <a:spLocks noChangeArrowheads="1"/>
              </p:cNvSpPr>
              <p:nvPr/>
            </p:nvSpPr>
            <p:spPr bwMode="auto">
              <a:xfrm>
                <a:off x="4528" y="1441"/>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19" name="Rectangle 357"/>
              <p:cNvSpPr>
                <a:spLocks noChangeArrowheads="1"/>
              </p:cNvSpPr>
              <p:nvPr/>
            </p:nvSpPr>
            <p:spPr bwMode="auto">
              <a:xfrm>
                <a:off x="4528" y="1441"/>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0" name="Rectangle 358"/>
              <p:cNvSpPr>
                <a:spLocks noChangeArrowheads="1"/>
              </p:cNvSpPr>
              <p:nvPr/>
            </p:nvSpPr>
            <p:spPr bwMode="auto">
              <a:xfrm>
                <a:off x="4528" y="1441"/>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1" name="Rectangle 359"/>
              <p:cNvSpPr>
                <a:spLocks noChangeArrowheads="1"/>
              </p:cNvSpPr>
              <p:nvPr/>
            </p:nvSpPr>
            <p:spPr bwMode="auto">
              <a:xfrm>
                <a:off x="4528" y="1445"/>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2" name="Rectangle 360"/>
              <p:cNvSpPr>
                <a:spLocks noChangeArrowheads="1"/>
              </p:cNvSpPr>
              <p:nvPr/>
            </p:nvSpPr>
            <p:spPr bwMode="auto">
              <a:xfrm>
                <a:off x="4528" y="1445"/>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3" name="Rectangle 361"/>
              <p:cNvSpPr>
                <a:spLocks noChangeArrowheads="1"/>
              </p:cNvSpPr>
              <p:nvPr/>
            </p:nvSpPr>
            <p:spPr bwMode="auto">
              <a:xfrm>
                <a:off x="4528" y="1445"/>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4" name="Rectangle 362"/>
              <p:cNvSpPr>
                <a:spLocks noChangeArrowheads="1"/>
              </p:cNvSpPr>
              <p:nvPr/>
            </p:nvSpPr>
            <p:spPr bwMode="auto">
              <a:xfrm>
                <a:off x="4528" y="1445"/>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5" name="Rectangle 363"/>
              <p:cNvSpPr>
                <a:spLocks noChangeArrowheads="1"/>
              </p:cNvSpPr>
              <p:nvPr/>
            </p:nvSpPr>
            <p:spPr bwMode="auto">
              <a:xfrm>
                <a:off x="4528" y="1449"/>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6" name="Rectangle 364"/>
              <p:cNvSpPr>
                <a:spLocks noChangeArrowheads="1"/>
              </p:cNvSpPr>
              <p:nvPr/>
            </p:nvSpPr>
            <p:spPr bwMode="auto">
              <a:xfrm>
                <a:off x="4528" y="1449"/>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7" name="Rectangle 365"/>
              <p:cNvSpPr>
                <a:spLocks noChangeArrowheads="1"/>
              </p:cNvSpPr>
              <p:nvPr/>
            </p:nvSpPr>
            <p:spPr bwMode="auto">
              <a:xfrm>
                <a:off x="4528" y="1449"/>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8" name="Rectangle 366"/>
              <p:cNvSpPr>
                <a:spLocks noChangeArrowheads="1"/>
              </p:cNvSpPr>
              <p:nvPr/>
            </p:nvSpPr>
            <p:spPr bwMode="auto">
              <a:xfrm>
                <a:off x="4528" y="1449"/>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29" name="Rectangle 367"/>
              <p:cNvSpPr>
                <a:spLocks noChangeArrowheads="1"/>
              </p:cNvSpPr>
              <p:nvPr/>
            </p:nvSpPr>
            <p:spPr bwMode="auto">
              <a:xfrm>
                <a:off x="4528" y="1453"/>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0" name="Rectangle 368"/>
              <p:cNvSpPr>
                <a:spLocks noChangeArrowheads="1"/>
              </p:cNvSpPr>
              <p:nvPr/>
            </p:nvSpPr>
            <p:spPr bwMode="auto">
              <a:xfrm>
                <a:off x="4528" y="1453"/>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1" name="Rectangle 369"/>
              <p:cNvSpPr>
                <a:spLocks noChangeArrowheads="1"/>
              </p:cNvSpPr>
              <p:nvPr/>
            </p:nvSpPr>
            <p:spPr bwMode="auto">
              <a:xfrm>
                <a:off x="4528" y="1453"/>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2" name="Rectangle 370"/>
              <p:cNvSpPr>
                <a:spLocks noChangeArrowheads="1"/>
              </p:cNvSpPr>
              <p:nvPr/>
            </p:nvSpPr>
            <p:spPr bwMode="auto">
              <a:xfrm>
                <a:off x="4528" y="1457"/>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3" name="Rectangle 371"/>
              <p:cNvSpPr>
                <a:spLocks noChangeArrowheads="1"/>
              </p:cNvSpPr>
              <p:nvPr/>
            </p:nvSpPr>
            <p:spPr bwMode="auto">
              <a:xfrm>
                <a:off x="4528" y="1457"/>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4" name="Rectangle 372"/>
              <p:cNvSpPr>
                <a:spLocks noChangeArrowheads="1"/>
              </p:cNvSpPr>
              <p:nvPr/>
            </p:nvSpPr>
            <p:spPr bwMode="auto">
              <a:xfrm>
                <a:off x="4528" y="1457"/>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5" name="Rectangle 373"/>
              <p:cNvSpPr>
                <a:spLocks noChangeArrowheads="1"/>
              </p:cNvSpPr>
              <p:nvPr/>
            </p:nvSpPr>
            <p:spPr bwMode="auto">
              <a:xfrm>
                <a:off x="4528" y="1457"/>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6" name="Rectangle 374"/>
              <p:cNvSpPr>
                <a:spLocks noChangeArrowheads="1"/>
              </p:cNvSpPr>
              <p:nvPr/>
            </p:nvSpPr>
            <p:spPr bwMode="auto">
              <a:xfrm>
                <a:off x="4528" y="1461"/>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7" name="Rectangle 375"/>
              <p:cNvSpPr>
                <a:spLocks noChangeArrowheads="1"/>
              </p:cNvSpPr>
              <p:nvPr/>
            </p:nvSpPr>
            <p:spPr bwMode="auto">
              <a:xfrm>
                <a:off x="4528" y="1461"/>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8" name="Rectangle 376"/>
              <p:cNvSpPr>
                <a:spLocks noChangeArrowheads="1"/>
              </p:cNvSpPr>
              <p:nvPr/>
            </p:nvSpPr>
            <p:spPr bwMode="auto">
              <a:xfrm>
                <a:off x="4528" y="1461"/>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39" name="Rectangle 377"/>
              <p:cNvSpPr>
                <a:spLocks noChangeArrowheads="1"/>
              </p:cNvSpPr>
              <p:nvPr/>
            </p:nvSpPr>
            <p:spPr bwMode="auto">
              <a:xfrm>
                <a:off x="4528" y="1461"/>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0" name="Rectangle 378"/>
              <p:cNvSpPr>
                <a:spLocks noChangeArrowheads="1"/>
              </p:cNvSpPr>
              <p:nvPr/>
            </p:nvSpPr>
            <p:spPr bwMode="auto">
              <a:xfrm>
                <a:off x="4528" y="1465"/>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1" name="Rectangle 379"/>
              <p:cNvSpPr>
                <a:spLocks noChangeArrowheads="1"/>
              </p:cNvSpPr>
              <p:nvPr/>
            </p:nvSpPr>
            <p:spPr bwMode="auto">
              <a:xfrm>
                <a:off x="4528" y="1465"/>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2" name="Rectangle 380"/>
              <p:cNvSpPr>
                <a:spLocks noChangeArrowheads="1"/>
              </p:cNvSpPr>
              <p:nvPr/>
            </p:nvSpPr>
            <p:spPr bwMode="auto">
              <a:xfrm>
                <a:off x="4528" y="1465"/>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3" name="Rectangle 381"/>
              <p:cNvSpPr>
                <a:spLocks noChangeArrowheads="1"/>
              </p:cNvSpPr>
              <p:nvPr/>
            </p:nvSpPr>
            <p:spPr bwMode="auto">
              <a:xfrm>
                <a:off x="4528" y="1465"/>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4" name="Rectangle 382"/>
              <p:cNvSpPr>
                <a:spLocks noChangeArrowheads="1"/>
              </p:cNvSpPr>
              <p:nvPr/>
            </p:nvSpPr>
            <p:spPr bwMode="auto">
              <a:xfrm>
                <a:off x="4528" y="1469"/>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5" name="Rectangle 383"/>
              <p:cNvSpPr>
                <a:spLocks noChangeArrowheads="1"/>
              </p:cNvSpPr>
              <p:nvPr/>
            </p:nvSpPr>
            <p:spPr bwMode="auto">
              <a:xfrm>
                <a:off x="4528" y="1469"/>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6" name="Rectangle 384"/>
              <p:cNvSpPr>
                <a:spLocks noChangeArrowheads="1"/>
              </p:cNvSpPr>
              <p:nvPr/>
            </p:nvSpPr>
            <p:spPr bwMode="auto">
              <a:xfrm>
                <a:off x="4528" y="1469"/>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7" name="Rectangle 385"/>
              <p:cNvSpPr>
                <a:spLocks noChangeArrowheads="1"/>
              </p:cNvSpPr>
              <p:nvPr/>
            </p:nvSpPr>
            <p:spPr bwMode="auto">
              <a:xfrm>
                <a:off x="4528" y="1473"/>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8" name="Rectangle 386"/>
              <p:cNvSpPr>
                <a:spLocks noChangeArrowheads="1"/>
              </p:cNvSpPr>
              <p:nvPr/>
            </p:nvSpPr>
            <p:spPr bwMode="auto">
              <a:xfrm>
                <a:off x="4528" y="1473"/>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49" name="Freeform 387"/>
              <p:cNvSpPr>
                <a:spLocks/>
              </p:cNvSpPr>
              <p:nvPr/>
            </p:nvSpPr>
            <p:spPr bwMode="auto">
              <a:xfrm>
                <a:off x="4528" y="1422"/>
                <a:ext cx="463" cy="51"/>
              </a:xfrm>
              <a:custGeom>
                <a:avLst/>
                <a:gdLst>
                  <a:gd name="T0" fmla="*/ 0 w 463"/>
                  <a:gd name="T1" fmla="*/ 51 h 51"/>
                  <a:gd name="T2" fmla="*/ 51 w 463"/>
                  <a:gd name="T3" fmla="*/ 0 h 51"/>
                  <a:gd name="T4" fmla="*/ 411 w 463"/>
                  <a:gd name="T5" fmla="*/ 0 h 51"/>
                  <a:gd name="T6" fmla="*/ 463 w 463"/>
                  <a:gd name="T7" fmla="*/ 51 h 51"/>
                  <a:gd name="T8" fmla="*/ 0 w 463"/>
                  <a:gd name="T9" fmla="*/ 51 h 51"/>
                </a:gdLst>
                <a:ahLst/>
                <a:cxnLst>
                  <a:cxn ang="0">
                    <a:pos x="T0" y="T1"/>
                  </a:cxn>
                  <a:cxn ang="0">
                    <a:pos x="T2" y="T3"/>
                  </a:cxn>
                  <a:cxn ang="0">
                    <a:pos x="T4" y="T5"/>
                  </a:cxn>
                  <a:cxn ang="0">
                    <a:pos x="T6" y="T7"/>
                  </a:cxn>
                  <a:cxn ang="0">
                    <a:pos x="T8" y="T9"/>
                  </a:cxn>
                </a:cxnLst>
                <a:rect l="0" t="0" r="r" b="b"/>
                <a:pathLst>
                  <a:path w="463" h="51">
                    <a:moveTo>
                      <a:pt x="0" y="51"/>
                    </a:moveTo>
                    <a:lnTo>
                      <a:pt x="51" y="0"/>
                    </a:lnTo>
                    <a:lnTo>
                      <a:pt x="411" y="0"/>
                    </a:lnTo>
                    <a:lnTo>
                      <a:pt x="463" y="51"/>
                    </a:lnTo>
                    <a:lnTo>
                      <a:pt x="0" y="51"/>
                    </a:lnTo>
                    <a:close/>
                  </a:path>
                </a:pathLst>
              </a:custGeom>
              <a:solidFill>
                <a:srgbClr val="3D3D3D"/>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0" name="Freeform 388"/>
              <p:cNvSpPr>
                <a:spLocks/>
              </p:cNvSpPr>
              <p:nvPr/>
            </p:nvSpPr>
            <p:spPr bwMode="auto">
              <a:xfrm>
                <a:off x="4528" y="1422"/>
                <a:ext cx="463" cy="51"/>
              </a:xfrm>
              <a:custGeom>
                <a:avLst/>
                <a:gdLst>
                  <a:gd name="T0" fmla="*/ 0 w 463"/>
                  <a:gd name="T1" fmla="*/ 51 h 51"/>
                  <a:gd name="T2" fmla="*/ 51 w 463"/>
                  <a:gd name="T3" fmla="*/ 0 h 51"/>
                  <a:gd name="T4" fmla="*/ 411 w 463"/>
                  <a:gd name="T5" fmla="*/ 0 h 51"/>
                  <a:gd name="T6" fmla="*/ 463 w 463"/>
                  <a:gd name="T7" fmla="*/ 51 h 51"/>
                  <a:gd name="T8" fmla="*/ 0 w 463"/>
                  <a:gd name="T9" fmla="*/ 51 h 51"/>
                </a:gdLst>
                <a:ahLst/>
                <a:cxnLst>
                  <a:cxn ang="0">
                    <a:pos x="T0" y="T1"/>
                  </a:cxn>
                  <a:cxn ang="0">
                    <a:pos x="T2" y="T3"/>
                  </a:cxn>
                  <a:cxn ang="0">
                    <a:pos x="T4" y="T5"/>
                  </a:cxn>
                  <a:cxn ang="0">
                    <a:pos x="T6" y="T7"/>
                  </a:cxn>
                  <a:cxn ang="0">
                    <a:pos x="T8" y="T9"/>
                  </a:cxn>
                </a:cxnLst>
                <a:rect l="0" t="0" r="r" b="b"/>
                <a:pathLst>
                  <a:path w="463" h="51">
                    <a:moveTo>
                      <a:pt x="0" y="51"/>
                    </a:moveTo>
                    <a:lnTo>
                      <a:pt x="51" y="0"/>
                    </a:lnTo>
                    <a:lnTo>
                      <a:pt x="411" y="0"/>
                    </a:lnTo>
                    <a:lnTo>
                      <a:pt x="463"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1" name="Rectangle 389"/>
              <p:cNvSpPr>
                <a:spLocks noChangeArrowheads="1"/>
              </p:cNvSpPr>
              <p:nvPr/>
            </p:nvSpPr>
            <p:spPr bwMode="auto">
              <a:xfrm>
                <a:off x="4528" y="1422"/>
                <a:ext cx="463" cy="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2" name="Rectangle 390"/>
              <p:cNvSpPr>
                <a:spLocks noChangeArrowheads="1"/>
              </p:cNvSpPr>
              <p:nvPr/>
            </p:nvSpPr>
            <p:spPr bwMode="auto">
              <a:xfrm>
                <a:off x="4528" y="1425"/>
                <a:ext cx="463" cy="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3" name="Rectangle 391"/>
              <p:cNvSpPr>
                <a:spLocks noChangeArrowheads="1"/>
              </p:cNvSpPr>
              <p:nvPr/>
            </p:nvSpPr>
            <p:spPr bwMode="auto">
              <a:xfrm>
                <a:off x="4528" y="1425"/>
                <a:ext cx="46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4" name="Rectangle 392"/>
              <p:cNvSpPr>
                <a:spLocks noChangeArrowheads="1"/>
              </p:cNvSpPr>
              <p:nvPr/>
            </p:nvSpPr>
            <p:spPr bwMode="auto">
              <a:xfrm>
                <a:off x="4528" y="1425"/>
                <a:ext cx="463" cy="1"/>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5" name="Rectangle 393"/>
              <p:cNvSpPr>
                <a:spLocks noChangeArrowheads="1"/>
              </p:cNvSpPr>
              <p:nvPr/>
            </p:nvSpPr>
            <p:spPr bwMode="auto">
              <a:xfrm>
                <a:off x="4528" y="1425"/>
                <a:ext cx="463"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6" name="Rectangle 394"/>
              <p:cNvSpPr>
                <a:spLocks noChangeArrowheads="1"/>
              </p:cNvSpPr>
              <p:nvPr/>
            </p:nvSpPr>
            <p:spPr bwMode="auto">
              <a:xfrm>
                <a:off x="4528" y="1429"/>
                <a:ext cx="463" cy="1"/>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7" name="Rectangle 395"/>
              <p:cNvSpPr>
                <a:spLocks noChangeArrowheads="1"/>
              </p:cNvSpPr>
              <p:nvPr/>
            </p:nvSpPr>
            <p:spPr bwMode="auto">
              <a:xfrm>
                <a:off x="4528" y="1429"/>
                <a:ext cx="463" cy="1"/>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8" name="Rectangle 396"/>
              <p:cNvSpPr>
                <a:spLocks noChangeArrowheads="1"/>
              </p:cNvSpPr>
              <p:nvPr/>
            </p:nvSpPr>
            <p:spPr bwMode="auto">
              <a:xfrm>
                <a:off x="4528" y="1429"/>
                <a:ext cx="463" cy="1"/>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59" name="Rectangle 397"/>
              <p:cNvSpPr>
                <a:spLocks noChangeArrowheads="1"/>
              </p:cNvSpPr>
              <p:nvPr/>
            </p:nvSpPr>
            <p:spPr bwMode="auto">
              <a:xfrm>
                <a:off x="4528" y="1429"/>
                <a:ext cx="463" cy="4"/>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0" name="Rectangle 398"/>
              <p:cNvSpPr>
                <a:spLocks noChangeArrowheads="1"/>
              </p:cNvSpPr>
              <p:nvPr/>
            </p:nvSpPr>
            <p:spPr bwMode="auto">
              <a:xfrm>
                <a:off x="4528" y="1433"/>
                <a:ext cx="463" cy="1"/>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1" name="Rectangle 399"/>
              <p:cNvSpPr>
                <a:spLocks noChangeArrowheads="1"/>
              </p:cNvSpPr>
              <p:nvPr/>
            </p:nvSpPr>
            <p:spPr bwMode="auto">
              <a:xfrm>
                <a:off x="4528" y="1433"/>
                <a:ext cx="463" cy="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2" name="Rectangle 400"/>
              <p:cNvSpPr>
                <a:spLocks noChangeArrowheads="1"/>
              </p:cNvSpPr>
              <p:nvPr/>
            </p:nvSpPr>
            <p:spPr bwMode="auto">
              <a:xfrm>
                <a:off x="4528" y="1433"/>
                <a:ext cx="463"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3" name="Rectangle 401"/>
              <p:cNvSpPr>
                <a:spLocks noChangeArrowheads="1"/>
              </p:cNvSpPr>
              <p:nvPr/>
            </p:nvSpPr>
            <p:spPr bwMode="auto">
              <a:xfrm>
                <a:off x="4528" y="1437"/>
                <a:ext cx="463" cy="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4" name="Rectangle 402"/>
              <p:cNvSpPr>
                <a:spLocks noChangeArrowheads="1"/>
              </p:cNvSpPr>
              <p:nvPr/>
            </p:nvSpPr>
            <p:spPr bwMode="auto">
              <a:xfrm>
                <a:off x="4528" y="1437"/>
                <a:ext cx="463" cy="1"/>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5" name="Rectangle 403"/>
              <p:cNvSpPr>
                <a:spLocks noChangeArrowheads="1"/>
              </p:cNvSpPr>
              <p:nvPr/>
            </p:nvSpPr>
            <p:spPr bwMode="auto">
              <a:xfrm>
                <a:off x="4528" y="1437"/>
                <a:ext cx="463" cy="1"/>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6" name="Rectangle 404"/>
              <p:cNvSpPr>
                <a:spLocks noChangeArrowheads="1"/>
              </p:cNvSpPr>
              <p:nvPr/>
            </p:nvSpPr>
            <p:spPr bwMode="auto">
              <a:xfrm>
                <a:off x="4528" y="1437"/>
                <a:ext cx="463" cy="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7" name="Rectangle 405"/>
              <p:cNvSpPr>
                <a:spLocks noChangeArrowheads="1"/>
              </p:cNvSpPr>
              <p:nvPr/>
            </p:nvSpPr>
            <p:spPr bwMode="auto">
              <a:xfrm>
                <a:off x="4528" y="1441"/>
                <a:ext cx="463" cy="1"/>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8" name="Rectangle 406"/>
              <p:cNvSpPr>
                <a:spLocks noChangeArrowheads="1"/>
              </p:cNvSpPr>
              <p:nvPr/>
            </p:nvSpPr>
            <p:spPr bwMode="auto">
              <a:xfrm>
                <a:off x="4528" y="1441"/>
                <a:ext cx="463"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69" name="Rectangle 407"/>
              <p:cNvSpPr>
                <a:spLocks noChangeArrowheads="1"/>
              </p:cNvSpPr>
              <p:nvPr/>
            </p:nvSpPr>
            <p:spPr bwMode="auto">
              <a:xfrm>
                <a:off x="4528" y="1441"/>
                <a:ext cx="463" cy="1"/>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0" name="Rectangle 408"/>
              <p:cNvSpPr>
                <a:spLocks noChangeArrowheads="1"/>
              </p:cNvSpPr>
              <p:nvPr/>
            </p:nvSpPr>
            <p:spPr bwMode="auto">
              <a:xfrm>
                <a:off x="4528" y="1441"/>
                <a:ext cx="463" cy="4"/>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1" name="Rectangle 409"/>
              <p:cNvSpPr>
                <a:spLocks noChangeArrowheads="1"/>
              </p:cNvSpPr>
              <p:nvPr/>
            </p:nvSpPr>
            <p:spPr bwMode="auto">
              <a:xfrm>
                <a:off x="4528" y="1445"/>
                <a:ext cx="463" cy="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2" name="Rectangle 410"/>
              <p:cNvSpPr>
                <a:spLocks noChangeArrowheads="1"/>
              </p:cNvSpPr>
              <p:nvPr/>
            </p:nvSpPr>
            <p:spPr bwMode="auto">
              <a:xfrm>
                <a:off x="4528" y="1445"/>
                <a:ext cx="463" cy="1"/>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3" name="Rectangle 411"/>
              <p:cNvSpPr>
                <a:spLocks noChangeArrowheads="1"/>
              </p:cNvSpPr>
              <p:nvPr/>
            </p:nvSpPr>
            <p:spPr bwMode="auto">
              <a:xfrm>
                <a:off x="4528" y="1445"/>
                <a:ext cx="463" cy="1"/>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4" name="Rectangle 412"/>
              <p:cNvSpPr>
                <a:spLocks noChangeArrowheads="1"/>
              </p:cNvSpPr>
              <p:nvPr/>
            </p:nvSpPr>
            <p:spPr bwMode="auto">
              <a:xfrm>
                <a:off x="4528" y="1445"/>
                <a:ext cx="463" cy="4"/>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5" name="Rectangle 413"/>
              <p:cNvSpPr>
                <a:spLocks noChangeArrowheads="1"/>
              </p:cNvSpPr>
              <p:nvPr/>
            </p:nvSpPr>
            <p:spPr bwMode="auto">
              <a:xfrm>
                <a:off x="4528" y="1449"/>
                <a:ext cx="463" cy="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6" name="Rectangle 414"/>
              <p:cNvSpPr>
                <a:spLocks noChangeArrowheads="1"/>
              </p:cNvSpPr>
              <p:nvPr/>
            </p:nvSpPr>
            <p:spPr bwMode="auto">
              <a:xfrm>
                <a:off x="4528" y="1449"/>
                <a:ext cx="463" cy="1"/>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7" name="Rectangle 415"/>
              <p:cNvSpPr>
                <a:spLocks noChangeArrowheads="1"/>
              </p:cNvSpPr>
              <p:nvPr/>
            </p:nvSpPr>
            <p:spPr bwMode="auto">
              <a:xfrm>
                <a:off x="4528" y="1449"/>
                <a:ext cx="463" cy="1"/>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8" name="Rectangle 416"/>
              <p:cNvSpPr>
                <a:spLocks noChangeArrowheads="1"/>
              </p:cNvSpPr>
              <p:nvPr/>
            </p:nvSpPr>
            <p:spPr bwMode="auto">
              <a:xfrm>
                <a:off x="4528" y="1449"/>
                <a:ext cx="463" cy="4"/>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79" name="Rectangle 417"/>
              <p:cNvSpPr>
                <a:spLocks noChangeArrowheads="1"/>
              </p:cNvSpPr>
              <p:nvPr/>
            </p:nvSpPr>
            <p:spPr bwMode="auto">
              <a:xfrm>
                <a:off x="4528" y="1453"/>
                <a:ext cx="463" cy="1"/>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0" name="Rectangle 418"/>
              <p:cNvSpPr>
                <a:spLocks noChangeArrowheads="1"/>
              </p:cNvSpPr>
              <p:nvPr/>
            </p:nvSpPr>
            <p:spPr bwMode="auto">
              <a:xfrm>
                <a:off x="4528" y="1453"/>
                <a:ext cx="463" cy="1"/>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1" name="Rectangle 419"/>
              <p:cNvSpPr>
                <a:spLocks noChangeArrowheads="1"/>
              </p:cNvSpPr>
              <p:nvPr/>
            </p:nvSpPr>
            <p:spPr bwMode="auto">
              <a:xfrm>
                <a:off x="4528" y="1453"/>
                <a:ext cx="463" cy="4"/>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2" name="Rectangle 420"/>
              <p:cNvSpPr>
                <a:spLocks noChangeArrowheads="1"/>
              </p:cNvSpPr>
              <p:nvPr/>
            </p:nvSpPr>
            <p:spPr bwMode="auto">
              <a:xfrm>
                <a:off x="4528" y="1457"/>
                <a:ext cx="463" cy="1"/>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3" name="Rectangle 421"/>
              <p:cNvSpPr>
                <a:spLocks noChangeArrowheads="1"/>
              </p:cNvSpPr>
              <p:nvPr/>
            </p:nvSpPr>
            <p:spPr bwMode="auto">
              <a:xfrm>
                <a:off x="4528" y="1457"/>
                <a:ext cx="463" cy="1"/>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4" name="Rectangle 422"/>
              <p:cNvSpPr>
                <a:spLocks noChangeArrowheads="1"/>
              </p:cNvSpPr>
              <p:nvPr/>
            </p:nvSpPr>
            <p:spPr bwMode="auto">
              <a:xfrm>
                <a:off x="4528" y="1457"/>
                <a:ext cx="463" cy="1"/>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5" name="Rectangle 423"/>
              <p:cNvSpPr>
                <a:spLocks noChangeArrowheads="1"/>
              </p:cNvSpPr>
              <p:nvPr/>
            </p:nvSpPr>
            <p:spPr bwMode="auto">
              <a:xfrm>
                <a:off x="4528" y="1457"/>
                <a:ext cx="463"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6" name="Rectangle 424"/>
              <p:cNvSpPr>
                <a:spLocks noChangeArrowheads="1"/>
              </p:cNvSpPr>
              <p:nvPr/>
            </p:nvSpPr>
            <p:spPr bwMode="auto">
              <a:xfrm>
                <a:off x="4528" y="1461"/>
                <a:ext cx="463" cy="1"/>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7" name="Rectangle 425"/>
              <p:cNvSpPr>
                <a:spLocks noChangeArrowheads="1"/>
              </p:cNvSpPr>
              <p:nvPr/>
            </p:nvSpPr>
            <p:spPr bwMode="auto">
              <a:xfrm>
                <a:off x="4528" y="1461"/>
                <a:ext cx="463" cy="1"/>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8" name="Rectangle 426"/>
              <p:cNvSpPr>
                <a:spLocks noChangeArrowheads="1"/>
              </p:cNvSpPr>
              <p:nvPr/>
            </p:nvSpPr>
            <p:spPr bwMode="auto">
              <a:xfrm>
                <a:off x="4528" y="1461"/>
                <a:ext cx="463" cy="1"/>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89" name="Rectangle 427"/>
              <p:cNvSpPr>
                <a:spLocks noChangeArrowheads="1"/>
              </p:cNvSpPr>
              <p:nvPr/>
            </p:nvSpPr>
            <p:spPr bwMode="auto">
              <a:xfrm>
                <a:off x="4528" y="1461"/>
                <a:ext cx="463" cy="4"/>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0" name="Rectangle 428"/>
              <p:cNvSpPr>
                <a:spLocks noChangeArrowheads="1"/>
              </p:cNvSpPr>
              <p:nvPr/>
            </p:nvSpPr>
            <p:spPr bwMode="auto">
              <a:xfrm>
                <a:off x="4528" y="1465"/>
                <a:ext cx="463" cy="1"/>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1" name="Rectangle 429"/>
              <p:cNvSpPr>
                <a:spLocks noChangeArrowheads="1"/>
              </p:cNvSpPr>
              <p:nvPr/>
            </p:nvSpPr>
            <p:spPr bwMode="auto">
              <a:xfrm>
                <a:off x="4528" y="1465"/>
                <a:ext cx="463" cy="1"/>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2" name="Rectangle 430"/>
              <p:cNvSpPr>
                <a:spLocks noChangeArrowheads="1"/>
              </p:cNvSpPr>
              <p:nvPr/>
            </p:nvSpPr>
            <p:spPr bwMode="auto">
              <a:xfrm>
                <a:off x="4528" y="1465"/>
                <a:ext cx="463" cy="1"/>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3" name="Rectangle 431"/>
              <p:cNvSpPr>
                <a:spLocks noChangeArrowheads="1"/>
              </p:cNvSpPr>
              <p:nvPr/>
            </p:nvSpPr>
            <p:spPr bwMode="auto">
              <a:xfrm>
                <a:off x="4528" y="1465"/>
                <a:ext cx="463" cy="4"/>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4" name="Rectangle 432"/>
              <p:cNvSpPr>
                <a:spLocks noChangeArrowheads="1"/>
              </p:cNvSpPr>
              <p:nvPr/>
            </p:nvSpPr>
            <p:spPr bwMode="auto">
              <a:xfrm>
                <a:off x="4528" y="1469"/>
                <a:ext cx="463" cy="1"/>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5" name="Rectangle 433"/>
              <p:cNvSpPr>
                <a:spLocks noChangeArrowheads="1"/>
              </p:cNvSpPr>
              <p:nvPr/>
            </p:nvSpPr>
            <p:spPr bwMode="auto">
              <a:xfrm>
                <a:off x="4528" y="1469"/>
                <a:ext cx="463" cy="1"/>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6" name="Rectangle 434"/>
              <p:cNvSpPr>
                <a:spLocks noChangeArrowheads="1"/>
              </p:cNvSpPr>
              <p:nvPr/>
            </p:nvSpPr>
            <p:spPr bwMode="auto">
              <a:xfrm>
                <a:off x="4528" y="1469"/>
                <a:ext cx="46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7" name="Rectangle 435"/>
              <p:cNvSpPr>
                <a:spLocks noChangeArrowheads="1"/>
              </p:cNvSpPr>
              <p:nvPr/>
            </p:nvSpPr>
            <p:spPr bwMode="auto">
              <a:xfrm>
                <a:off x="4528" y="1473"/>
                <a:ext cx="463" cy="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sp>
            <p:nvSpPr>
              <p:cNvPr id="398" name="Rectangle 436"/>
              <p:cNvSpPr>
                <a:spLocks noChangeArrowheads="1"/>
              </p:cNvSpPr>
              <p:nvPr/>
            </p:nvSpPr>
            <p:spPr bwMode="auto">
              <a:xfrm>
                <a:off x="4528" y="1473"/>
                <a:ext cx="463" cy="1"/>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000" kern="0">
                  <a:solidFill>
                    <a:srgbClr val="000000"/>
                  </a:solidFill>
                  <a:latin typeface="Arial" pitchFamily="34" charset="0"/>
                  <a:ea typeface="ＭＳ Ｐゴシック" pitchFamily="34" charset="-128"/>
                </a:endParaRPr>
              </a:p>
            </p:txBody>
          </p:sp>
        </p:grpSp>
        <p:sp>
          <p:nvSpPr>
            <p:cNvPr id="300" name="Rectangle 299"/>
            <p:cNvSpPr/>
            <p:nvPr/>
          </p:nvSpPr>
          <p:spPr>
            <a:xfrm>
              <a:off x="6544730" y="1853912"/>
              <a:ext cx="526462" cy="50800"/>
            </a:xfrm>
            <a:prstGeom prst="rect">
              <a:avLst/>
            </a:prstGeom>
            <a:solidFill>
              <a:srgbClr val="808080">
                <a:lumMod val="40000"/>
                <a:lumOff val="60000"/>
              </a:srgbClr>
            </a:solidFill>
            <a:ln w="9525" cap="flat" cmpd="sng" algn="ctr">
              <a:solidFill>
                <a:srgbClr val="808080"/>
              </a:solidFill>
              <a:prstDash val="solid"/>
            </a:ln>
            <a:effectLst/>
          </p:spPr>
          <p:txBody>
            <a:bodyPr rtlCol="0" anchor="ctr"/>
            <a:lstStyle/>
            <a:p>
              <a:pPr algn="ctr">
                <a:defRPr/>
              </a:pPr>
              <a:endParaRPr lang="en-US" sz="1000" kern="0">
                <a:solidFill>
                  <a:srgbClr val="FFFFFF"/>
                </a:solidFill>
                <a:latin typeface="Trebuchet MS"/>
                <a:ea typeface="ＭＳ Ｐゴシック"/>
              </a:endParaRPr>
            </a:p>
          </p:txBody>
        </p:sp>
      </p:grpSp>
      <p:sp>
        <p:nvSpPr>
          <p:cNvPr id="529" name="Rechteck 3"/>
          <p:cNvSpPr>
            <a:spLocks noChangeArrowheads="1"/>
          </p:cNvSpPr>
          <p:nvPr/>
        </p:nvSpPr>
        <p:spPr bwMode="auto">
          <a:xfrm>
            <a:off x="5671031" y="2616173"/>
            <a:ext cx="874712" cy="684000"/>
          </a:xfrm>
          <a:prstGeom prst="rect">
            <a:avLst/>
          </a:prstGeom>
          <a:solidFill>
            <a:srgbClr val="FFFFFF"/>
          </a:solidFill>
          <a:ln w="28575" algn="ctr">
            <a:solidFill>
              <a:srgbClr val="00B050"/>
            </a:solidFill>
            <a:round/>
            <a:headEnd/>
            <a:tailEnd/>
          </a:ln>
          <a:effec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endParaRPr lang="de-DE" altLang="de-DE" sz="800" kern="0">
              <a:solidFill>
                <a:srgbClr val="000000"/>
              </a:solidFill>
              <a:ea typeface="ＭＳ Ｐゴシック" pitchFamily="34" charset="-128"/>
            </a:endParaRPr>
          </a:p>
        </p:txBody>
      </p:sp>
      <p:cxnSp>
        <p:nvCxnSpPr>
          <p:cNvPr id="530" name="Gerade Verbindung 14"/>
          <p:cNvCxnSpPr>
            <a:cxnSpLocks noChangeShapeType="1"/>
            <a:endCxn id="582" idx="7"/>
          </p:cNvCxnSpPr>
          <p:nvPr/>
        </p:nvCxnSpPr>
        <p:spPr bwMode="auto">
          <a:xfrm flipH="1">
            <a:off x="5733295" y="3210054"/>
            <a:ext cx="469490" cy="455830"/>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1" name="Gerade Verbindung 29"/>
          <p:cNvCxnSpPr>
            <a:cxnSpLocks noChangeShapeType="1"/>
            <a:endCxn id="563" idx="0"/>
          </p:cNvCxnSpPr>
          <p:nvPr/>
        </p:nvCxnSpPr>
        <p:spPr bwMode="auto">
          <a:xfrm flipH="1">
            <a:off x="6076890" y="3210054"/>
            <a:ext cx="204535" cy="638228"/>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2" name="Gerade Verbindung 32"/>
          <p:cNvCxnSpPr>
            <a:cxnSpLocks noChangeShapeType="1"/>
          </p:cNvCxnSpPr>
          <p:nvPr/>
        </p:nvCxnSpPr>
        <p:spPr bwMode="auto">
          <a:xfrm>
            <a:off x="6349533" y="3210054"/>
            <a:ext cx="154788" cy="706534"/>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3" name="Gerade Verbindung 35"/>
          <p:cNvCxnSpPr>
            <a:cxnSpLocks noChangeShapeType="1"/>
            <a:endCxn id="560" idx="1"/>
          </p:cNvCxnSpPr>
          <p:nvPr/>
        </p:nvCxnSpPr>
        <p:spPr bwMode="auto">
          <a:xfrm>
            <a:off x="6429794" y="3208173"/>
            <a:ext cx="475006" cy="611602"/>
          </a:xfrm>
          <a:prstGeom prst="line">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4" name="Textfeld 28"/>
          <p:cNvSpPr txBox="1">
            <a:spLocks noChangeArrowheads="1"/>
          </p:cNvSpPr>
          <p:nvPr/>
        </p:nvSpPr>
        <p:spPr bwMode="auto">
          <a:xfrm>
            <a:off x="6595259" y="2532494"/>
            <a:ext cx="1069627" cy="338554"/>
          </a:xfrm>
          <a:prstGeom prst="rect">
            <a:avLst/>
          </a:prstGeom>
          <a:no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i="1" dirty="0">
                <a:solidFill>
                  <a:srgbClr val="000000"/>
                </a:solidFill>
                <a:latin typeface="Calibri" panose="020F0502020204030204" pitchFamily="34" charset="0"/>
                <a:ea typeface="ＭＳ Ｐゴシック" pitchFamily="34" charset="-128"/>
              </a:rPr>
              <a:t>Linking Module (B)</a:t>
            </a:r>
            <a:br>
              <a:rPr lang="de-DE" altLang="de-DE" sz="1100" i="1" dirty="0">
                <a:solidFill>
                  <a:srgbClr val="000000"/>
                </a:solidFill>
                <a:latin typeface="Calibri" panose="020F0502020204030204" pitchFamily="34" charset="0"/>
                <a:ea typeface="ＭＳ Ｐゴシック" pitchFamily="34" charset="-128"/>
              </a:rPr>
            </a:br>
            <a:r>
              <a:rPr lang="de-DE" altLang="de-DE" sz="1100" i="1" dirty="0">
                <a:solidFill>
                  <a:srgbClr val="000000"/>
                </a:solidFill>
                <a:latin typeface="Calibri" panose="020F0502020204030204" pitchFamily="34" charset="0"/>
                <a:ea typeface="ＭＳ Ｐゴシック" pitchFamily="34" charset="-128"/>
              </a:rPr>
              <a:t>"</a:t>
            </a:r>
            <a:r>
              <a:rPr lang="de-DE" altLang="de-DE" sz="1100" i="1" dirty="0" err="1">
                <a:solidFill>
                  <a:srgbClr val="000000"/>
                </a:solidFill>
                <a:latin typeface="Calibri" panose="020F0502020204030204" pitchFamily="34" charset="0"/>
                <a:ea typeface="ＭＳ Ｐゴシック" pitchFamily="34" charset="-128"/>
              </a:rPr>
              <a:t>safety</a:t>
            </a:r>
            <a:r>
              <a:rPr lang="de-DE" altLang="de-DE" sz="1100" i="1" dirty="0">
                <a:solidFill>
                  <a:srgbClr val="000000"/>
                </a:solidFill>
                <a:latin typeface="Calibri" panose="020F0502020204030204" pitchFamily="34" charset="0"/>
                <a:ea typeface="ＭＳ Ｐゴシック" pitchFamily="34" charset="-128"/>
              </a:rPr>
              <a:t>"</a:t>
            </a:r>
          </a:p>
        </p:txBody>
      </p:sp>
      <p:cxnSp>
        <p:nvCxnSpPr>
          <p:cNvPr id="535" name="Gerade Verbindung 58"/>
          <p:cNvCxnSpPr>
            <a:cxnSpLocks noChangeShapeType="1"/>
          </p:cNvCxnSpPr>
          <p:nvPr/>
        </p:nvCxnSpPr>
        <p:spPr bwMode="auto">
          <a:xfrm>
            <a:off x="6223489" y="2189135"/>
            <a:ext cx="0" cy="415925"/>
          </a:xfrm>
          <a:prstGeom prst="line">
            <a:avLst/>
          </a:prstGeom>
          <a:noFill/>
          <a:ln w="28575" algn="ctr">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6" name="Rechteck 66"/>
          <p:cNvSpPr>
            <a:spLocks noChangeArrowheads="1"/>
          </p:cNvSpPr>
          <p:nvPr/>
        </p:nvSpPr>
        <p:spPr bwMode="auto">
          <a:xfrm>
            <a:off x="6161577" y="2165324"/>
            <a:ext cx="121876" cy="109189"/>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537" name="Textfeld 86"/>
          <p:cNvSpPr txBox="1">
            <a:spLocks noChangeArrowheads="1"/>
          </p:cNvSpPr>
          <p:nvPr/>
        </p:nvSpPr>
        <p:spPr bwMode="auto">
          <a:xfrm>
            <a:off x="5734892" y="4284604"/>
            <a:ext cx="12044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b="1" i="1" dirty="0">
                <a:solidFill>
                  <a:srgbClr val="000000"/>
                </a:solidFill>
                <a:latin typeface="Calibri" panose="020F0502020204030204" pitchFamily="34" charset="0"/>
                <a:ea typeface="ＭＳ Ｐゴシック" pitchFamily="34" charset="-128"/>
              </a:rPr>
              <a:t>FS-Devices/Devices</a:t>
            </a:r>
          </a:p>
        </p:txBody>
      </p:sp>
      <p:sp>
        <p:nvSpPr>
          <p:cNvPr id="538" name="Textfeld 88"/>
          <p:cNvSpPr txBox="1">
            <a:spLocks noChangeArrowheads="1"/>
          </p:cNvSpPr>
          <p:nvPr/>
        </p:nvSpPr>
        <p:spPr bwMode="auto">
          <a:xfrm>
            <a:off x="5589615" y="2408282"/>
            <a:ext cx="7485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100" dirty="0">
                <a:solidFill>
                  <a:srgbClr val="000000"/>
                </a:solidFill>
                <a:latin typeface="Calibri" panose="020F0502020204030204" pitchFamily="34" charset="0"/>
                <a:ea typeface="ＭＳ Ｐゴシック" pitchFamily="34" charset="-128"/>
              </a:rPr>
              <a:t>IO </a:t>
            </a:r>
            <a:r>
              <a:rPr lang="de-DE" altLang="de-DE" sz="1100" dirty="0" err="1">
                <a:solidFill>
                  <a:srgbClr val="000000"/>
                </a:solidFill>
                <a:latin typeface="Calibri" panose="020F0502020204030204" pitchFamily="34" charset="0"/>
                <a:ea typeface="ＭＳ Ｐゴシック" pitchFamily="34" charset="-128"/>
              </a:rPr>
              <a:t>device</a:t>
            </a:r>
            <a:endParaRPr lang="de-DE" altLang="de-DE" sz="1100" dirty="0">
              <a:solidFill>
                <a:srgbClr val="000000"/>
              </a:solidFill>
              <a:latin typeface="Calibri" panose="020F0502020204030204" pitchFamily="34" charset="0"/>
              <a:ea typeface="ＭＳ Ｐゴシック" pitchFamily="34" charset="-128"/>
            </a:endParaRPr>
          </a:p>
        </p:txBody>
      </p:sp>
      <p:sp>
        <p:nvSpPr>
          <p:cNvPr id="539" name="Rectangle 115"/>
          <p:cNvSpPr>
            <a:spLocks noChangeArrowheads="1"/>
          </p:cNvSpPr>
          <p:nvPr/>
        </p:nvSpPr>
        <p:spPr bwMode="auto">
          <a:xfrm>
            <a:off x="5774605" y="2715719"/>
            <a:ext cx="689725" cy="408622"/>
          </a:xfrm>
          <a:prstGeom prst="rect">
            <a:avLst/>
          </a:prstGeom>
          <a:solidFill>
            <a:srgbClr val="B2B2B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0" name="AutoShape 116"/>
          <p:cNvSpPr>
            <a:spLocks noChangeArrowheads="1"/>
          </p:cNvSpPr>
          <p:nvPr/>
        </p:nvSpPr>
        <p:spPr bwMode="auto">
          <a:xfrm>
            <a:off x="5750856" y="2736674"/>
            <a:ext cx="278700" cy="408622"/>
          </a:xfrm>
          <a:prstGeom prst="cube">
            <a:avLst>
              <a:gd name="adj" fmla="val 24995"/>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1" name="AutoShape 117"/>
          <p:cNvSpPr>
            <a:spLocks noChangeArrowheads="1"/>
          </p:cNvSpPr>
          <p:nvPr/>
        </p:nvSpPr>
        <p:spPr bwMode="auto">
          <a:xfrm>
            <a:off x="6010697" y="2736674"/>
            <a:ext cx="227012" cy="408622"/>
          </a:xfrm>
          <a:prstGeom prst="cube">
            <a:avLst>
              <a:gd name="adj" fmla="val 30519"/>
            </a:avLst>
          </a:prstGeom>
          <a:solidFill>
            <a:srgbClr val="DDDDDD"/>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542" name="AutoShape 120"/>
          <p:cNvSpPr>
            <a:spLocks noChangeArrowheads="1"/>
          </p:cNvSpPr>
          <p:nvPr/>
        </p:nvSpPr>
        <p:spPr bwMode="auto">
          <a:xfrm>
            <a:off x="6202783" y="2736674"/>
            <a:ext cx="227011" cy="408622"/>
          </a:xfrm>
          <a:prstGeom prst="cube">
            <a:avLst>
              <a:gd name="adj" fmla="val 30519"/>
            </a:avLst>
          </a:prstGeom>
          <a:solidFill>
            <a:srgbClr val="FFFF00"/>
          </a:solidFill>
          <a:ln w="12700">
            <a:solidFill>
              <a:srgbClr val="808080"/>
            </a:solidFill>
            <a:miter lim="800000"/>
            <a:headEnd/>
            <a:tailEnd/>
          </a:ln>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defRPr/>
            </a:pPr>
            <a:endParaRPr lang="en-GB" altLang="de-DE" sz="1000" kern="0">
              <a:solidFill>
                <a:srgbClr val="000000"/>
              </a:solidFill>
              <a:latin typeface="Arial" charset="0"/>
            </a:endParaRPr>
          </a:p>
        </p:txBody>
      </p:sp>
      <p:sp>
        <p:nvSpPr>
          <p:cNvPr id="543" name="Rectangle 135"/>
          <p:cNvSpPr>
            <a:spLocks noChangeArrowheads="1"/>
          </p:cNvSpPr>
          <p:nvPr/>
        </p:nvSpPr>
        <p:spPr bwMode="auto">
          <a:xfrm>
            <a:off x="6280316" y="3075446"/>
            <a:ext cx="27940" cy="42609"/>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4" name="Rectangle 136"/>
          <p:cNvSpPr>
            <a:spLocks noChangeArrowheads="1"/>
          </p:cNvSpPr>
          <p:nvPr/>
        </p:nvSpPr>
        <p:spPr bwMode="auto">
          <a:xfrm>
            <a:off x="6280316" y="2833067"/>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5" name="Line 138"/>
          <p:cNvSpPr>
            <a:spLocks noChangeShapeType="1"/>
          </p:cNvSpPr>
          <p:nvPr/>
        </p:nvSpPr>
        <p:spPr bwMode="auto">
          <a:xfrm>
            <a:off x="6273331" y="3098497"/>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546" name="Line 140"/>
          <p:cNvSpPr>
            <a:spLocks noChangeShapeType="1"/>
          </p:cNvSpPr>
          <p:nvPr/>
        </p:nvSpPr>
        <p:spPr bwMode="auto">
          <a:xfrm>
            <a:off x="6292889" y="2895932"/>
            <a:ext cx="0" cy="16065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47" name="Rectangle 141"/>
          <p:cNvSpPr>
            <a:spLocks noChangeArrowheads="1"/>
          </p:cNvSpPr>
          <p:nvPr/>
        </p:nvSpPr>
        <p:spPr bwMode="auto">
          <a:xfrm>
            <a:off x="6091024" y="3078939"/>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8" name="Rectangle 142"/>
          <p:cNvSpPr>
            <a:spLocks noChangeArrowheads="1"/>
          </p:cNvSpPr>
          <p:nvPr/>
        </p:nvSpPr>
        <p:spPr bwMode="auto">
          <a:xfrm>
            <a:off x="6091024" y="2836559"/>
            <a:ext cx="27940" cy="42609"/>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49" name="Line 144"/>
          <p:cNvSpPr>
            <a:spLocks noChangeShapeType="1"/>
          </p:cNvSpPr>
          <p:nvPr/>
        </p:nvSpPr>
        <p:spPr bwMode="auto">
          <a:xfrm>
            <a:off x="6084039" y="3101989"/>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550" name="Line 146"/>
          <p:cNvSpPr>
            <a:spLocks noChangeShapeType="1"/>
          </p:cNvSpPr>
          <p:nvPr/>
        </p:nvSpPr>
        <p:spPr bwMode="auto">
          <a:xfrm>
            <a:off x="6103597" y="2899424"/>
            <a:ext cx="0" cy="118745"/>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51" name="Line 148"/>
          <p:cNvSpPr>
            <a:spLocks noChangeShapeType="1"/>
          </p:cNvSpPr>
          <p:nvPr/>
        </p:nvSpPr>
        <p:spPr bwMode="auto">
          <a:xfrm>
            <a:off x="6309653" y="3089416"/>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solidFill>
                <a:srgbClr val="000000"/>
              </a:solidFill>
              <a:latin typeface="Arial" pitchFamily="34" charset="0"/>
              <a:ea typeface="ＭＳ Ｐゴシック" pitchFamily="34" charset="-128"/>
            </a:endParaRPr>
          </a:p>
        </p:txBody>
      </p:sp>
      <p:sp>
        <p:nvSpPr>
          <p:cNvPr id="552" name="Rectangle 156"/>
          <p:cNvSpPr>
            <a:spLocks noChangeArrowheads="1"/>
          </p:cNvSpPr>
          <p:nvPr/>
        </p:nvSpPr>
        <p:spPr bwMode="auto">
          <a:xfrm>
            <a:off x="6091024" y="3020265"/>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53" name="Rectangle 156"/>
          <p:cNvSpPr>
            <a:spLocks noChangeArrowheads="1"/>
          </p:cNvSpPr>
          <p:nvPr/>
        </p:nvSpPr>
        <p:spPr bwMode="auto">
          <a:xfrm>
            <a:off x="6279618" y="3016074"/>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54" name="Rectangle 156"/>
          <p:cNvSpPr>
            <a:spLocks noChangeArrowheads="1"/>
          </p:cNvSpPr>
          <p:nvPr/>
        </p:nvSpPr>
        <p:spPr bwMode="auto">
          <a:xfrm>
            <a:off x="6280495" y="2957613"/>
            <a:ext cx="27940" cy="42608"/>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55" name="Rechteck 1"/>
          <p:cNvSpPr>
            <a:spLocks noChangeArrowheads="1"/>
          </p:cNvSpPr>
          <p:nvPr/>
        </p:nvSpPr>
        <p:spPr bwMode="auto">
          <a:xfrm>
            <a:off x="6183824" y="2690160"/>
            <a:ext cx="277812" cy="501650"/>
          </a:xfrm>
          <a:prstGeom prst="rect">
            <a:avLst/>
          </a:prstGeom>
          <a:noFill/>
          <a:ln w="190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sp>
        <p:nvSpPr>
          <p:cNvPr id="556" name="Textfeld 21"/>
          <p:cNvSpPr txBox="1">
            <a:spLocks noChangeArrowheads="1"/>
          </p:cNvSpPr>
          <p:nvPr/>
        </p:nvSpPr>
        <p:spPr bwMode="auto">
          <a:xfrm>
            <a:off x="5597902" y="3359731"/>
            <a:ext cx="383076" cy="169277"/>
          </a:xfrm>
          <a:prstGeom prst="rect">
            <a:avLst/>
          </a:prstGeom>
          <a:solidFill>
            <a:srgbClr val="FFFFFF"/>
          </a:solidFill>
          <a:ln>
            <a:noFill/>
          </a:ln>
        </p:spPr>
        <p:txBody>
          <a:bodyPr wrap="square" lIns="0" tIns="0" rIns="0" bIns="0">
            <a:spAutoFit/>
          </a:bodyPr>
          <a:lstStyle>
            <a:defPPr>
              <a:defRPr lang="de-DE"/>
            </a:defPPr>
            <a:lvl1pPr eaLnBrk="1" hangingPunct="1">
              <a:defRPr sz="1000"/>
            </a:lvl1pPr>
            <a:lvl2pPr marL="742950" indent="-285750" eaLnBrk="0" hangingPunct="0">
              <a:buChar char="–"/>
              <a:defRPr sz="2800">
                <a:latin typeface="Times New Roman" pitchFamily="18" charset="0"/>
              </a:defRPr>
            </a:lvl2pPr>
            <a:lvl3pPr marL="1143000" indent="-228600" eaLnBrk="0" hangingPunct="0">
              <a:buChar char="•"/>
              <a:defRPr sz="2400">
                <a:latin typeface="Times New Roman" pitchFamily="18" charset="0"/>
              </a:defRPr>
            </a:lvl3pPr>
            <a:lvl4pPr marL="1600200" indent="-228600" eaLnBrk="0" hangingPunct="0">
              <a:buChar char="–"/>
              <a:defRPr sz="2000">
                <a:latin typeface="Times New Roman" pitchFamily="18" charset="0"/>
              </a:defRPr>
            </a:lvl4pPr>
            <a:lvl5pPr marL="2057400" indent="-228600" eaLnBrk="0" hangingPunct="0">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pPr>
              <a:defRPr/>
            </a:pPr>
            <a:r>
              <a:rPr lang="de-DE" altLang="de-DE" sz="1100" kern="0" dirty="0">
                <a:solidFill>
                  <a:srgbClr val="000000"/>
                </a:solidFill>
                <a:latin typeface="Calibri" panose="020F0502020204030204" pitchFamily="34" charset="0"/>
                <a:ea typeface="ＭＳ Ｐゴシック" pitchFamily="34" charset="-128"/>
              </a:rPr>
              <a:t>Port 1</a:t>
            </a:r>
          </a:p>
        </p:txBody>
      </p:sp>
      <p:sp>
        <p:nvSpPr>
          <p:cNvPr id="557" name="Textfeld 21"/>
          <p:cNvSpPr txBox="1">
            <a:spLocks noChangeArrowheads="1"/>
          </p:cNvSpPr>
          <p:nvPr/>
        </p:nvSpPr>
        <p:spPr bwMode="auto">
          <a:xfrm>
            <a:off x="5946937" y="3513619"/>
            <a:ext cx="368156" cy="169277"/>
          </a:xfrm>
          <a:prstGeom prst="rect">
            <a:avLst/>
          </a:prstGeom>
          <a:solidFill>
            <a:srgbClr val="FFFFFF"/>
          </a:solid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1100" kern="0" dirty="0">
                <a:solidFill>
                  <a:srgbClr val="000000"/>
                </a:solidFill>
                <a:latin typeface="Calibri" panose="020F0502020204030204" pitchFamily="34" charset="0"/>
                <a:ea typeface="ＭＳ Ｐゴシック" pitchFamily="34" charset="-128"/>
              </a:rPr>
              <a:t>Port 2</a:t>
            </a:r>
          </a:p>
        </p:txBody>
      </p:sp>
      <p:sp>
        <p:nvSpPr>
          <p:cNvPr id="558" name="Textfeld 21"/>
          <p:cNvSpPr txBox="1">
            <a:spLocks noChangeArrowheads="1"/>
          </p:cNvSpPr>
          <p:nvPr/>
        </p:nvSpPr>
        <p:spPr bwMode="auto">
          <a:xfrm>
            <a:off x="6315093" y="3701427"/>
            <a:ext cx="366557" cy="169277"/>
          </a:xfrm>
          <a:prstGeom prst="rect">
            <a:avLst/>
          </a:prstGeom>
          <a:solidFill>
            <a:srgbClr val="FFFFFF"/>
          </a:solid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1100" kern="0" dirty="0">
                <a:solidFill>
                  <a:srgbClr val="000000"/>
                </a:solidFill>
                <a:latin typeface="Calibri" panose="020F0502020204030204" pitchFamily="34" charset="0"/>
                <a:ea typeface="ＭＳ Ｐゴシック" pitchFamily="34" charset="-128"/>
              </a:rPr>
              <a:t>Port 3</a:t>
            </a:r>
          </a:p>
        </p:txBody>
      </p:sp>
      <p:sp>
        <p:nvSpPr>
          <p:cNvPr id="559" name="Textfeld 21"/>
          <p:cNvSpPr txBox="1">
            <a:spLocks noChangeArrowheads="1"/>
          </p:cNvSpPr>
          <p:nvPr/>
        </p:nvSpPr>
        <p:spPr bwMode="auto">
          <a:xfrm>
            <a:off x="6585734" y="3447928"/>
            <a:ext cx="353628" cy="169277"/>
          </a:xfrm>
          <a:prstGeom prst="rect">
            <a:avLst/>
          </a:prstGeom>
          <a:solidFill>
            <a:srgbClr val="FFFFFF"/>
          </a:solidFill>
          <a:ln>
            <a:noFill/>
          </a:ln>
        </p:spPr>
        <p:txBody>
          <a:bodyPr wrap="square" lIns="0" tIns="0" rIns="0" bIns="0">
            <a:spAutoFit/>
          </a:bodyPr>
          <a:lstStyle>
            <a:defPPr>
              <a:defRPr lang="de-DE"/>
            </a:defPPr>
            <a:lvl1pPr eaLnBrk="1" hangingPunct="1">
              <a:defRPr sz="1000"/>
            </a:lvl1pPr>
            <a:lvl2pPr marL="742950" indent="-285750" eaLnBrk="0" hangingPunct="0">
              <a:buChar char="–"/>
              <a:defRPr sz="2800">
                <a:latin typeface="Times New Roman" pitchFamily="18" charset="0"/>
              </a:defRPr>
            </a:lvl2pPr>
            <a:lvl3pPr marL="1143000" indent="-228600" eaLnBrk="0" hangingPunct="0">
              <a:buChar char="•"/>
              <a:defRPr sz="2400">
                <a:latin typeface="Times New Roman" pitchFamily="18" charset="0"/>
              </a:defRPr>
            </a:lvl3pPr>
            <a:lvl4pPr marL="1600200" indent="-228600" eaLnBrk="0" hangingPunct="0">
              <a:buChar char="–"/>
              <a:defRPr sz="2000">
                <a:latin typeface="Times New Roman" pitchFamily="18" charset="0"/>
              </a:defRPr>
            </a:lvl4pPr>
            <a:lvl5pPr marL="2057400" indent="-228600" eaLnBrk="0" hangingPunct="0">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pPr>
              <a:defRPr/>
            </a:pPr>
            <a:r>
              <a:rPr lang="de-DE" altLang="de-DE" sz="1100" kern="0" dirty="0">
                <a:solidFill>
                  <a:srgbClr val="000000"/>
                </a:solidFill>
                <a:latin typeface="Calibri" panose="020F0502020204030204" pitchFamily="34" charset="0"/>
                <a:ea typeface="ＭＳ Ｐゴシック" pitchFamily="34" charset="-128"/>
              </a:rPr>
              <a:t>Port 4</a:t>
            </a:r>
          </a:p>
        </p:txBody>
      </p:sp>
      <p:sp>
        <p:nvSpPr>
          <p:cNvPr id="560" name="AutoShape 182"/>
          <p:cNvSpPr>
            <a:spLocks noChangeAspect="1" noChangeArrowheads="1"/>
          </p:cNvSpPr>
          <p:nvPr/>
        </p:nvSpPr>
        <p:spPr bwMode="auto">
          <a:xfrm rot="10800000" flipV="1">
            <a:off x="6842281" y="3819775"/>
            <a:ext cx="125038" cy="241835"/>
          </a:xfrm>
          <a:prstGeom prst="can">
            <a:avLst>
              <a:gd name="adj" fmla="val 37216"/>
            </a:avLst>
          </a:prstGeom>
          <a:solidFill>
            <a:srgbClr val="FFFF00"/>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grpSp>
        <p:nvGrpSpPr>
          <p:cNvPr id="561" name="Group 560"/>
          <p:cNvGrpSpPr/>
          <p:nvPr/>
        </p:nvGrpSpPr>
        <p:grpSpPr>
          <a:xfrm>
            <a:off x="5947419" y="3848282"/>
            <a:ext cx="277050" cy="327752"/>
            <a:chOff x="5252753" y="4083056"/>
            <a:chExt cx="277050" cy="327752"/>
          </a:xfrm>
          <a:effectLst>
            <a:outerShdw blurRad="50800" dist="38100" dir="2700000" algn="tl" rotWithShape="0">
              <a:prstClr val="black">
                <a:alpha val="40000"/>
              </a:prstClr>
            </a:outerShdw>
          </a:effectLst>
        </p:grpSpPr>
        <p:sp>
          <p:nvSpPr>
            <p:cNvPr id="562" name="Freeform 265"/>
            <p:cNvSpPr>
              <a:spLocks/>
            </p:cNvSpPr>
            <p:nvPr/>
          </p:nvSpPr>
          <p:spPr bwMode="auto">
            <a:xfrm>
              <a:off x="5278104" y="4336566"/>
              <a:ext cx="222727" cy="57945"/>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63" name="Rectangle 267"/>
            <p:cNvSpPr>
              <a:spLocks noChangeArrowheads="1"/>
            </p:cNvSpPr>
            <p:nvPr/>
          </p:nvSpPr>
          <p:spPr bwMode="auto">
            <a:xfrm>
              <a:off x="5328806" y="4083056"/>
              <a:ext cx="106836" cy="56134"/>
            </a:xfrm>
            <a:prstGeom prst="rect">
              <a:avLst/>
            </a:prstGeom>
            <a:solidFill>
              <a:srgbClr val="FFFF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4" name="Oval 503"/>
            <p:cNvSpPr>
              <a:spLocks noChangeArrowheads="1"/>
            </p:cNvSpPr>
            <p:nvPr/>
          </p:nvSpPr>
          <p:spPr bwMode="auto">
            <a:xfrm>
              <a:off x="5256375" y="4108407"/>
              <a:ext cx="264374" cy="26437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5" name="Oval 504"/>
            <p:cNvSpPr>
              <a:spLocks noChangeArrowheads="1"/>
            </p:cNvSpPr>
            <p:nvPr/>
          </p:nvSpPr>
          <p:spPr bwMode="auto">
            <a:xfrm>
              <a:off x="5342689" y="4194721"/>
              <a:ext cx="91746" cy="91746"/>
            </a:xfrm>
            <a:prstGeom prst="ellipse">
              <a:avLst/>
            </a:prstGeom>
            <a:solidFill>
              <a:srgbClr val="FFFF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6" name="Oval 505"/>
            <p:cNvSpPr>
              <a:spLocks noChangeArrowheads="1"/>
            </p:cNvSpPr>
            <p:nvPr/>
          </p:nvSpPr>
          <p:spPr bwMode="auto">
            <a:xfrm>
              <a:off x="5374076" y="4226108"/>
              <a:ext cx="29576" cy="2957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7" name="Rectangle 506"/>
            <p:cNvSpPr>
              <a:spLocks noChangeArrowheads="1"/>
            </p:cNvSpPr>
            <p:nvPr/>
          </p:nvSpPr>
          <p:spPr bwMode="auto">
            <a:xfrm>
              <a:off x="54374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68" name="Rectangle 507"/>
            <p:cNvSpPr>
              <a:spLocks noChangeArrowheads="1"/>
            </p:cNvSpPr>
            <p:nvPr/>
          </p:nvSpPr>
          <p:spPr bwMode="auto">
            <a:xfrm>
              <a:off x="52527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grpSp>
        <p:nvGrpSpPr>
          <p:cNvPr id="569" name="Group 568"/>
          <p:cNvGrpSpPr/>
          <p:nvPr/>
        </p:nvGrpSpPr>
        <p:grpSpPr>
          <a:xfrm>
            <a:off x="4658117" y="4002353"/>
            <a:ext cx="277050" cy="327752"/>
            <a:chOff x="5252753" y="4083056"/>
            <a:chExt cx="277050" cy="327752"/>
          </a:xfrm>
          <a:effectLst>
            <a:outerShdw blurRad="50800" dist="38100" dir="2700000" algn="tl" rotWithShape="0">
              <a:prstClr val="black">
                <a:alpha val="40000"/>
              </a:prstClr>
            </a:outerShdw>
          </a:effectLst>
        </p:grpSpPr>
        <p:sp>
          <p:nvSpPr>
            <p:cNvPr id="570" name="Freeform 265"/>
            <p:cNvSpPr>
              <a:spLocks/>
            </p:cNvSpPr>
            <p:nvPr/>
          </p:nvSpPr>
          <p:spPr bwMode="auto">
            <a:xfrm>
              <a:off x="5278104" y="4336566"/>
              <a:ext cx="222727" cy="57945"/>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71" name="Rectangle 267"/>
            <p:cNvSpPr>
              <a:spLocks noChangeArrowheads="1"/>
            </p:cNvSpPr>
            <p:nvPr/>
          </p:nvSpPr>
          <p:spPr bwMode="auto">
            <a:xfrm>
              <a:off x="5328806" y="4083056"/>
              <a:ext cx="106836" cy="56134"/>
            </a:xfrm>
            <a:prstGeom prst="rect">
              <a:avLst/>
            </a:prstGeom>
            <a:solidFill>
              <a:srgbClr val="FFFF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2" name="Oval 503"/>
            <p:cNvSpPr>
              <a:spLocks noChangeArrowheads="1"/>
            </p:cNvSpPr>
            <p:nvPr/>
          </p:nvSpPr>
          <p:spPr bwMode="auto">
            <a:xfrm>
              <a:off x="5256375" y="4108407"/>
              <a:ext cx="264374" cy="26437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3" name="Oval 504"/>
            <p:cNvSpPr>
              <a:spLocks noChangeArrowheads="1"/>
            </p:cNvSpPr>
            <p:nvPr/>
          </p:nvSpPr>
          <p:spPr bwMode="auto">
            <a:xfrm>
              <a:off x="5342689" y="4194721"/>
              <a:ext cx="91746" cy="91746"/>
            </a:xfrm>
            <a:prstGeom prst="ellipse">
              <a:avLst/>
            </a:prstGeom>
            <a:solidFill>
              <a:srgbClr val="FFFF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4" name="Oval 505"/>
            <p:cNvSpPr>
              <a:spLocks noChangeArrowheads="1"/>
            </p:cNvSpPr>
            <p:nvPr/>
          </p:nvSpPr>
          <p:spPr bwMode="auto">
            <a:xfrm>
              <a:off x="5374076" y="4226108"/>
              <a:ext cx="29576" cy="2957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5" name="Rectangle 506"/>
            <p:cNvSpPr>
              <a:spLocks noChangeArrowheads="1"/>
            </p:cNvSpPr>
            <p:nvPr/>
          </p:nvSpPr>
          <p:spPr bwMode="auto">
            <a:xfrm>
              <a:off x="54374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76" name="Rectangle 507"/>
            <p:cNvSpPr>
              <a:spLocks noChangeArrowheads="1"/>
            </p:cNvSpPr>
            <p:nvPr/>
          </p:nvSpPr>
          <p:spPr bwMode="auto">
            <a:xfrm>
              <a:off x="5252753" y="4394511"/>
              <a:ext cx="92350" cy="16297"/>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cxnSp>
        <p:nvCxnSpPr>
          <p:cNvPr id="577" name="Gerade Verbindung 7170"/>
          <p:cNvCxnSpPr/>
          <p:nvPr/>
        </p:nvCxnSpPr>
        <p:spPr>
          <a:xfrm flipV="1">
            <a:off x="4987951" y="4040630"/>
            <a:ext cx="890318" cy="78908"/>
          </a:xfrm>
          <a:prstGeom prst="line">
            <a:avLst/>
          </a:prstGeom>
          <a:noFill/>
          <a:ln w="9525" cap="flat" cmpd="sng" algn="ctr">
            <a:solidFill>
              <a:srgbClr val="000000">
                <a:lumMod val="65000"/>
                <a:lumOff val="35000"/>
              </a:srgbClr>
            </a:solidFill>
            <a:prstDash val="dash"/>
            <a:headEnd type="triangle" w="med" len="med"/>
            <a:tailEnd type="triangle" w="med" len="med"/>
          </a:ln>
          <a:effectLst/>
        </p:spPr>
      </p:cxnSp>
      <p:sp>
        <p:nvSpPr>
          <p:cNvPr id="578" name="Textfeld 86"/>
          <p:cNvSpPr txBox="1">
            <a:spLocks noChangeArrowheads="1"/>
          </p:cNvSpPr>
          <p:nvPr/>
        </p:nvSpPr>
        <p:spPr bwMode="auto">
          <a:xfrm>
            <a:off x="6498052" y="3054285"/>
            <a:ext cx="636346" cy="169277"/>
          </a:xfrm>
          <a:prstGeom prst="rect">
            <a:avLst/>
          </a:prstGeom>
          <a:solidFill>
            <a:srgbClr val="FFFFFF"/>
          </a:solidFill>
          <a:ln>
            <a:noFill/>
          </a:ln>
        </p:spPr>
        <p:txBody>
          <a:bodyPr wrap="squar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defRPr/>
            </a:pPr>
            <a:r>
              <a:rPr lang="de-DE" altLang="de-DE" sz="1100" b="1" i="1" kern="0" dirty="0">
                <a:solidFill>
                  <a:srgbClr val="000000"/>
                </a:solidFill>
                <a:latin typeface="Calibri" panose="020F0502020204030204" pitchFamily="34" charset="0"/>
                <a:ea typeface="ＭＳ Ｐゴシック" pitchFamily="34" charset="-128"/>
              </a:rPr>
              <a:t>FS-Master</a:t>
            </a:r>
          </a:p>
        </p:txBody>
      </p:sp>
      <p:grpSp>
        <p:nvGrpSpPr>
          <p:cNvPr id="579" name="Group 578"/>
          <p:cNvGrpSpPr>
            <a:grpSpLocks noChangeAspect="1"/>
          </p:cNvGrpSpPr>
          <p:nvPr/>
        </p:nvGrpSpPr>
        <p:grpSpPr>
          <a:xfrm>
            <a:off x="5504016" y="3601816"/>
            <a:ext cx="277050" cy="327752"/>
            <a:chOff x="5139808" y="5727659"/>
            <a:chExt cx="728663" cy="862012"/>
          </a:xfrm>
          <a:effectLst>
            <a:outerShdw blurRad="50800" dist="38100" dir="2700000" algn="tl" rotWithShape="0">
              <a:prstClr val="black">
                <a:alpha val="40000"/>
              </a:prstClr>
            </a:outerShdw>
          </a:effectLst>
        </p:grpSpPr>
        <p:sp>
          <p:nvSpPr>
            <p:cNvPr id="580" name="Freeform 265"/>
            <p:cNvSpPr>
              <a:spLocks/>
            </p:cNvSpPr>
            <p:nvPr/>
          </p:nvSpPr>
          <p:spPr bwMode="auto">
            <a:xfrm>
              <a:off x="5206483" y="6394409"/>
              <a:ext cx="585788" cy="152400"/>
            </a:xfrm>
            <a:custGeom>
              <a:avLst/>
              <a:gdLst>
                <a:gd name="T0" fmla="*/ 98286971 w 369"/>
                <a:gd name="T1" fmla="*/ 0 h 96"/>
                <a:gd name="T2" fmla="*/ 0 w 369"/>
                <a:gd name="T3" fmla="*/ 241935000 h 96"/>
                <a:gd name="T4" fmla="*/ 929939244 w 369"/>
                <a:gd name="T5" fmla="*/ 241935000 h 96"/>
                <a:gd name="T6" fmla="*/ 801410372 w 369"/>
                <a:gd name="T7" fmla="*/ 30241875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96">
                  <a:moveTo>
                    <a:pt x="39" y="0"/>
                  </a:moveTo>
                  <a:lnTo>
                    <a:pt x="0" y="96"/>
                  </a:lnTo>
                  <a:lnTo>
                    <a:pt x="369" y="96"/>
                  </a:lnTo>
                  <a:lnTo>
                    <a:pt x="318" y="12"/>
                  </a:lnTo>
                </a:path>
              </a:pathLst>
            </a:custGeom>
            <a:solidFill>
              <a:srgbClr val="FFFFFF">
                <a:lumMod val="65000"/>
              </a:srgbClr>
            </a:solidFill>
            <a:ln w="9525">
              <a:solidFill>
                <a:srgbClr val="000000"/>
              </a:solidFill>
              <a:round/>
              <a:headEnd/>
              <a:tailEnd/>
            </a:ln>
            <a:effectLst/>
          </p:spPr>
          <p:txBody>
            <a:bodyPr/>
            <a:lstStyle/>
            <a:p>
              <a:pPr>
                <a:defRPr/>
              </a:pPr>
              <a:endParaRPr lang="de-DE" sz="1000" kern="0">
                <a:solidFill>
                  <a:srgbClr val="000000"/>
                </a:solidFill>
                <a:latin typeface="Arial" pitchFamily="34" charset="0"/>
                <a:ea typeface="ＭＳ Ｐゴシック" pitchFamily="34" charset="-128"/>
              </a:endParaRPr>
            </a:p>
          </p:txBody>
        </p:sp>
        <p:sp>
          <p:nvSpPr>
            <p:cNvPr id="581" name="Rectangle 267"/>
            <p:cNvSpPr>
              <a:spLocks noChangeArrowheads="1"/>
            </p:cNvSpPr>
            <p:nvPr/>
          </p:nvSpPr>
          <p:spPr bwMode="auto">
            <a:xfrm>
              <a:off x="5339833" y="5727659"/>
              <a:ext cx="280988" cy="147637"/>
            </a:xfrm>
            <a:prstGeom prst="rect">
              <a:avLst/>
            </a:prstGeom>
            <a:solidFill>
              <a:srgbClr val="FFC000"/>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2" name="Oval 503"/>
            <p:cNvSpPr>
              <a:spLocks noChangeArrowheads="1"/>
            </p:cNvSpPr>
            <p:nvPr/>
          </p:nvSpPr>
          <p:spPr bwMode="auto">
            <a:xfrm>
              <a:off x="5149333" y="5794334"/>
              <a:ext cx="695325" cy="695325"/>
            </a:xfrm>
            <a:prstGeom prst="ellipse">
              <a:avLst/>
            </a:prstGeom>
            <a:gradFill flip="none" rotWithShape="1">
              <a:gsLst>
                <a:gs pos="0">
                  <a:srgbClr val="808080">
                    <a:lumMod val="20000"/>
                    <a:lumOff val="80000"/>
                  </a:srgbClr>
                </a:gs>
                <a:gs pos="100000">
                  <a:srgbClr val="808080">
                    <a:lumMod val="75000"/>
                  </a:srgbClr>
                </a:gs>
              </a:gsLst>
              <a:lin ang="2700000" scaled="1"/>
              <a:tileRect/>
            </a:gra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3" name="Oval 504"/>
            <p:cNvSpPr>
              <a:spLocks noChangeArrowheads="1"/>
            </p:cNvSpPr>
            <p:nvPr/>
          </p:nvSpPr>
          <p:spPr bwMode="auto">
            <a:xfrm>
              <a:off x="5376346" y="6021346"/>
              <a:ext cx="241300" cy="241300"/>
            </a:xfrm>
            <a:prstGeom prst="ellipse">
              <a:avLst/>
            </a:prstGeom>
            <a:solidFill>
              <a:srgbClr val="FFC000"/>
            </a:solidFill>
            <a:ln w="9525">
              <a:solidFill>
                <a:srgbClr val="000000"/>
              </a:solidFill>
              <a:round/>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4" name="Oval 505"/>
            <p:cNvSpPr>
              <a:spLocks noChangeArrowheads="1"/>
            </p:cNvSpPr>
            <p:nvPr/>
          </p:nvSpPr>
          <p:spPr bwMode="auto">
            <a:xfrm>
              <a:off x="5458896" y="6103896"/>
              <a:ext cx="77787" cy="77788"/>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5" name="Rectangle 506"/>
            <p:cNvSpPr>
              <a:spLocks noChangeArrowheads="1"/>
            </p:cNvSpPr>
            <p:nvPr/>
          </p:nvSpPr>
          <p:spPr bwMode="auto">
            <a:xfrm>
              <a:off x="5625583"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sp>
          <p:nvSpPr>
            <p:cNvPr id="586" name="Rectangle 507"/>
            <p:cNvSpPr>
              <a:spLocks noChangeArrowheads="1"/>
            </p:cNvSpPr>
            <p:nvPr/>
          </p:nvSpPr>
          <p:spPr bwMode="auto">
            <a:xfrm>
              <a:off x="5139808" y="6546809"/>
              <a:ext cx="242888" cy="42862"/>
            </a:xfrm>
            <a:prstGeom prst="rect">
              <a:avLst/>
            </a:prstGeom>
            <a:solidFill>
              <a:srgbClr val="FFFFFF">
                <a:lumMod val="65000"/>
              </a:srgbClr>
            </a:solidFill>
            <a:ln w="9525">
              <a:solidFill>
                <a:srgbClr val="000000"/>
              </a:solidFill>
              <a:miter lim="800000"/>
              <a:headEnd/>
              <a:tailEnd/>
            </a:ln>
            <a:effectLst/>
          </p:spPr>
          <p:txBody>
            <a:bodyPr wrap="none" anchor="ctr"/>
            <a:lstStyle>
              <a:lvl1pPr eaLnBrk="0" hangingPunct="0">
                <a:lnSpc>
                  <a:spcPts val="2200"/>
                </a:lnSpc>
                <a:buBlip>
                  <a:blip r:embed="rId3"/>
                </a:buBlip>
                <a:defRPr sz="2200">
                  <a:solidFill>
                    <a:schemeClr val="tx1"/>
                  </a:solidFill>
                  <a:latin typeface="Arial" pitchFamily="34" charset="0"/>
                </a:defRPr>
              </a:lvl1pPr>
              <a:lvl2pPr marL="742950" indent="-285750" eaLnBrk="0" hangingPunct="0">
                <a:lnSpc>
                  <a:spcPts val="2200"/>
                </a:lnSpc>
                <a:buBlip>
                  <a:blip r:embed="rId3"/>
                </a:buBlip>
                <a:defRPr sz="2000">
                  <a:solidFill>
                    <a:schemeClr val="tx1"/>
                  </a:solidFill>
                  <a:latin typeface="Arial" pitchFamily="34" charset="0"/>
                </a:defRPr>
              </a:lvl2pPr>
              <a:lvl3pPr marL="1143000" indent="-228600" eaLnBrk="0" hangingPunct="0">
                <a:lnSpc>
                  <a:spcPts val="2200"/>
                </a:lnSpc>
                <a:buBlip>
                  <a:blip r:embed="rId3"/>
                </a:buBlip>
                <a:defRPr>
                  <a:solidFill>
                    <a:schemeClr val="tx1"/>
                  </a:solidFill>
                  <a:latin typeface="Arial" pitchFamily="34" charset="0"/>
                </a:defRPr>
              </a:lvl3pPr>
              <a:lvl4pPr marL="1600200" indent="-228600" eaLnBrk="0" hangingPunct="0">
                <a:lnSpc>
                  <a:spcPts val="2200"/>
                </a:lnSpc>
                <a:buBlip>
                  <a:blip r:embed="rId3"/>
                </a:buBlip>
                <a:defRPr sz="1600">
                  <a:solidFill>
                    <a:schemeClr val="tx1"/>
                  </a:solidFill>
                  <a:latin typeface="Arial" pitchFamily="34" charset="0"/>
                </a:defRPr>
              </a:lvl4pPr>
              <a:lvl5pPr marL="2057400" indent="-228600" eaLnBrk="0" hangingPunct="0">
                <a:lnSpc>
                  <a:spcPts val="2200"/>
                </a:lnSpc>
                <a:buBlip>
                  <a:blip r:embed="rId3"/>
                </a:buBlip>
                <a:defRPr sz="1400">
                  <a:solidFill>
                    <a:schemeClr val="tx1"/>
                  </a:solidFill>
                  <a:latin typeface="Arial" pitchFamily="34" charset="0"/>
                </a:defRPr>
              </a:lvl5pPr>
              <a:lvl6pPr marL="25146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6pPr>
              <a:lvl7pPr marL="29718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7pPr>
              <a:lvl8pPr marL="34290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8pPr>
              <a:lvl9pPr marL="3886200" indent="-228600" eaLnBrk="0" fontAlgn="base" hangingPunct="0">
                <a:lnSpc>
                  <a:spcPts val="2200"/>
                </a:lnSpc>
                <a:spcBef>
                  <a:spcPct val="0"/>
                </a:spcBef>
                <a:spcAft>
                  <a:spcPct val="0"/>
                </a:spcAft>
                <a:buBlip>
                  <a:blip r:embed="rId3"/>
                </a:buBlip>
                <a:defRPr sz="1400">
                  <a:solidFill>
                    <a:schemeClr val="tx1"/>
                  </a:solidFill>
                  <a:latin typeface="Arial" pitchFamily="34" charset="0"/>
                </a:defRPr>
              </a:lvl9pPr>
            </a:lstStyle>
            <a:p>
              <a:pPr eaLnBrk="1" hangingPunct="1">
                <a:lnSpc>
                  <a:spcPct val="100000"/>
                </a:lnSpc>
                <a:buFontTx/>
                <a:buNone/>
                <a:defRPr/>
              </a:pPr>
              <a:endParaRPr lang="de-DE" altLang="de-DE" sz="1200" kern="0">
                <a:solidFill>
                  <a:srgbClr val="000000"/>
                </a:solidFill>
                <a:ea typeface="ＭＳ Ｐゴシック" pitchFamily="34" charset="-128"/>
              </a:endParaRPr>
            </a:p>
          </p:txBody>
        </p:sp>
      </p:grpSp>
      <p:sp>
        <p:nvSpPr>
          <p:cNvPr id="587" name="AutoShape 182"/>
          <p:cNvSpPr>
            <a:spLocks noChangeAspect="1" noChangeArrowheads="1"/>
          </p:cNvSpPr>
          <p:nvPr/>
        </p:nvSpPr>
        <p:spPr bwMode="auto">
          <a:xfrm rot="10800000" flipV="1">
            <a:off x="6441802" y="3885978"/>
            <a:ext cx="125038" cy="241835"/>
          </a:xfrm>
          <a:prstGeom prst="can">
            <a:avLst>
              <a:gd name="adj" fmla="val 37216"/>
            </a:avLst>
          </a:prstGeom>
          <a:solidFill>
            <a:srgbClr val="FFCC99"/>
          </a:solidFill>
          <a:ln w="9525">
            <a:solidFill>
              <a:srgbClr val="808080"/>
            </a:solidFill>
            <a:round/>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defRPr/>
            </a:pPr>
            <a:endParaRPr lang="de-DE" altLang="de-DE" sz="1000" kern="0">
              <a:solidFill>
                <a:srgbClr val="000000"/>
              </a:solidFill>
              <a:latin typeface="Arial" charset="0"/>
            </a:endParaRPr>
          </a:p>
        </p:txBody>
      </p:sp>
      <p:sp>
        <p:nvSpPr>
          <p:cNvPr id="588" name="Rechteck 66"/>
          <p:cNvSpPr>
            <a:spLocks noChangeArrowheads="1"/>
          </p:cNvSpPr>
          <p:nvPr/>
        </p:nvSpPr>
        <p:spPr bwMode="auto">
          <a:xfrm>
            <a:off x="5631885" y="2160955"/>
            <a:ext cx="121876" cy="109189"/>
          </a:xfrm>
          <a:prstGeom prst="rect">
            <a:avLst/>
          </a:prstGeom>
          <a:solidFill>
            <a:srgbClr val="00CC00"/>
          </a:solidFill>
          <a:ln w="9525" algn="ctr">
            <a:solidFill>
              <a:srgbClr val="00CC00"/>
            </a:solidFill>
            <a:round/>
            <a:headEnd/>
            <a:tailEnd/>
          </a:ln>
        </p:spPr>
        <p:txBody>
          <a:bodyPr wrap="squar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800">
              <a:solidFill>
                <a:srgbClr val="000000"/>
              </a:solidFill>
              <a:ea typeface="ＭＳ Ｐゴシック" pitchFamily="34" charset="-128"/>
            </a:endParaRPr>
          </a:p>
        </p:txBody>
      </p:sp>
      <p:pic>
        <p:nvPicPr>
          <p:cNvPr id="589"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9942" y="1355855"/>
            <a:ext cx="722946" cy="625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0" name="Freeform 589"/>
          <p:cNvSpPr/>
          <p:nvPr/>
        </p:nvSpPr>
        <p:spPr>
          <a:xfrm>
            <a:off x="3881987" y="2003601"/>
            <a:ext cx="2586967" cy="533400"/>
          </a:xfrm>
          <a:custGeom>
            <a:avLst/>
            <a:gdLst>
              <a:gd name="connsiteX0" fmla="*/ 126622 w 2253493"/>
              <a:gd name="connsiteY0" fmla="*/ 0 h 533400"/>
              <a:gd name="connsiteX1" fmla="*/ 202822 w 2253493"/>
              <a:gd name="connsiteY1" fmla="*/ 114300 h 533400"/>
              <a:gd name="connsiteX2" fmla="*/ 2031622 w 2253493"/>
              <a:gd name="connsiteY2" fmla="*/ 114300 h 533400"/>
              <a:gd name="connsiteX3" fmla="*/ 2155447 w 2253493"/>
              <a:gd name="connsiteY3" fmla="*/ 533400 h 533400"/>
              <a:gd name="connsiteX0" fmla="*/ 0 w 2113932"/>
              <a:gd name="connsiteY0" fmla="*/ 0 h 533400"/>
              <a:gd name="connsiteX1" fmla="*/ 295275 w 2113932"/>
              <a:gd name="connsiteY1" fmla="*/ 114300 h 533400"/>
              <a:gd name="connsiteX2" fmla="*/ 1905000 w 2113932"/>
              <a:gd name="connsiteY2" fmla="*/ 114300 h 533400"/>
              <a:gd name="connsiteX3" fmla="*/ 2028825 w 2113932"/>
              <a:gd name="connsiteY3" fmla="*/ 533400 h 533400"/>
              <a:gd name="connsiteX0" fmla="*/ 39826 w 2229958"/>
              <a:gd name="connsiteY0" fmla="*/ 0 h 533400"/>
              <a:gd name="connsiteX1" fmla="*/ 411301 w 2229958"/>
              <a:gd name="connsiteY1" fmla="*/ 114300 h 533400"/>
              <a:gd name="connsiteX2" fmla="*/ 2021026 w 2229958"/>
              <a:gd name="connsiteY2" fmla="*/ 114300 h 533400"/>
              <a:gd name="connsiteX3" fmla="*/ 2144851 w 2229958"/>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229958" h="533400">
                <a:moveTo>
                  <a:pt x="39826" y="0"/>
                </a:moveTo>
                <a:cubicBezTo>
                  <a:pt x="-80824" y="47625"/>
                  <a:pt x="81101" y="95250"/>
                  <a:pt x="411301" y="114300"/>
                </a:cubicBezTo>
                <a:cubicBezTo>
                  <a:pt x="741501" y="133350"/>
                  <a:pt x="1732101" y="44450"/>
                  <a:pt x="2021026" y="114300"/>
                </a:cubicBezTo>
                <a:cubicBezTo>
                  <a:pt x="2309951" y="184150"/>
                  <a:pt x="2245657" y="358775"/>
                  <a:pt x="2144851" y="533400"/>
                </a:cubicBezTo>
              </a:path>
            </a:pathLst>
          </a:custGeom>
          <a:noFill/>
          <a:ln w="19050" cap="flat" cmpd="sng" algn="ctr">
            <a:solidFill>
              <a:srgbClr val="FF9900"/>
            </a:solidFill>
            <a:prstDash val="solid"/>
            <a:headEnd type="triangle"/>
            <a:tailEnd type="triangle"/>
          </a:ln>
          <a:effectLst/>
        </p:spPr>
        <p:txBody>
          <a:bodyPr rtlCol="0" anchor="ctr"/>
          <a:lstStyle/>
          <a:p>
            <a:pPr algn="ctr">
              <a:defRPr/>
            </a:pPr>
            <a:endParaRPr lang="en-US" sz="1000" kern="0">
              <a:solidFill>
                <a:srgbClr val="FFFFFF"/>
              </a:solidFill>
              <a:latin typeface="Trebuchet MS"/>
              <a:ea typeface="ＭＳ Ｐゴシック"/>
            </a:endParaRPr>
          </a:p>
        </p:txBody>
      </p:sp>
      <p:pic>
        <p:nvPicPr>
          <p:cNvPr id="5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556" y="3170299"/>
            <a:ext cx="1095375" cy="44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2" name="Straight Connector 591"/>
          <p:cNvCxnSpPr/>
          <p:nvPr/>
        </p:nvCxnSpPr>
        <p:spPr>
          <a:xfrm flipH="1">
            <a:off x="6823230" y="3506746"/>
            <a:ext cx="400276" cy="183173"/>
          </a:xfrm>
          <a:prstGeom prst="line">
            <a:avLst/>
          </a:prstGeom>
          <a:noFill/>
          <a:ln w="9525" cap="flat" cmpd="sng" algn="ctr">
            <a:solidFill>
              <a:srgbClr val="000000"/>
            </a:solidFill>
            <a:prstDash val="dash"/>
          </a:ln>
          <a:effectLst/>
        </p:spPr>
      </p:cxnSp>
    </p:spTree>
    <p:extLst>
      <p:ext uri="{BB962C8B-B14F-4D97-AF65-F5344CB8AC3E}">
        <p14:creationId xmlns:p14="http://schemas.microsoft.com/office/powerpoint/2010/main" val="376444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34</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err="1"/>
              <a:t>Safety</a:t>
            </a:r>
            <a:r>
              <a:rPr lang="de-DE" dirty="0"/>
              <a:t> </a:t>
            </a:r>
            <a:r>
              <a:rPr lang="de-DE" dirty="0" err="1"/>
              <a:t>is</a:t>
            </a:r>
            <a:r>
              <a:rPr lang="de-DE" dirty="0"/>
              <a:t> Linear Extension </a:t>
            </a:r>
            <a:r>
              <a:rPr lang="de-DE" dirty="0" err="1"/>
              <a:t>of</a:t>
            </a:r>
            <a:r>
              <a:rPr lang="de-DE" dirty="0"/>
              <a:t> </a:t>
            </a:r>
            <a:r>
              <a:rPr lang="de-DE" dirty="0" err="1"/>
              <a:t>Fieldbus</a:t>
            </a:r>
            <a:r>
              <a:rPr lang="de-DE" dirty="0"/>
              <a:t> Integration (</a:t>
            </a:r>
            <a:r>
              <a:rPr lang="de-DE" dirty="0" err="1"/>
              <a:t>Example</a:t>
            </a:r>
            <a:r>
              <a:rPr lang="de-DE" dirty="0"/>
              <a:t> PN)</a:t>
            </a:r>
            <a:endParaRPr lang="en-US" dirty="0"/>
          </a:p>
        </p:txBody>
      </p:sp>
      <p:sp>
        <p:nvSpPr>
          <p:cNvPr id="593" name="Rectangle 592"/>
          <p:cNvSpPr/>
          <p:nvPr/>
        </p:nvSpPr>
        <p:spPr>
          <a:xfrm>
            <a:off x="421843" y="1424974"/>
            <a:ext cx="5465571" cy="203777"/>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mn-cs"/>
              </a:rPr>
              <a:t>PROFINET</a:t>
            </a:r>
          </a:p>
        </p:txBody>
      </p:sp>
      <p:sp>
        <p:nvSpPr>
          <p:cNvPr id="594" name="Rectangle 593" descr="Wide downward diagonal"/>
          <p:cNvSpPr>
            <a:spLocks noChangeArrowheads="1"/>
          </p:cNvSpPr>
          <p:nvPr/>
        </p:nvSpPr>
        <p:spPr bwMode="auto">
          <a:xfrm>
            <a:off x="421844" y="1628486"/>
            <a:ext cx="3977862" cy="845570"/>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t>Gateway: PROFINET IO-Link Integration</a:t>
            </a:r>
            <a:b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t>("Linking Modules")</a:t>
            </a:r>
          </a:p>
        </p:txBody>
      </p:sp>
      <p:sp>
        <p:nvSpPr>
          <p:cNvPr id="595" name="Rectangle 594" descr="Wide downward diagonal"/>
          <p:cNvSpPr>
            <a:spLocks noChangeArrowheads="1"/>
          </p:cNvSpPr>
          <p:nvPr/>
        </p:nvSpPr>
        <p:spPr bwMode="auto">
          <a:xfrm>
            <a:off x="4331974" y="1628751"/>
            <a:ext cx="1555440" cy="239364"/>
          </a:xfrm>
          <a:prstGeom prst="rect">
            <a:avLst/>
          </a:prstGeom>
          <a:solidFill>
            <a:srgbClr val="CC3300"/>
          </a:solidFill>
          <a:ln w="6350">
            <a:solidFill>
              <a:srgbClr val="000000"/>
            </a:solidFill>
            <a:miter lim="800000"/>
            <a:headEnd/>
            <a:tailEnd/>
          </a:ln>
          <a:effectLst>
            <a:outerShdw blurRad="50800" dist="38100" dir="2700000" algn="tl" rotWithShape="0">
              <a:prstClr val="black">
                <a:alpha val="40000"/>
              </a:prstClr>
            </a:outerShdw>
          </a:effectLst>
        </p:spPr>
        <p:txBody>
          <a:bodyPr anchor="ctr" anchorCtr="1"/>
          <a:lstStyle/>
          <a:p>
            <a:pPr defTabSz="762000" fontAlgn="base">
              <a:spcBef>
                <a:spcPct val="0"/>
              </a:spcBef>
              <a:spcAft>
                <a:spcPct val="0"/>
              </a:spcAft>
            </a:pPr>
            <a:r>
              <a:rPr lang="de-DE" altLang="de-DE" sz="1000" dirty="0" err="1">
                <a:solidFill>
                  <a:srgbClr val="FFFFFF"/>
                </a:solidFill>
              </a:rPr>
              <a:t>PROFIsafe</a:t>
            </a:r>
            <a:endParaRPr lang="de-DE" altLang="de-DE" sz="1000" dirty="0">
              <a:solidFill>
                <a:srgbClr val="FFFFFF"/>
              </a:solidFill>
            </a:endParaRPr>
          </a:p>
        </p:txBody>
      </p:sp>
      <p:sp>
        <p:nvSpPr>
          <p:cNvPr id="596" name="AutoShape 58"/>
          <p:cNvSpPr>
            <a:spLocks noChangeArrowheads="1"/>
          </p:cNvSpPr>
          <p:nvPr/>
        </p:nvSpPr>
        <p:spPr bwMode="auto">
          <a:xfrm>
            <a:off x="882220"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597" name="AutoShape 58"/>
          <p:cNvSpPr>
            <a:spLocks noChangeArrowheads="1"/>
          </p:cNvSpPr>
          <p:nvPr/>
        </p:nvSpPr>
        <p:spPr bwMode="auto">
          <a:xfrm>
            <a:off x="1797810"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598" name="AutoShape 58"/>
          <p:cNvSpPr>
            <a:spLocks noChangeArrowheads="1"/>
          </p:cNvSpPr>
          <p:nvPr/>
        </p:nvSpPr>
        <p:spPr bwMode="auto">
          <a:xfrm>
            <a:off x="2562587"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599" name="AutoShape 58"/>
          <p:cNvSpPr>
            <a:spLocks noChangeArrowheads="1"/>
          </p:cNvSpPr>
          <p:nvPr/>
        </p:nvSpPr>
        <p:spPr bwMode="auto">
          <a:xfrm>
            <a:off x="3361100"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0" name="AutoShape 58"/>
          <p:cNvSpPr>
            <a:spLocks noChangeArrowheads="1"/>
          </p:cNvSpPr>
          <p:nvPr/>
        </p:nvSpPr>
        <p:spPr bwMode="auto">
          <a:xfrm>
            <a:off x="4075475"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1" name="AutoShape 58"/>
          <p:cNvSpPr>
            <a:spLocks noChangeArrowheads="1"/>
          </p:cNvSpPr>
          <p:nvPr/>
        </p:nvSpPr>
        <p:spPr bwMode="auto">
          <a:xfrm>
            <a:off x="4815154" y="2506257"/>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2" name="AutoShape 28"/>
          <p:cNvSpPr>
            <a:spLocks noChangeArrowheads="1"/>
          </p:cNvSpPr>
          <p:nvPr/>
        </p:nvSpPr>
        <p:spPr bwMode="auto">
          <a:xfrm>
            <a:off x="833404" y="3151126"/>
            <a:ext cx="264320" cy="167487"/>
          </a:xfrm>
          <a:prstGeom prst="can">
            <a:avLst>
              <a:gd name="adj" fmla="val 25000"/>
            </a:avLst>
          </a:prstGeom>
          <a:gradFill flip="none" rotWithShape="1">
            <a:gsLst>
              <a:gs pos="0">
                <a:srgbClr val="FFFFFF">
                  <a:gamma/>
                  <a:shade val="46275"/>
                  <a:invGamma/>
                </a:srgbClr>
              </a:gs>
              <a:gs pos="50000">
                <a:srgbClr val="FFC000"/>
              </a:gs>
              <a:gs pos="100000">
                <a:srgbClr val="FFFFFF">
                  <a:gamma/>
                  <a:shade val="46275"/>
                  <a:invGamma/>
                </a:srgbClr>
              </a:gs>
            </a:gsLst>
            <a:lin ang="0" scaled="1"/>
            <a:tileRect/>
          </a:gradFill>
          <a:ln w="6350">
            <a:solidFill>
              <a:srgbClr val="808080"/>
            </a:solidFill>
            <a:round/>
            <a:headEnd/>
            <a:tailEnd/>
          </a:ln>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mn-lt"/>
              <a:ea typeface="ＭＳ Ｐゴシック"/>
              <a:cs typeface="ＭＳ Ｐゴシック"/>
            </a:endParaRPr>
          </a:p>
        </p:txBody>
      </p:sp>
      <p:sp>
        <p:nvSpPr>
          <p:cNvPr id="603" name="AutoShape 28"/>
          <p:cNvSpPr>
            <a:spLocks noChangeArrowheads="1"/>
          </p:cNvSpPr>
          <p:nvPr/>
        </p:nvSpPr>
        <p:spPr bwMode="auto">
          <a:xfrm>
            <a:off x="1739469" y="3161844"/>
            <a:ext cx="264320" cy="167487"/>
          </a:xfrm>
          <a:prstGeom prst="can">
            <a:avLst>
              <a:gd name="adj" fmla="val 25000"/>
            </a:avLst>
          </a:prstGeom>
          <a:gradFill rotWithShape="1">
            <a:gsLst>
              <a:gs pos="0">
                <a:srgbClr val="576869"/>
              </a:gs>
              <a:gs pos="50000">
                <a:srgbClr val="BBE1E3"/>
              </a:gs>
              <a:gs pos="100000">
                <a:srgbClr val="576869"/>
              </a:gs>
            </a:gsLst>
            <a:lin ang="0" scaled="1"/>
          </a:gradFill>
          <a:ln w="635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04" name="Rectangle 603"/>
          <p:cNvSpPr>
            <a:spLocks noChangeArrowheads="1"/>
          </p:cNvSpPr>
          <p:nvPr/>
        </p:nvSpPr>
        <p:spPr bwMode="auto">
          <a:xfrm>
            <a:off x="421844" y="2743380"/>
            <a:ext cx="5465570" cy="309321"/>
          </a:xfrm>
          <a:prstGeom prst="rect">
            <a:avLst/>
          </a:prstGeom>
          <a:solidFill>
            <a:srgbClr val="FFECD9"/>
          </a:solidFill>
          <a:ln w="952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Standardized</a:t>
            </a:r>
            <a:r>
              <a:rPr kumimoji="0" lang="de-DE" altLang="de-DE" sz="1200" b="0" i="0" u="none" strike="noStrike" kern="1200" cap="none" spc="0" normalizeH="0" baseline="0" noProof="0" dirty="0">
                <a:ln>
                  <a:noFill/>
                </a:ln>
                <a:solidFill>
                  <a:srgbClr val="000000"/>
                </a:solidFill>
                <a:effectLst/>
                <a:uLnTx/>
                <a:uFillTx/>
                <a:latin typeface="+mn-lt"/>
                <a:ea typeface="ＭＳ Ｐゴシック" pitchFamily="34" charset="-128"/>
                <a:cs typeface="+mn-cs"/>
              </a:rPr>
              <a:t> Master Interface (SMI)</a:t>
            </a:r>
          </a:p>
        </p:txBody>
      </p:sp>
      <p:sp>
        <p:nvSpPr>
          <p:cNvPr id="605" name="Rectangle 604"/>
          <p:cNvSpPr>
            <a:spLocks noChangeArrowheads="1"/>
          </p:cNvSpPr>
          <p:nvPr/>
        </p:nvSpPr>
        <p:spPr bwMode="auto">
          <a:xfrm>
            <a:off x="421844" y="3052701"/>
            <a:ext cx="1042987" cy="645957"/>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Configuration</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Manager</a:t>
            </a:r>
          </a:p>
        </p:txBody>
      </p:sp>
      <p:sp>
        <p:nvSpPr>
          <p:cNvPr id="606" name="Rectangle 605"/>
          <p:cNvSpPr>
            <a:spLocks noChangeArrowheads="1"/>
          </p:cNvSpPr>
          <p:nvPr/>
        </p:nvSpPr>
        <p:spPr bwMode="auto">
          <a:xfrm>
            <a:off x="1464831" y="3052701"/>
            <a:ext cx="804863" cy="645958"/>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(Parameter)</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Data </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Storage</a:t>
            </a:r>
          </a:p>
        </p:txBody>
      </p:sp>
      <p:sp>
        <p:nvSpPr>
          <p:cNvPr id="607" name="Rectangle 606"/>
          <p:cNvSpPr>
            <a:spLocks noChangeArrowheads="1"/>
          </p:cNvSpPr>
          <p:nvPr/>
        </p:nvSpPr>
        <p:spPr bwMode="auto">
          <a:xfrm>
            <a:off x="2269694" y="3052701"/>
            <a:ext cx="771525" cy="645958"/>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Acyclic</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Data</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Exchange</a:t>
            </a:r>
          </a:p>
        </p:txBody>
      </p:sp>
      <p:sp>
        <p:nvSpPr>
          <p:cNvPr id="608" name="Rectangle 607"/>
          <p:cNvSpPr>
            <a:spLocks noChangeArrowheads="1"/>
          </p:cNvSpPr>
          <p:nvPr/>
        </p:nvSpPr>
        <p:spPr bwMode="auto">
          <a:xfrm>
            <a:off x="3036456" y="3052701"/>
            <a:ext cx="842963" cy="645958"/>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Diagnosis</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Unit</a:t>
            </a:r>
            <a:endParaRPr kumimoji="0" lang="en-US"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609" name="Rectangle 608" descr="Wide downward diagonal"/>
          <p:cNvSpPr>
            <a:spLocks noChangeArrowheads="1"/>
          </p:cNvSpPr>
          <p:nvPr/>
        </p:nvSpPr>
        <p:spPr bwMode="auto">
          <a:xfrm>
            <a:off x="4331974" y="1869858"/>
            <a:ext cx="1555440" cy="239718"/>
          </a:xfrm>
          <a:prstGeom prst="rect">
            <a:avLst/>
          </a:prstGeom>
          <a:solidFill>
            <a:srgbClr val="FFFFCC"/>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t" anchorCtr="1"/>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FS-IO </a:t>
            </a: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mapping</a:t>
            </a:r>
            <a:endPar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610" name="Rectangle 609" descr="Wide downward diagonal"/>
          <p:cNvSpPr>
            <a:spLocks noChangeArrowheads="1"/>
          </p:cNvSpPr>
          <p:nvPr/>
        </p:nvSpPr>
        <p:spPr bwMode="auto">
          <a:xfrm>
            <a:off x="4331974" y="2109576"/>
            <a:ext cx="997625" cy="364479"/>
          </a:xfrm>
          <a:prstGeom prst="rect">
            <a:avLst/>
          </a:prstGeom>
          <a:solidFill>
            <a:srgbClr val="336699"/>
          </a:solidFill>
          <a:ln w="6350">
            <a:solidFill>
              <a:srgbClr val="000000"/>
            </a:solidFill>
            <a:miter lim="800000"/>
            <a:headEnd/>
            <a:tailEnd/>
          </a:ln>
          <a:effectLst>
            <a:outerShdw blurRad="50800" dist="38100" dir="2700000" algn="tl" rotWithShape="0">
              <a:prstClr val="black">
                <a:alpha val="40000"/>
              </a:prstClr>
            </a:outerShdw>
          </a:effectLst>
        </p:spPr>
        <p:txBody>
          <a:bodyPr anchor="ctr" anchorCtr="1"/>
          <a:lstStyle/>
          <a:p>
            <a:pPr algn="ctr" defTabSz="762000" fontAlgn="base">
              <a:spcBef>
                <a:spcPct val="0"/>
              </a:spcBef>
              <a:spcAft>
                <a:spcPct val="0"/>
              </a:spcAft>
            </a:pPr>
            <a:r>
              <a:rPr lang="de-DE" altLang="de-DE" sz="1000" dirty="0">
                <a:solidFill>
                  <a:srgbClr val="FFFFFF"/>
                </a:solidFill>
              </a:rPr>
              <a:t>IO-Link </a:t>
            </a:r>
            <a:r>
              <a:rPr lang="de-DE" altLang="de-DE" sz="1000" dirty="0" err="1">
                <a:solidFill>
                  <a:srgbClr val="FFFFFF"/>
                </a:solidFill>
              </a:rPr>
              <a:t>Safety</a:t>
            </a:r>
            <a:br>
              <a:rPr lang="de-DE" altLang="de-DE" sz="1000" dirty="0">
                <a:solidFill>
                  <a:srgbClr val="FFFFFF"/>
                </a:solidFill>
              </a:rPr>
            </a:br>
            <a:r>
              <a:rPr lang="de-DE" altLang="de-DE" sz="1000" dirty="0">
                <a:solidFill>
                  <a:srgbClr val="FFFFFF"/>
                </a:solidFill>
              </a:rPr>
              <a:t>(COM)</a:t>
            </a:r>
          </a:p>
        </p:txBody>
      </p:sp>
      <p:sp>
        <p:nvSpPr>
          <p:cNvPr id="611" name="Rectangle 610" descr="Wide downward diagonal"/>
          <p:cNvSpPr>
            <a:spLocks noChangeArrowheads="1"/>
          </p:cNvSpPr>
          <p:nvPr/>
        </p:nvSpPr>
        <p:spPr bwMode="auto">
          <a:xfrm>
            <a:off x="5329600" y="2109576"/>
            <a:ext cx="557814" cy="364478"/>
          </a:xfrm>
          <a:prstGeom prst="rect">
            <a:avLst/>
          </a:prstGeom>
          <a:solidFill>
            <a:srgbClr val="FFFFCC"/>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FS-DI</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t>
            </a: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OSSDe</a:t>
            </a: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t>
            </a:r>
          </a:p>
        </p:txBody>
      </p:sp>
      <p:sp>
        <p:nvSpPr>
          <p:cNvPr id="612" name="AutoShape 58"/>
          <p:cNvSpPr>
            <a:spLocks noChangeArrowheads="1"/>
          </p:cNvSpPr>
          <p:nvPr/>
        </p:nvSpPr>
        <p:spPr bwMode="auto">
          <a:xfrm>
            <a:off x="5520701" y="2496732"/>
            <a:ext cx="185737" cy="237122"/>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mn-lt"/>
              <a:ea typeface="ＭＳ Ｐゴシック" pitchFamily="34" charset="-128"/>
              <a:cs typeface="+mn-cs"/>
            </a:endParaRPr>
          </a:p>
        </p:txBody>
      </p:sp>
      <p:sp>
        <p:nvSpPr>
          <p:cNvPr id="613" name="Rectangle 612"/>
          <p:cNvSpPr/>
          <p:nvPr/>
        </p:nvSpPr>
        <p:spPr bwMode="auto">
          <a:xfrm>
            <a:off x="3879419" y="3052701"/>
            <a:ext cx="2007995" cy="219073"/>
          </a:xfrm>
          <a:prstGeom prst="rect">
            <a:avLst/>
          </a:prstGeom>
          <a:solidFill>
            <a:srgbClr val="FFFFFF">
              <a:lumMod val="95000"/>
            </a:srgbClr>
          </a:solidFill>
          <a:ln w="9525" cap="flat" cmpd="sng" algn="ctr">
            <a:solidFill>
              <a:srgbClr val="000000"/>
            </a:solidFill>
            <a:prstDash val="solid"/>
            <a:round/>
            <a:headEnd type="triangle" w="sm" len="sm"/>
            <a:tailEnd type="triangl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sz="1000" b="0" i="1" u="none" strike="noStrike" kern="1200" cap="none" spc="0" normalizeH="0" baseline="0" noProof="0" dirty="0">
                <a:ln>
                  <a:noFill/>
                </a:ln>
                <a:solidFill>
                  <a:srgbClr val="000000"/>
                </a:solidFill>
                <a:effectLst/>
                <a:uLnTx/>
                <a:uFillTx/>
                <a:latin typeface="+mn-lt"/>
                <a:ea typeface="ＭＳ Ｐゴシック" pitchFamily="34" charset="-128"/>
                <a:cs typeface="+mn-cs"/>
              </a:rPr>
              <a:t>Splitter/Composer</a:t>
            </a:r>
            <a:endParaRPr kumimoji="0" lang="en-US" sz="1000" b="0" i="1"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614" name="Rectangle 613"/>
          <p:cNvSpPr>
            <a:spLocks noChangeArrowheads="1"/>
          </p:cNvSpPr>
          <p:nvPr/>
        </p:nvSpPr>
        <p:spPr bwMode="auto">
          <a:xfrm>
            <a:off x="3879418" y="3271775"/>
            <a:ext cx="2007995" cy="426883"/>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Cyclic</a:t>
            </a: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 </a:t>
            </a:r>
            <a:r>
              <a:rPr kumimoji="0" lang="de-DE" altLang="de-DE" sz="1000" b="0" i="0" u="none" strike="noStrike" kern="1200" cap="none" spc="0" normalizeH="0" baseline="0" noProof="0" dirty="0" err="1">
                <a:ln>
                  <a:noFill/>
                </a:ln>
                <a:solidFill>
                  <a:srgbClr val="000000"/>
                </a:solidFill>
                <a:effectLst/>
                <a:uLnTx/>
                <a:uFillTx/>
                <a:latin typeface="+mn-lt"/>
                <a:ea typeface="ＭＳ Ｐゴシック" pitchFamily="34" charset="-128"/>
                <a:cs typeface="+mn-cs"/>
              </a:rPr>
              <a:t>Process</a:t>
            </a:r>
            <a:b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br>
            <a:r>
              <a:rPr kumimoji="0" lang="de-DE" altLang="de-DE" sz="1000" b="0" i="0" u="none" strike="noStrike" kern="1200" cap="none" spc="0" normalizeH="0" baseline="0" noProof="0" dirty="0">
                <a:ln>
                  <a:noFill/>
                </a:ln>
                <a:solidFill>
                  <a:srgbClr val="000000"/>
                </a:solidFill>
                <a:effectLst/>
                <a:uLnTx/>
                <a:uFillTx/>
                <a:latin typeface="+mn-lt"/>
                <a:ea typeface="ＭＳ Ｐゴシック" pitchFamily="34" charset="-128"/>
                <a:cs typeface="+mn-cs"/>
              </a:rPr>
              <a:t>Data Exchange</a:t>
            </a:r>
          </a:p>
        </p:txBody>
      </p:sp>
      <p:sp>
        <p:nvSpPr>
          <p:cNvPr id="615" name="Rectangle 614"/>
          <p:cNvSpPr/>
          <p:nvPr/>
        </p:nvSpPr>
        <p:spPr>
          <a:xfrm>
            <a:off x="421843" y="3701782"/>
            <a:ext cx="5465571" cy="199547"/>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mn-cs"/>
              </a:rPr>
              <a:t>Master layers</a:t>
            </a:r>
          </a:p>
        </p:txBody>
      </p:sp>
      <p:cxnSp>
        <p:nvCxnSpPr>
          <p:cNvPr id="616" name="Straight Arrow Connector 615"/>
          <p:cNvCxnSpPr/>
          <p:nvPr/>
        </p:nvCxnSpPr>
        <p:spPr>
          <a:xfrm flipV="1">
            <a:off x="5613569" y="1424974"/>
            <a:ext cx="564138" cy="323460"/>
          </a:xfrm>
          <a:prstGeom prst="straightConnector1">
            <a:avLst/>
          </a:prstGeom>
          <a:noFill/>
          <a:ln w="9525" cap="flat" cmpd="sng" algn="ctr">
            <a:solidFill>
              <a:srgbClr val="000000"/>
            </a:solidFill>
            <a:prstDash val="solid"/>
            <a:headEnd type="triangle" w="med" len="med"/>
            <a:tailEnd type="none" w="med" len="med"/>
          </a:ln>
          <a:effectLst/>
        </p:spPr>
      </p:cxnSp>
      <p:cxnSp>
        <p:nvCxnSpPr>
          <p:cNvPr id="617" name="Straight Arrow Connector 616"/>
          <p:cNvCxnSpPr/>
          <p:nvPr/>
        </p:nvCxnSpPr>
        <p:spPr>
          <a:xfrm>
            <a:off x="5218857" y="2404098"/>
            <a:ext cx="958850" cy="207803"/>
          </a:xfrm>
          <a:prstGeom prst="straightConnector1">
            <a:avLst/>
          </a:prstGeom>
          <a:noFill/>
          <a:ln w="9525" cap="flat" cmpd="sng" algn="ctr">
            <a:solidFill>
              <a:srgbClr val="000000"/>
            </a:solidFill>
            <a:prstDash val="solid"/>
            <a:headEnd type="triangle" w="med" len="med"/>
            <a:tailEnd type="none" w="med" len="med"/>
          </a:ln>
          <a:effectLst/>
        </p:spPr>
      </p:cxnSp>
      <p:sp>
        <p:nvSpPr>
          <p:cNvPr id="618" name="TextBox 617"/>
          <p:cNvSpPr txBox="1"/>
          <p:nvPr/>
        </p:nvSpPr>
        <p:spPr>
          <a:xfrm>
            <a:off x="6177707" y="1087399"/>
            <a:ext cx="1503938" cy="430887"/>
          </a:xfrm>
          <a:prstGeom prst="rect">
            <a:avLst/>
          </a:prstGeom>
          <a:noFill/>
        </p:spPr>
        <p:txBody>
          <a:bodyPr wrap="none" rtlCol="0">
            <a:spAutoFit/>
          </a:bodyPr>
          <a:lstStyle/>
          <a:p>
            <a:pPr defTabSz="914400" fontAlgn="base">
              <a:spcBef>
                <a:spcPct val="0"/>
              </a:spcBef>
              <a:spcAft>
                <a:spcPct val="0"/>
              </a:spcAft>
            </a:pPr>
            <a:r>
              <a:rPr lang="de-DE" sz="1100" dirty="0" err="1">
                <a:solidFill>
                  <a:srgbClr val="000000"/>
                </a:solidFill>
                <a:latin typeface="Calibri" panose="020F0502020204030204" pitchFamily="34" charset="0"/>
              </a:rPr>
              <a:t>PROFIsafe</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services</a:t>
            </a:r>
            <a:r>
              <a:rPr lang="de-DE" sz="1100" dirty="0">
                <a:solidFill>
                  <a:srgbClr val="000000"/>
                </a:solidFill>
                <a:latin typeface="Calibri" panose="020F0502020204030204" pitchFamily="34" charset="0"/>
              </a:rPr>
              <a:t> +</a:t>
            </a:r>
            <a:br>
              <a:rPr lang="de-DE" sz="1100" dirty="0">
                <a:solidFill>
                  <a:srgbClr val="000000"/>
                </a:solidFill>
                <a:latin typeface="Calibri" panose="020F0502020204030204" pitchFamily="34" charset="0"/>
              </a:rPr>
            </a:br>
            <a:r>
              <a:rPr lang="de-DE" sz="1100" dirty="0">
                <a:solidFill>
                  <a:srgbClr val="000000"/>
                </a:solidFill>
                <a:latin typeface="Calibri" panose="020F0502020204030204" pitchFamily="34" charset="0"/>
              </a:rPr>
              <a:t>Protocol </a:t>
            </a:r>
            <a:r>
              <a:rPr lang="de-DE" sz="1100" dirty="0" err="1">
                <a:solidFill>
                  <a:srgbClr val="000000"/>
                </a:solidFill>
                <a:latin typeface="Calibri" panose="020F0502020204030204" pitchFamily="34" charset="0"/>
              </a:rPr>
              <a:t>state</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machine</a:t>
            </a:r>
            <a:endParaRPr lang="en-US" sz="1100" dirty="0">
              <a:solidFill>
                <a:srgbClr val="000000"/>
              </a:solidFill>
              <a:latin typeface="Calibri" panose="020F0502020204030204" pitchFamily="34" charset="0"/>
            </a:endParaRPr>
          </a:p>
        </p:txBody>
      </p:sp>
      <p:sp>
        <p:nvSpPr>
          <p:cNvPr id="619" name="TextBox 618"/>
          <p:cNvSpPr txBox="1"/>
          <p:nvPr/>
        </p:nvSpPr>
        <p:spPr>
          <a:xfrm>
            <a:off x="6177707" y="2474056"/>
            <a:ext cx="1563248" cy="430887"/>
          </a:xfrm>
          <a:prstGeom prst="rect">
            <a:avLst/>
          </a:prstGeom>
          <a:noFill/>
        </p:spPr>
        <p:txBody>
          <a:bodyPr wrap="none" rtlCol="0">
            <a:spAutoFit/>
          </a:bodyPr>
          <a:lstStyle/>
          <a:p>
            <a:pPr defTabSz="914400" fontAlgn="base">
              <a:spcBef>
                <a:spcPct val="0"/>
              </a:spcBef>
              <a:spcAft>
                <a:spcPct val="0"/>
              </a:spcAft>
            </a:pPr>
            <a:r>
              <a:rPr lang="de-DE" sz="1100" dirty="0">
                <a:solidFill>
                  <a:srgbClr val="000000"/>
                </a:solidFill>
                <a:latin typeface="Calibri" panose="020F0502020204030204" pitchFamily="34" charset="0"/>
              </a:rPr>
              <a:t>IO-Link </a:t>
            </a:r>
            <a:r>
              <a:rPr lang="de-DE" sz="1100" dirty="0" err="1">
                <a:solidFill>
                  <a:srgbClr val="000000"/>
                </a:solidFill>
                <a:latin typeface="Calibri" panose="020F0502020204030204" pitchFamily="34" charset="0"/>
              </a:rPr>
              <a:t>Safety</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services</a:t>
            </a:r>
            <a:r>
              <a:rPr lang="de-DE" sz="1100" dirty="0">
                <a:solidFill>
                  <a:srgbClr val="000000"/>
                </a:solidFill>
                <a:latin typeface="Calibri" panose="020F0502020204030204" pitchFamily="34" charset="0"/>
              </a:rPr>
              <a:t> +</a:t>
            </a:r>
            <a:br>
              <a:rPr lang="de-DE" sz="1100" dirty="0">
                <a:solidFill>
                  <a:srgbClr val="000000"/>
                </a:solidFill>
                <a:latin typeface="Calibri" panose="020F0502020204030204" pitchFamily="34" charset="0"/>
              </a:rPr>
            </a:br>
            <a:r>
              <a:rPr lang="de-DE" sz="1100" dirty="0">
                <a:solidFill>
                  <a:srgbClr val="000000"/>
                </a:solidFill>
                <a:latin typeface="Calibri" panose="020F0502020204030204" pitchFamily="34" charset="0"/>
              </a:rPr>
              <a:t>Protocol </a:t>
            </a:r>
            <a:r>
              <a:rPr lang="de-DE" sz="1100" dirty="0" err="1">
                <a:solidFill>
                  <a:srgbClr val="000000"/>
                </a:solidFill>
                <a:latin typeface="Calibri" panose="020F0502020204030204" pitchFamily="34" charset="0"/>
              </a:rPr>
              <a:t>state</a:t>
            </a:r>
            <a:r>
              <a:rPr lang="de-DE" sz="1100" dirty="0">
                <a:solidFill>
                  <a:srgbClr val="000000"/>
                </a:solidFill>
                <a:latin typeface="Calibri" panose="020F0502020204030204" pitchFamily="34" charset="0"/>
              </a:rPr>
              <a:t> </a:t>
            </a:r>
            <a:r>
              <a:rPr lang="de-DE" sz="1100" dirty="0" err="1">
                <a:solidFill>
                  <a:srgbClr val="000000"/>
                </a:solidFill>
                <a:latin typeface="Calibri" panose="020F0502020204030204" pitchFamily="34" charset="0"/>
              </a:rPr>
              <a:t>machine</a:t>
            </a:r>
            <a:endParaRPr lang="en-US" sz="1100" dirty="0">
              <a:solidFill>
                <a:srgbClr val="000000"/>
              </a:solidFill>
              <a:latin typeface="Calibri" panose="020F0502020204030204" pitchFamily="34" charset="0"/>
            </a:endParaRPr>
          </a:p>
        </p:txBody>
      </p:sp>
      <p:cxnSp>
        <p:nvCxnSpPr>
          <p:cNvPr id="620" name="Straight Arrow Connector 619"/>
          <p:cNvCxnSpPr>
            <a:endCxn id="621" idx="1"/>
          </p:cNvCxnSpPr>
          <p:nvPr/>
        </p:nvCxnSpPr>
        <p:spPr>
          <a:xfrm>
            <a:off x="5613569" y="1989719"/>
            <a:ext cx="564138" cy="15387"/>
          </a:xfrm>
          <a:prstGeom prst="straightConnector1">
            <a:avLst/>
          </a:prstGeom>
          <a:noFill/>
          <a:ln w="9525" cap="flat" cmpd="sng" algn="ctr">
            <a:solidFill>
              <a:srgbClr val="000000"/>
            </a:solidFill>
            <a:prstDash val="solid"/>
            <a:headEnd type="triangle" w="med" len="med"/>
            <a:tailEnd type="none" w="med" len="med"/>
          </a:ln>
          <a:effectLst/>
        </p:spPr>
      </p:cxnSp>
      <p:sp>
        <p:nvSpPr>
          <p:cNvPr id="621" name="TextBox 620"/>
          <p:cNvSpPr txBox="1"/>
          <p:nvPr/>
        </p:nvSpPr>
        <p:spPr>
          <a:xfrm>
            <a:off x="6177707" y="1789662"/>
            <a:ext cx="1330814" cy="430887"/>
          </a:xfrm>
          <a:prstGeom prst="rect">
            <a:avLst/>
          </a:prstGeom>
          <a:noFill/>
        </p:spPr>
        <p:txBody>
          <a:bodyPr wrap="none" rtlCol="0">
            <a:spAutoFit/>
          </a:bodyPr>
          <a:lstStyle/>
          <a:p>
            <a:pPr defTabSz="914400" fontAlgn="base">
              <a:spcBef>
                <a:spcPct val="0"/>
              </a:spcBef>
              <a:spcAft>
                <a:spcPct val="0"/>
              </a:spcAft>
            </a:pPr>
            <a:r>
              <a:rPr lang="de-DE" sz="1100" dirty="0" err="1">
                <a:solidFill>
                  <a:srgbClr val="000000"/>
                </a:solidFill>
                <a:latin typeface="Calibri" panose="020F0502020204030204" pitchFamily="34" charset="0"/>
              </a:rPr>
              <a:t>PROFIsafe</a:t>
            </a:r>
            <a:r>
              <a:rPr lang="de-DE" sz="1100" dirty="0">
                <a:solidFill>
                  <a:srgbClr val="000000"/>
                </a:solidFill>
                <a:latin typeface="Calibri" panose="020F0502020204030204" pitchFamily="34" charset="0"/>
              </a:rPr>
              <a:t> ‒ IO-Link </a:t>
            </a:r>
            <a:br>
              <a:rPr lang="de-DE" sz="1100" dirty="0">
                <a:solidFill>
                  <a:srgbClr val="000000"/>
                </a:solidFill>
                <a:latin typeface="Calibri" panose="020F0502020204030204" pitchFamily="34" charset="0"/>
              </a:rPr>
            </a:br>
            <a:r>
              <a:rPr lang="de-DE" sz="1100" dirty="0" err="1">
                <a:solidFill>
                  <a:srgbClr val="000000"/>
                </a:solidFill>
                <a:latin typeface="Calibri" panose="020F0502020204030204" pitchFamily="34" charset="0"/>
              </a:rPr>
              <a:t>Safety</a:t>
            </a:r>
            <a:r>
              <a:rPr lang="de-DE" sz="1100" dirty="0">
                <a:solidFill>
                  <a:srgbClr val="000000"/>
                </a:solidFill>
                <a:latin typeface="Calibri" panose="020F0502020204030204" pitchFamily="34" charset="0"/>
              </a:rPr>
              <a:t> Gateway</a:t>
            </a:r>
            <a:endParaRPr lang="en-US" sz="1100" dirty="0">
              <a:solidFill>
                <a:srgbClr val="000000"/>
              </a:solidFill>
              <a:latin typeface="Calibri" panose="020F0502020204030204" pitchFamily="34" charset="0"/>
            </a:endParaRPr>
          </a:p>
        </p:txBody>
      </p:sp>
      <p:sp>
        <p:nvSpPr>
          <p:cNvPr id="622" name="TextBox 621"/>
          <p:cNvSpPr txBox="1"/>
          <p:nvPr/>
        </p:nvSpPr>
        <p:spPr>
          <a:xfrm>
            <a:off x="3598429" y="4241892"/>
            <a:ext cx="602986" cy="184666"/>
          </a:xfrm>
          <a:prstGeom prst="rect">
            <a:avLst/>
          </a:prstGeom>
          <a:noFill/>
        </p:spPr>
        <p:txBody>
          <a:bodyPr wrap="none" lIns="0" tIns="0" rIns="0" bIns="0" rtlCol="0">
            <a:spAutoFit/>
          </a:bodyPr>
          <a:lstStyle/>
          <a:p>
            <a:pPr defTabSz="914400" fontAlgn="base">
              <a:spcBef>
                <a:spcPct val="0"/>
              </a:spcBef>
              <a:spcAft>
                <a:spcPct val="0"/>
              </a:spcAft>
            </a:pPr>
            <a:r>
              <a:rPr lang="de-DE" sz="1200" dirty="0">
                <a:solidFill>
                  <a:srgbClr val="000000"/>
                </a:solidFill>
                <a:ea typeface="ＭＳ Ｐゴシック" pitchFamily="34" charset="-128"/>
              </a:rPr>
              <a:t>FS-Device</a:t>
            </a:r>
            <a:endParaRPr lang="en-US" sz="1200" dirty="0">
              <a:solidFill>
                <a:srgbClr val="000000"/>
              </a:solidFill>
              <a:ea typeface="ＭＳ Ｐゴシック" pitchFamily="34" charset="-128"/>
            </a:endParaRPr>
          </a:p>
        </p:txBody>
      </p:sp>
      <p:cxnSp>
        <p:nvCxnSpPr>
          <p:cNvPr id="623" name="Straight Connector 622"/>
          <p:cNvCxnSpPr/>
          <p:nvPr/>
        </p:nvCxnSpPr>
        <p:spPr>
          <a:xfrm>
            <a:off x="3361100" y="3901329"/>
            <a:ext cx="0" cy="283465"/>
          </a:xfrm>
          <a:prstGeom prst="line">
            <a:avLst/>
          </a:prstGeom>
          <a:noFill/>
          <a:ln w="28575" cap="flat" cmpd="sng" algn="ctr">
            <a:solidFill>
              <a:srgbClr val="FFC000"/>
            </a:solidFill>
            <a:prstDash val="solid"/>
          </a:ln>
          <a:effectLst/>
        </p:spPr>
      </p:cxnSp>
      <p:sp>
        <p:nvSpPr>
          <p:cNvPr id="624" name="AutoShape 182"/>
          <p:cNvSpPr>
            <a:spLocks noChangeAspect="1" noChangeArrowheads="1"/>
          </p:cNvSpPr>
          <p:nvPr/>
        </p:nvSpPr>
        <p:spPr bwMode="auto">
          <a:xfrm rot="10800000" flipV="1">
            <a:off x="3265123" y="4161486"/>
            <a:ext cx="178625" cy="345479"/>
          </a:xfrm>
          <a:prstGeom prst="can">
            <a:avLst>
              <a:gd name="adj" fmla="val 37216"/>
            </a:avLst>
          </a:prstGeom>
          <a:solidFill>
            <a:srgbClr val="FFDD0D">
              <a:lumMod val="60000"/>
              <a:lumOff val="40000"/>
            </a:srgbClr>
          </a:solidFill>
          <a:ln w="9525">
            <a:solidFill>
              <a:srgbClr val="808080"/>
            </a:solidFill>
            <a:miter lim="800000"/>
            <a:headEnd/>
            <a:tailEnd/>
          </a:ln>
          <a:effectLst>
            <a:outerShdw blurRad="50800" dist="38100" dir="2700000" algn="ctr" rotWithShape="0">
              <a:srgbClr val="000000">
                <a:alpha val="40000"/>
              </a:srgbClr>
            </a:outerShdw>
          </a:effectLst>
        </p:spPr>
        <p:txBody>
          <a:bodyPr wrap="none" anchor="ctr"/>
          <a:lstStyle/>
          <a:p>
            <a:pPr defTabSz="457200" fontAlgn="auto">
              <a:spcBef>
                <a:spcPts val="0"/>
              </a:spcBef>
              <a:spcAft>
                <a:spcPts val="0"/>
              </a:spcAft>
            </a:pPr>
            <a:endParaRPr lang="de-DE" altLang="de-DE" sz="1200" kern="0">
              <a:solidFill>
                <a:srgbClr val="000000"/>
              </a:solidFill>
              <a:latin typeface="Calibri"/>
              <a:ea typeface="ＭＳ Ｐゴシック" pitchFamily="34" charset="-128"/>
            </a:endParaRPr>
          </a:p>
        </p:txBody>
      </p:sp>
      <p:cxnSp>
        <p:nvCxnSpPr>
          <p:cNvPr id="625" name="Straight Arrow Connector 624"/>
          <p:cNvCxnSpPr/>
          <p:nvPr/>
        </p:nvCxnSpPr>
        <p:spPr>
          <a:xfrm>
            <a:off x="7829430" y="2042869"/>
            <a:ext cx="0" cy="2170153"/>
          </a:xfrm>
          <a:prstGeom prst="straightConnector1">
            <a:avLst/>
          </a:prstGeom>
          <a:noFill/>
          <a:ln w="9525" cap="flat" cmpd="sng" algn="ctr">
            <a:solidFill>
              <a:srgbClr val="000000"/>
            </a:solidFill>
            <a:prstDash val="solid"/>
            <a:headEnd type="none" w="med" len="med"/>
            <a:tailEnd type="triangle" w="med" len="med"/>
          </a:ln>
          <a:effectLst/>
        </p:spPr>
      </p:cxnSp>
      <p:cxnSp>
        <p:nvCxnSpPr>
          <p:cNvPr id="626" name="Straight Arrow Connector 625"/>
          <p:cNvCxnSpPr/>
          <p:nvPr/>
        </p:nvCxnSpPr>
        <p:spPr>
          <a:xfrm flipV="1">
            <a:off x="7829430" y="1090433"/>
            <a:ext cx="0" cy="773315"/>
          </a:xfrm>
          <a:prstGeom prst="straightConnector1">
            <a:avLst/>
          </a:prstGeom>
          <a:noFill/>
          <a:ln w="9525" cap="flat" cmpd="sng" algn="ctr">
            <a:solidFill>
              <a:srgbClr val="000000"/>
            </a:solidFill>
            <a:prstDash val="solid"/>
            <a:headEnd type="none" w="med" len="med"/>
            <a:tailEnd type="triangle" w="med" len="med"/>
          </a:ln>
          <a:effectLst/>
        </p:spPr>
      </p:cxnSp>
      <p:sp>
        <p:nvSpPr>
          <p:cNvPr id="627" name="TextBox 626"/>
          <p:cNvSpPr txBox="1"/>
          <p:nvPr/>
        </p:nvSpPr>
        <p:spPr>
          <a:xfrm>
            <a:off x="7801164" y="1401623"/>
            <a:ext cx="914802" cy="307777"/>
          </a:xfrm>
          <a:prstGeom prst="rect">
            <a:avLst/>
          </a:prstGeom>
          <a:noFill/>
        </p:spPr>
        <p:txBody>
          <a:bodyPr wrap="none" rtlCol="0">
            <a:spAutoFit/>
          </a:bodyPr>
          <a:lstStyle/>
          <a:p>
            <a:pPr defTabSz="914400" fontAlgn="base">
              <a:spcBef>
                <a:spcPct val="0"/>
              </a:spcBef>
              <a:spcAft>
                <a:spcPct val="0"/>
              </a:spcAft>
            </a:pPr>
            <a:r>
              <a:rPr lang="de-DE" sz="1400" dirty="0" err="1">
                <a:solidFill>
                  <a:srgbClr val="000000"/>
                </a:solidFill>
                <a:ea typeface="ＭＳ Ｐゴシック" pitchFamily="34" charset="-128"/>
              </a:rPr>
              <a:t>PROFIsafe</a:t>
            </a:r>
            <a:endParaRPr lang="en-US" sz="1400" dirty="0">
              <a:solidFill>
                <a:srgbClr val="000000"/>
              </a:solidFill>
              <a:ea typeface="ＭＳ Ｐゴシック" pitchFamily="34" charset="-128"/>
            </a:endParaRPr>
          </a:p>
        </p:txBody>
      </p:sp>
      <p:sp>
        <p:nvSpPr>
          <p:cNvPr id="628" name="TextBox 627"/>
          <p:cNvSpPr txBox="1"/>
          <p:nvPr/>
        </p:nvSpPr>
        <p:spPr>
          <a:xfrm>
            <a:off x="7791347" y="3104183"/>
            <a:ext cx="1369286" cy="307777"/>
          </a:xfrm>
          <a:prstGeom prst="rect">
            <a:avLst/>
          </a:prstGeom>
          <a:noFill/>
        </p:spPr>
        <p:txBody>
          <a:bodyPr wrap="none" rtlCol="0">
            <a:spAutoFit/>
          </a:bodyPr>
          <a:lstStyle/>
          <a:p>
            <a:pPr defTabSz="914400" fontAlgn="base">
              <a:spcBef>
                <a:spcPct val="0"/>
              </a:spcBef>
              <a:spcAft>
                <a:spcPct val="0"/>
              </a:spcAft>
            </a:pPr>
            <a:r>
              <a:rPr lang="de-DE" sz="1400" dirty="0">
                <a:solidFill>
                  <a:srgbClr val="000000"/>
                </a:solidFill>
                <a:ea typeface="ＭＳ Ｐゴシック" pitchFamily="34" charset="-128"/>
              </a:rPr>
              <a:t>IO-Link </a:t>
            </a:r>
            <a:r>
              <a:rPr lang="de-DE" sz="1400" dirty="0" err="1">
                <a:solidFill>
                  <a:srgbClr val="000000"/>
                </a:solidFill>
                <a:ea typeface="ＭＳ Ｐゴシック" pitchFamily="34" charset="-128"/>
              </a:rPr>
              <a:t>Safety</a:t>
            </a:r>
            <a:r>
              <a:rPr lang="de-DE" sz="1400" dirty="0">
                <a:solidFill>
                  <a:srgbClr val="000000"/>
                </a:solidFill>
                <a:ea typeface="ＭＳ Ｐゴシック" pitchFamily="34" charset="-128"/>
              </a:rPr>
              <a:t> </a:t>
            </a:r>
            <a:endParaRPr lang="en-US" sz="1400" dirty="0">
              <a:solidFill>
                <a:srgbClr val="000000"/>
              </a:solidFill>
              <a:ea typeface="ＭＳ Ｐゴシック" pitchFamily="34" charset="-128"/>
            </a:endParaRPr>
          </a:p>
        </p:txBody>
      </p:sp>
      <p:cxnSp>
        <p:nvCxnSpPr>
          <p:cNvPr id="629" name="Straight Connector 628"/>
          <p:cNvCxnSpPr/>
          <p:nvPr/>
        </p:nvCxnSpPr>
        <p:spPr>
          <a:xfrm>
            <a:off x="7724672" y="1942092"/>
            <a:ext cx="1201003" cy="0"/>
          </a:xfrm>
          <a:prstGeom prst="line">
            <a:avLst/>
          </a:prstGeom>
          <a:noFill/>
          <a:ln w="19050" cap="flat" cmpd="sng" algn="ctr">
            <a:solidFill>
              <a:srgbClr val="C0C0C0"/>
            </a:solidFill>
            <a:prstDash val="sysDash"/>
          </a:ln>
          <a:effectLst/>
        </p:spPr>
      </p:cxnSp>
      <p:sp>
        <p:nvSpPr>
          <p:cNvPr id="630" name="TextBox 629"/>
          <p:cNvSpPr txBox="1"/>
          <p:nvPr/>
        </p:nvSpPr>
        <p:spPr>
          <a:xfrm>
            <a:off x="3734580" y="929132"/>
            <a:ext cx="1729961" cy="261610"/>
          </a:xfrm>
          <a:prstGeom prst="rect">
            <a:avLst/>
          </a:prstGeom>
          <a:noFill/>
        </p:spPr>
        <p:txBody>
          <a:bodyPr wrap="none" rtlCol="0">
            <a:spAutoFit/>
          </a:bodyPr>
          <a:lstStyle/>
          <a:p>
            <a:r>
              <a:rPr lang="de-DE" sz="1100" dirty="0" err="1">
                <a:latin typeface="Calibri" panose="020F0502020204030204" pitchFamily="34" charset="0"/>
              </a:rPr>
              <a:t>PROFIsafe</a:t>
            </a:r>
            <a:r>
              <a:rPr lang="de-DE" sz="1100" dirty="0">
                <a:latin typeface="Calibri" panose="020F0502020204030204" pitchFamily="34" charset="0"/>
              </a:rPr>
              <a:t> </a:t>
            </a:r>
            <a:r>
              <a:rPr lang="de-DE" sz="1100" dirty="0" err="1">
                <a:latin typeface="Calibri" panose="020F0502020204030204" pitchFamily="34" charset="0"/>
              </a:rPr>
              <a:t>development</a:t>
            </a:r>
            <a:r>
              <a:rPr lang="de-DE" sz="1100" dirty="0">
                <a:latin typeface="Calibri" panose="020F0502020204030204" pitchFamily="34" charset="0"/>
              </a:rPr>
              <a:t> </a:t>
            </a:r>
            <a:r>
              <a:rPr lang="de-DE" sz="1100" dirty="0" err="1">
                <a:latin typeface="Calibri" panose="020F0502020204030204" pitchFamily="34" charset="0"/>
              </a:rPr>
              <a:t>kit</a:t>
            </a:r>
            <a:endParaRPr lang="en-US" sz="1100" dirty="0">
              <a:latin typeface="Calibri" panose="020F0502020204030204" pitchFamily="34" charset="0"/>
            </a:endParaRPr>
          </a:p>
        </p:txBody>
      </p:sp>
      <p:cxnSp>
        <p:nvCxnSpPr>
          <p:cNvPr id="631" name="Straight Connector 630"/>
          <p:cNvCxnSpPr>
            <a:stCxn id="630" idx="2"/>
          </p:cNvCxnSpPr>
          <p:nvPr/>
        </p:nvCxnSpPr>
        <p:spPr>
          <a:xfrm>
            <a:off x="4599561" y="1190742"/>
            <a:ext cx="211437" cy="4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Test &amp; Certification</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35</a:t>
            </a:fld>
            <a:endParaRPr lang="de-DE" dirty="0"/>
          </a:p>
        </p:txBody>
      </p:sp>
    </p:spTree>
    <p:extLst>
      <p:ext uri="{BB962C8B-B14F-4D97-AF65-F5344CB8AC3E}">
        <p14:creationId xmlns:p14="http://schemas.microsoft.com/office/powerpoint/2010/main" val="37348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36</a:t>
            </a:fld>
            <a:endParaRPr lang="de-DE" dirty="0">
              <a:solidFill>
                <a:srgbClr val="000000">
                  <a:tint val="75000"/>
                </a:srgbClr>
              </a:solidFill>
            </a:endParaRPr>
          </a:p>
        </p:txBody>
      </p:sp>
      <p:sp>
        <p:nvSpPr>
          <p:cNvPr id="4" name="Title 3"/>
          <p:cNvSpPr>
            <a:spLocks noGrp="1"/>
          </p:cNvSpPr>
          <p:nvPr>
            <p:ph type="title"/>
          </p:nvPr>
        </p:nvSpPr>
        <p:spPr/>
        <p:txBody>
          <a:bodyPr/>
          <a:lstStyle/>
          <a:p>
            <a:r>
              <a:rPr lang="en-US" dirty="0"/>
              <a:t>Test &amp; Assessment</a:t>
            </a:r>
          </a:p>
        </p:txBody>
      </p:sp>
      <p:sp>
        <p:nvSpPr>
          <p:cNvPr id="5" name="TextBox 4">
            <a:extLst>
              <a:ext uri="{FF2B5EF4-FFF2-40B4-BE49-F238E27FC236}">
                <a16:creationId xmlns:a16="http://schemas.microsoft.com/office/drawing/2014/main" id="{F9146683-8BCA-4365-9DF5-4FB980B034B2}"/>
              </a:ext>
            </a:extLst>
          </p:cNvPr>
          <p:cNvSpPr txBox="1"/>
          <p:nvPr/>
        </p:nvSpPr>
        <p:spPr>
          <a:xfrm>
            <a:off x="4015488" y="1056612"/>
            <a:ext cx="4416337" cy="2939266"/>
          </a:xfrm>
          <a:prstGeom prst="rect">
            <a:avLst/>
          </a:prstGeom>
          <a:noFill/>
        </p:spPr>
        <p:txBody>
          <a:bodyPr wrap="none" rtlCol="0">
            <a:spAutoFit/>
          </a:bodyPr>
          <a:lstStyle/>
          <a:p>
            <a:pPr marL="285750" indent="-285750">
              <a:spcAft>
                <a:spcPts val="600"/>
              </a:spcAft>
              <a:buClr>
                <a:srgbClr val="0070C0"/>
              </a:buClr>
              <a:buFont typeface="Arial" panose="020B0604020202020204" pitchFamily="34" charset="0"/>
              <a:buChar char="•"/>
            </a:pPr>
            <a:r>
              <a:rPr lang="en-US" sz="1400" dirty="0"/>
              <a:t>Step 1 is achieved: Draft V1.0 with SCL + </a:t>
            </a:r>
            <a:r>
              <a:rPr lang="en-US" sz="1400" dirty="0" err="1"/>
              <a:t>OSSDe</a:t>
            </a:r>
            <a:endParaRPr lang="en-US" sz="1400" dirty="0"/>
          </a:p>
          <a:p>
            <a:pPr marL="285750" indent="-285750">
              <a:spcAft>
                <a:spcPts val="600"/>
              </a:spcAft>
              <a:buClr>
                <a:srgbClr val="0070C0"/>
              </a:buClr>
              <a:buFont typeface="Arial" panose="020B0604020202020204" pitchFamily="34" charset="0"/>
              <a:buChar char="•"/>
            </a:pPr>
            <a:r>
              <a:rPr lang="en-US" sz="1400" dirty="0"/>
              <a:t>Step 2 Draft V1.1 comprises the complete tests</a:t>
            </a:r>
          </a:p>
          <a:p>
            <a:pPr>
              <a:spcAft>
                <a:spcPts val="600"/>
              </a:spcAft>
              <a:buClr>
                <a:srgbClr val="0070C0"/>
              </a:buClr>
            </a:pPr>
            <a:endParaRPr lang="en-US" sz="1400" dirty="0"/>
          </a:p>
          <a:p>
            <a:pPr>
              <a:spcAft>
                <a:spcPts val="600"/>
              </a:spcAft>
              <a:buClr>
                <a:srgbClr val="0070C0"/>
              </a:buClr>
            </a:pPr>
            <a:r>
              <a:rPr lang="en-US" sz="1400" dirty="0"/>
              <a:t>Content:</a:t>
            </a:r>
          </a:p>
          <a:p>
            <a:pPr marL="285750" indent="-285750">
              <a:spcAft>
                <a:spcPts val="600"/>
              </a:spcAft>
              <a:buClr>
                <a:srgbClr val="0070C0"/>
              </a:buClr>
              <a:buFont typeface="Arial" panose="020B0604020202020204" pitchFamily="34" charset="0"/>
              <a:buChar char="•"/>
            </a:pPr>
            <a:r>
              <a:rPr lang="en-US" sz="1400" dirty="0" err="1"/>
              <a:t>OSSDe</a:t>
            </a:r>
            <a:endParaRPr lang="en-US" sz="1400" dirty="0"/>
          </a:p>
          <a:p>
            <a:pPr marL="285750" indent="-285750">
              <a:spcAft>
                <a:spcPts val="600"/>
              </a:spcAft>
              <a:buClr>
                <a:srgbClr val="0070C0"/>
              </a:buClr>
              <a:buFont typeface="Arial" panose="020B0604020202020204" pitchFamily="34" charset="0"/>
              <a:buChar char="•"/>
            </a:pPr>
            <a:r>
              <a:rPr lang="en-US" sz="1400" dirty="0"/>
              <a:t>FS-Device functions</a:t>
            </a:r>
          </a:p>
          <a:p>
            <a:pPr marL="285750" indent="-285750">
              <a:spcAft>
                <a:spcPts val="600"/>
              </a:spcAft>
              <a:buClr>
                <a:srgbClr val="0070C0"/>
              </a:buClr>
              <a:buFont typeface="Arial" panose="020B0604020202020204" pitchFamily="34" charset="0"/>
              <a:buChar char="•"/>
            </a:pPr>
            <a:r>
              <a:rPr lang="en-US" sz="1400" dirty="0"/>
              <a:t>FS-Master functions</a:t>
            </a:r>
          </a:p>
          <a:p>
            <a:pPr marL="285750" indent="-285750">
              <a:spcAft>
                <a:spcPts val="600"/>
              </a:spcAft>
              <a:buClr>
                <a:srgbClr val="0070C0"/>
              </a:buClr>
              <a:buFont typeface="Arial" panose="020B0604020202020204" pitchFamily="34" charset="0"/>
              <a:buChar char="•"/>
            </a:pPr>
            <a:r>
              <a:rPr lang="en-US" sz="1400" dirty="0"/>
              <a:t>SCL tests (automated test script generation)</a:t>
            </a:r>
          </a:p>
          <a:p>
            <a:pPr marL="285750" indent="-285750">
              <a:spcAft>
                <a:spcPts val="600"/>
              </a:spcAft>
              <a:buClr>
                <a:srgbClr val="0070C0"/>
              </a:buClr>
              <a:buFont typeface="Arial" panose="020B0604020202020204" pitchFamily="34" charset="0"/>
              <a:buChar char="•"/>
            </a:pPr>
            <a:r>
              <a:rPr lang="en-US" sz="1400" dirty="0"/>
              <a:t>FS-Master Tool tests</a:t>
            </a:r>
          </a:p>
          <a:p>
            <a:pPr marL="285750" indent="-285750">
              <a:spcAft>
                <a:spcPts val="600"/>
              </a:spcAft>
              <a:buClr>
                <a:srgbClr val="0070C0"/>
              </a:buClr>
              <a:buFont typeface="Arial" panose="020B0604020202020204" pitchFamily="34" charset="0"/>
              <a:buChar char="•"/>
            </a:pPr>
            <a:r>
              <a:rPr lang="en-US" sz="1400" dirty="0"/>
              <a:t>Assessment &amp; certification </a:t>
            </a:r>
          </a:p>
        </p:txBody>
      </p:sp>
      <p:sp>
        <p:nvSpPr>
          <p:cNvPr id="6" name="TextBox 5">
            <a:extLst>
              <a:ext uri="{FF2B5EF4-FFF2-40B4-BE49-F238E27FC236}">
                <a16:creationId xmlns:a16="http://schemas.microsoft.com/office/drawing/2014/main" id="{D7BF3B29-02A0-4D60-9062-0312450129F8}"/>
              </a:ext>
            </a:extLst>
          </p:cNvPr>
          <p:cNvSpPr txBox="1"/>
          <p:nvPr/>
        </p:nvSpPr>
        <p:spPr>
          <a:xfrm>
            <a:off x="5882388" y="4242058"/>
            <a:ext cx="2623539" cy="276999"/>
          </a:xfrm>
          <a:prstGeom prst="rect">
            <a:avLst/>
          </a:prstGeom>
          <a:noFill/>
        </p:spPr>
        <p:txBody>
          <a:bodyPr wrap="none" rtlCol="0">
            <a:spAutoFit/>
          </a:bodyPr>
          <a:lstStyle/>
          <a:p>
            <a:r>
              <a:rPr lang="en-US" sz="1200" dirty="0"/>
              <a:t>SCL = Safety Communication Layer</a:t>
            </a:r>
          </a:p>
        </p:txBody>
      </p:sp>
      <p:pic>
        <p:nvPicPr>
          <p:cNvPr id="7" name="Picture 6">
            <a:extLst>
              <a:ext uri="{FF2B5EF4-FFF2-40B4-BE49-F238E27FC236}">
                <a16:creationId xmlns:a16="http://schemas.microsoft.com/office/drawing/2014/main" id="{B8D5F25F-0386-469E-837F-1F7CE4E8FAFA}"/>
              </a:ext>
            </a:extLst>
          </p:cNvPr>
          <p:cNvPicPr>
            <a:picLocks noChangeAspect="1"/>
          </p:cNvPicPr>
          <p:nvPr/>
        </p:nvPicPr>
        <p:blipFill>
          <a:blip r:embed="rId3"/>
          <a:stretch>
            <a:fillRect/>
          </a:stretch>
        </p:blipFill>
        <p:spPr>
          <a:xfrm>
            <a:off x="971498" y="891481"/>
            <a:ext cx="2632901" cy="3733991"/>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74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37</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err="1"/>
              <a:t>Automated</a:t>
            </a:r>
            <a:r>
              <a:rPr lang="de-DE" dirty="0"/>
              <a:t> Test Case Generation</a:t>
            </a:r>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816555"/>
            <a:ext cx="6278705" cy="380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356968" y="4300203"/>
            <a:ext cx="1341906" cy="338554"/>
          </a:xfrm>
          <a:prstGeom prst="rect">
            <a:avLst/>
          </a:prstGeom>
          <a:noFill/>
        </p:spPr>
        <p:txBody>
          <a:bodyPr wrap="none" rtlCol="0">
            <a:spAutoFit/>
          </a:bodyPr>
          <a:lstStyle/>
          <a:p>
            <a:r>
              <a:rPr lang="de-DE" sz="1600" b="1" dirty="0">
                <a:latin typeface="Calibri" panose="020F0502020204030204" pitchFamily="34" charset="0"/>
              </a:rPr>
              <a:t>IO-Link Tester</a:t>
            </a:r>
            <a:endParaRPr lang="en-US" sz="1600" b="1" dirty="0">
              <a:latin typeface="Calibri" panose="020F0502020204030204" pitchFamily="34" charset="0"/>
            </a:endParaRPr>
          </a:p>
        </p:txBody>
      </p:sp>
      <p:sp>
        <p:nvSpPr>
          <p:cNvPr id="28" name="Rectangle 27"/>
          <p:cNvSpPr/>
          <p:nvPr/>
        </p:nvSpPr>
        <p:spPr>
          <a:xfrm>
            <a:off x="3342556" y="3921900"/>
            <a:ext cx="2314575" cy="7223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3887242" y="3966906"/>
            <a:ext cx="123825" cy="93726"/>
          </a:xfrm>
          <a:prstGeom prst="rect">
            <a:avLst/>
          </a:prstGeom>
          <a:solidFill>
            <a:srgbClr val="E7E6E6">
              <a:lumMod val="20000"/>
              <a:lumOff val="80000"/>
            </a:srgbClr>
          </a:solidFill>
          <a:ln w="9525" cap="flat" cmpd="sng" algn="ctr">
            <a:solidFill>
              <a:srgbClr val="336699"/>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Connector 29"/>
          <p:cNvCxnSpPr>
            <a:stCxn id="29" idx="2"/>
          </p:cNvCxnSpPr>
          <p:nvPr/>
        </p:nvCxnSpPr>
        <p:spPr>
          <a:xfrm>
            <a:off x="3949155" y="4060632"/>
            <a:ext cx="0" cy="609266"/>
          </a:xfrm>
          <a:prstGeom prst="line">
            <a:avLst/>
          </a:prstGeom>
          <a:noFill/>
          <a:ln w="6350" cap="flat" cmpd="sng" algn="ctr">
            <a:solidFill>
              <a:srgbClr val="336699"/>
            </a:solidFill>
            <a:prstDash val="solid"/>
            <a:miter lim="800000"/>
          </a:ln>
          <a:effectLst/>
        </p:spPr>
      </p:cxnSp>
      <p:sp>
        <p:nvSpPr>
          <p:cNvPr id="31" name="Rectangle 30"/>
          <p:cNvSpPr/>
          <p:nvPr/>
        </p:nvSpPr>
        <p:spPr>
          <a:xfrm>
            <a:off x="5163592" y="3966905"/>
            <a:ext cx="123825" cy="93726"/>
          </a:xfrm>
          <a:prstGeom prst="rect">
            <a:avLst/>
          </a:prstGeom>
          <a:solidFill>
            <a:srgbClr val="E7E6E6">
              <a:lumMod val="20000"/>
              <a:lumOff val="80000"/>
            </a:srgbClr>
          </a:solidFill>
          <a:ln w="9525" cap="flat" cmpd="sng" algn="ctr">
            <a:solidFill>
              <a:srgbClr val="336699"/>
            </a:solid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404" b="0" i="0" u="none" strike="noStrike" kern="0" cap="none" spc="0" normalizeH="0" baseline="0" noProof="0">
              <a:ln>
                <a:noFill/>
              </a:ln>
              <a:solidFill>
                <a:prstClr val="white"/>
              </a:solidFill>
              <a:effectLst/>
              <a:uLnTx/>
              <a:uFillTx/>
              <a:latin typeface="Calibri"/>
              <a:ea typeface="+mn-ea"/>
              <a:cs typeface="+mn-cs"/>
            </a:endParaRPr>
          </a:p>
        </p:txBody>
      </p:sp>
      <p:cxnSp>
        <p:nvCxnSpPr>
          <p:cNvPr id="32" name="Straight Connector 31"/>
          <p:cNvCxnSpPr>
            <a:stCxn id="31" idx="2"/>
          </p:cNvCxnSpPr>
          <p:nvPr/>
        </p:nvCxnSpPr>
        <p:spPr>
          <a:xfrm>
            <a:off x="5225505" y="4060631"/>
            <a:ext cx="0" cy="562372"/>
          </a:xfrm>
          <a:prstGeom prst="line">
            <a:avLst/>
          </a:prstGeom>
          <a:noFill/>
          <a:ln w="6350" cap="flat" cmpd="sng" algn="ctr">
            <a:solidFill>
              <a:srgbClr val="336699"/>
            </a:solidFill>
            <a:prstDash val="solid"/>
            <a:miter lim="800000"/>
          </a:ln>
          <a:effectLst/>
        </p:spPr>
      </p:cxnSp>
      <p:cxnSp>
        <p:nvCxnSpPr>
          <p:cNvPr id="33" name="Straight Arrow Connector 32"/>
          <p:cNvCxnSpPr/>
          <p:nvPr/>
        </p:nvCxnSpPr>
        <p:spPr>
          <a:xfrm>
            <a:off x="3949154" y="4185971"/>
            <a:ext cx="1276350" cy="0"/>
          </a:xfrm>
          <a:prstGeom prst="straightConnector1">
            <a:avLst/>
          </a:prstGeom>
          <a:noFill/>
          <a:ln w="6350" cap="flat" cmpd="sng" algn="ctr">
            <a:solidFill>
              <a:srgbClr val="336699"/>
            </a:solidFill>
            <a:prstDash val="solid"/>
            <a:miter lim="800000"/>
            <a:headEnd type="none" w="med" len="med"/>
            <a:tailEnd type="triangle" w="med" len="med"/>
          </a:ln>
          <a:effectLst/>
        </p:spPr>
      </p:cxnSp>
      <p:cxnSp>
        <p:nvCxnSpPr>
          <p:cNvPr id="34" name="Straight Arrow Connector 33"/>
          <p:cNvCxnSpPr/>
          <p:nvPr/>
        </p:nvCxnSpPr>
        <p:spPr>
          <a:xfrm>
            <a:off x="3949154" y="4376471"/>
            <a:ext cx="1276350" cy="0"/>
          </a:xfrm>
          <a:prstGeom prst="straightConnector1">
            <a:avLst/>
          </a:prstGeom>
          <a:noFill/>
          <a:ln w="6350" cap="flat" cmpd="sng" algn="ctr">
            <a:solidFill>
              <a:srgbClr val="336699"/>
            </a:solidFill>
            <a:prstDash val="solid"/>
            <a:miter lim="800000"/>
            <a:headEnd type="none" w="med" len="med"/>
            <a:tailEnd type="triangle" w="med" len="med"/>
          </a:ln>
          <a:effectLst/>
        </p:spPr>
      </p:cxnSp>
      <p:cxnSp>
        <p:nvCxnSpPr>
          <p:cNvPr id="35" name="Straight Arrow Connector 34"/>
          <p:cNvCxnSpPr/>
          <p:nvPr/>
        </p:nvCxnSpPr>
        <p:spPr>
          <a:xfrm>
            <a:off x="3949154" y="4524109"/>
            <a:ext cx="1276350" cy="0"/>
          </a:xfrm>
          <a:prstGeom prst="straightConnector1">
            <a:avLst/>
          </a:prstGeom>
          <a:noFill/>
          <a:ln w="6350" cap="flat" cmpd="sng" algn="ctr">
            <a:solidFill>
              <a:srgbClr val="336699"/>
            </a:solidFill>
            <a:prstDash val="solid"/>
            <a:miter lim="800000"/>
            <a:headEnd type="triangle" w="med" len="med"/>
            <a:tailEnd type="none" w="med" len="med"/>
          </a:ln>
          <a:effectLst/>
        </p:spPr>
      </p:cxnSp>
      <p:cxnSp>
        <p:nvCxnSpPr>
          <p:cNvPr id="36" name="Straight Arrow Connector 35"/>
          <p:cNvCxnSpPr/>
          <p:nvPr/>
        </p:nvCxnSpPr>
        <p:spPr>
          <a:xfrm>
            <a:off x="3949154" y="4273987"/>
            <a:ext cx="1276350" cy="0"/>
          </a:xfrm>
          <a:prstGeom prst="straightConnector1">
            <a:avLst/>
          </a:prstGeom>
          <a:noFill/>
          <a:ln w="6350" cap="flat" cmpd="sng" algn="ctr">
            <a:solidFill>
              <a:srgbClr val="336699"/>
            </a:solidFill>
            <a:prstDash val="solid"/>
            <a:miter lim="800000"/>
            <a:headEnd type="triangle" w="med" len="med"/>
            <a:tailEnd type="none" w="med" len="med"/>
          </a:ln>
          <a:effectLst/>
        </p:spPr>
      </p:cxnSp>
      <p:sp>
        <p:nvSpPr>
          <p:cNvPr id="37" name="TextBox 36"/>
          <p:cNvSpPr txBox="1"/>
          <p:nvPr/>
        </p:nvSpPr>
        <p:spPr>
          <a:xfrm>
            <a:off x="2675051" y="4203317"/>
            <a:ext cx="1212191" cy="276999"/>
          </a:xfrm>
          <a:prstGeom prst="rect">
            <a:avLst/>
          </a:prstGeom>
          <a:noFill/>
        </p:spPr>
        <p:txBody>
          <a:bodyPr wrap="none" rtlCol="0">
            <a:spAutoFit/>
          </a:bodyPr>
          <a:lstStyle/>
          <a:p>
            <a:pPr defTabSz="713232" fontAlgn="auto">
              <a:spcBef>
                <a:spcPts val="0"/>
              </a:spcBef>
              <a:spcAft>
                <a:spcPts val="0"/>
              </a:spcAft>
            </a:pPr>
            <a:r>
              <a:rPr lang="de-DE" sz="1200" dirty="0" err="1">
                <a:solidFill>
                  <a:srgbClr val="000000"/>
                </a:solidFill>
                <a:latin typeface="Calibri"/>
                <a:ea typeface="+mn-ea"/>
              </a:rPr>
              <a:t>Sequence</a:t>
            </a:r>
            <a:r>
              <a:rPr lang="de-DE" sz="1200" dirty="0">
                <a:solidFill>
                  <a:srgbClr val="000000"/>
                </a:solidFill>
                <a:latin typeface="Calibri"/>
                <a:ea typeface="+mn-ea"/>
              </a:rPr>
              <a:t> </a:t>
            </a:r>
            <a:r>
              <a:rPr lang="de-DE" sz="1200" dirty="0" err="1">
                <a:solidFill>
                  <a:srgbClr val="000000"/>
                </a:solidFill>
                <a:latin typeface="Calibri"/>
                <a:ea typeface="+mn-ea"/>
              </a:rPr>
              <a:t>charts</a:t>
            </a:r>
            <a:endParaRPr lang="de-DE" sz="1200" dirty="0">
              <a:solidFill>
                <a:srgbClr val="000000"/>
              </a:solidFill>
              <a:latin typeface="Calibri"/>
              <a:ea typeface="+mn-ea"/>
            </a:endParaRPr>
          </a:p>
        </p:txBody>
      </p:sp>
      <p:sp>
        <p:nvSpPr>
          <p:cNvPr id="38" name="Zylinder 2"/>
          <p:cNvSpPr/>
          <p:nvPr/>
        </p:nvSpPr>
        <p:spPr>
          <a:xfrm>
            <a:off x="5802117" y="4281940"/>
            <a:ext cx="868608" cy="313527"/>
          </a:xfrm>
          <a:prstGeom prst="can">
            <a:avLst>
              <a:gd name="adj" fmla="val 40029"/>
            </a:avLst>
          </a:prstGeom>
          <a:solidFill>
            <a:srgbClr val="FFDD0D">
              <a:lumMod val="60000"/>
              <a:lumOff val="40000"/>
            </a:srgbClr>
          </a:solidFill>
          <a:ln w="12700" cap="flat" cmpd="sng" algn="ctr">
            <a:solidFill>
              <a:srgbClr val="E7E6E6"/>
            </a:solidFill>
            <a:prstDash val="solid"/>
            <a:miter lim="800000"/>
          </a:ln>
          <a:effectLst>
            <a:outerShdw blurRad="50800" dist="38100" dir="2700000" algn="tl" rotWithShape="0">
              <a:prstClr val="black">
                <a:alpha val="40000"/>
              </a:prstClr>
            </a:outerShdw>
          </a:effectLst>
        </p:spPr>
        <p:txBody>
          <a:bodyPr rtlCol="0" anchor="ctr">
            <a:prstTxWarp prst="textArchDown">
              <a:avLst>
                <a:gd name="adj" fmla="val 643178"/>
              </a:avLst>
            </a:prstTxWarp>
          </a:bodyPr>
          <a:lstStyle/>
          <a:p>
            <a:pPr marL="0" marR="0" lvl="0" indent="0" defTabSz="713232"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00B050"/>
                </a:solidFill>
                <a:effectLst/>
                <a:uLnTx/>
                <a:uFillTx/>
                <a:latin typeface="Calibri"/>
                <a:ea typeface="+mn-ea"/>
                <a:cs typeface="+mn-cs"/>
              </a:rPr>
              <a:t>     </a:t>
            </a:r>
            <a:endParaRPr kumimoji="0" lang="de-DE" sz="1200" b="1" i="1" u="none" strike="noStrike" kern="0" cap="none" spc="0" normalizeH="0" baseline="0" noProof="0" dirty="0">
              <a:ln>
                <a:noFill/>
              </a:ln>
              <a:solidFill>
                <a:srgbClr val="00B050"/>
              </a:solidFill>
              <a:effectLst/>
              <a:uLnTx/>
              <a:uFillTx/>
              <a:latin typeface="Calibri"/>
              <a:ea typeface="+mn-ea"/>
              <a:cs typeface="+mn-cs"/>
            </a:endParaRPr>
          </a:p>
        </p:txBody>
      </p:sp>
      <p:sp>
        <p:nvSpPr>
          <p:cNvPr id="39" name="TextBox 38"/>
          <p:cNvSpPr txBox="1"/>
          <p:nvPr/>
        </p:nvSpPr>
        <p:spPr>
          <a:xfrm>
            <a:off x="4970359" y="3876895"/>
            <a:ext cx="2532124" cy="632202"/>
          </a:xfrm>
          <a:prstGeom prst="rect">
            <a:avLst/>
          </a:prstGeom>
          <a:noFill/>
        </p:spPr>
        <p:txBody>
          <a:bodyPr wrap="none" rtlCol="0">
            <a:prstTxWarp prst="textArchDown">
              <a:avLst>
                <a:gd name="adj" fmla="val 736780"/>
              </a:avLst>
            </a:prstTxWarp>
            <a:spAutoFit/>
          </a:bodyPr>
          <a:lstStyle/>
          <a:p>
            <a:pPr algn="ctr" defTabSz="713232" fontAlgn="auto">
              <a:spcBef>
                <a:spcPts val="0"/>
              </a:spcBef>
              <a:spcAft>
                <a:spcPts val="0"/>
              </a:spcAft>
            </a:pPr>
            <a:r>
              <a:rPr lang="de-DE" sz="1000" dirty="0">
                <a:solidFill>
                  <a:srgbClr val="000000"/>
                </a:solidFill>
                <a:latin typeface="Calibri"/>
                <a:ea typeface="+mn-ea"/>
              </a:rPr>
              <a:t>Test </a:t>
            </a:r>
            <a:r>
              <a:rPr lang="de-DE" sz="1000" dirty="0" err="1">
                <a:solidFill>
                  <a:srgbClr val="000000"/>
                </a:solidFill>
                <a:latin typeface="Calibri"/>
                <a:ea typeface="+mn-ea"/>
              </a:rPr>
              <a:t>scripts</a:t>
            </a:r>
            <a:endParaRPr lang="de-DE" sz="1000" dirty="0">
              <a:solidFill>
                <a:srgbClr val="000000"/>
              </a:solidFill>
              <a:latin typeface="Calibri"/>
              <a:ea typeface="+mn-ea"/>
            </a:endParaRPr>
          </a:p>
        </p:txBody>
      </p:sp>
      <p:cxnSp>
        <p:nvCxnSpPr>
          <p:cNvPr id="40" name="Straight Arrow Connector 39"/>
          <p:cNvCxnSpPr/>
          <p:nvPr/>
        </p:nvCxnSpPr>
        <p:spPr>
          <a:xfrm>
            <a:off x="6236421" y="3969764"/>
            <a:ext cx="0" cy="267441"/>
          </a:xfrm>
          <a:prstGeom prst="straightConnector1">
            <a:avLst/>
          </a:prstGeom>
          <a:noFill/>
          <a:ln w="28575" cap="flat" cmpd="sng" algn="ctr">
            <a:solidFill>
              <a:srgbClr val="336699"/>
            </a:solidFill>
            <a:prstDash val="solid"/>
            <a:miter lim="800000"/>
            <a:tailEnd type="arrow"/>
          </a:ln>
          <a:effectLst>
            <a:outerShdw blurRad="50800" dist="38100" dir="2700000" algn="tl" rotWithShape="0">
              <a:prstClr val="black">
                <a:alpha val="40000"/>
              </a:prstClr>
            </a:outerShdw>
          </a:effectLst>
        </p:spPr>
      </p:cxnSp>
      <p:cxnSp>
        <p:nvCxnSpPr>
          <p:cNvPr id="42" name="Straight Arrow Connector 41"/>
          <p:cNvCxnSpPr/>
          <p:nvPr/>
        </p:nvCxnSpPr>
        <p:spPr>
          <a:xfrm>
            <a:off x="6777700" y="4438703"/>
            <a:ext cx="555303" cy="0"/>
          </a:xfrm>
          <a:prstGeom prst="straightConnector1">
            <a:avLst/>
          </a:prstGeom>
          <a:noFill/>
          <a:ln w="28575" cap="flat" cmpd="sng" algn="ctr">
            <a:solidFill>
              <a:srgbClr val="336699"/>
            </a:solidFill>
            <a:prstDash val="solid"/>
            <a:miter lim="800000"/>
            <a:tailEnd type="arrow"/>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38435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815D-3E88-4B23-BBC8-6B4F7F6B94F1}"/>
              </a:ext>
            </a:extLst>
          </p:cNvPr>
          <p:cNvSpPr>
            <a:spLocks noGrp="1"/>
          </p:cNvSpPr>
          <p:nvPr>
            <p:ph type="title"/>
          </p:nvPr>
        </p:nvSpPr>
        <p:spPr/>
        <p:txBody>
          <a:bodyPr/>
          <a:lstStyle/>
          <a:p>
            <a:r>
              <a:rPr lang="en-US" dirty="0"/>
              <a:t>FS-Master Tester</a:t>
            </a:r>
          </a:p>
        </p:txBody>
      </p:sp>
      <p:sp>
        <p:nvSpPr>
          <p:cNvPr id="5" name="Slide Number Placeholder 4">
            <a:extLst>
              <a:ext uri="{FF2B5EF4-FFF2-40B4-BE49-F238E27FC236}">
                <a16:creationId xmlns:a16="http://schemas.microsoft.com/office/drawing/2014/main" id="{18C3943F-840D-4127-9223-C1FF1B33A325}"/>
              </a:ext>
            </a:extLst>
          </p:cNvPr>
          <p:cNvSpPr>
            <a:spLocks noGrp="1"/>
          </p:cNvSpPr>
          <p:nvPr>
            <p:ph type="sldNum" sz="quarter" idx="12"/>
          </p:nvPr>
        </p:nvSpPr>
        <p:spPr/>
        <p:txBody>
          <a:bodyPr/>
          <a:lstStyle/>
          <a:p>
            <a:fld id="{892E6F36-0CB9-4B54-9134-62052D3A0080}" type="slidenum">
              <a:rPr lang="de-DE" smtClean="0"/>
              <a:pPr/>
              <a:t>38</a:t>
            </a:fld>
            <a:endParaRPr lang="de-DE" dirty="0"/>
          </a:p>
        </p:txBody>
      </p:sp>
      <p:sp>
        <p:nvSpPr>
          <p:cNvPr id="6" name="AutoShape 28">
            <a:extLst>
              <a:ext uri="{FF2B5EF4-FFF2-40B4-BE49-F238E27FC236}">
                <a16:creationId xmlns:a16="http://schemas.microsoft.com/office/drawing/2014/main" id="{AC4A24D2-A842-48E3-A5F4-8285F7F9BFE4}"/>
              </a:ext>
            </a:extLst>
          </p:cNvPr>
          <p:cNvSpPr>
            <a:spLocks noChangeArrowheads="1"/>
          </p:cNvSpPr>
          <p:nvPr/>
        </p:nvSpPr>
        <p:spPr bwMode="auto">
          <a:xfrm>
            <a:off x="2578893" y="2436735"/>
            <a:ext cx="999062" cy="1514475"/>
          </a:xfrm>
          <a:prstGeom prst="cube">
            <a:avLst>
              <a:gd name="adj" fmla="val 15412"/>
            </a:avLst>
          </a:prstGeom>
          <a:solidFill>
            <a:srgbClr val="EAEAEA"/>
          </a:solidFill>
          <a:ln w="9525">
            <a:solidFill>
              <a:srgbClr val="333333"/>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a:t>Fieldbus-</a:t>
            </a:r>
            <a:br>
              <a:rPr lang="de-DE" altLang="de-DE" sz="1000"/>
            </a:br>
            <a:r>
              <a:rPr lang="de-DE" altLang="de-DE" sz="1000"/>
              <a:t>Interface</a:t>
            </a:r>
            <a:endParaRPr lang="en-US" altLang="de-DE" sz="1000"/>
          </a:p>
        </p:txBody>
      </p:sp>
      <p:sp>
        <p:nvSpPr>
          <p:cNvPr id="7" name="Line 29">
            <a:extLst>
              <a:ext uri="{FF2B5EF4-FFF2-40B4-BE49-F238E27FC236}">
                <a16:creationId xmlns:a16="http://schemas.microsoft.com/office/drawing/2014/main" id="{18C9FCFA-40AC-44EC-90B8-136763A94E7F}"/>
              </a:ext>
            </a:extLst>
          </p:cNvPr>
          <p:cNvSpPr>
            <a:spLocks noChangeShapeType="1"/>
          </p:cNvSpPr>
          <p:nvPr/>
        </p:nvSpPr>
        <p:spPr bwMode="auto">
          <a:xfrm>
            <a:off x="2067717" y="1627110"/>
            <a:ext cx="0" cy="238125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Rectangle 30">
            <a:extLst>
              <a:ext uri="{FF2B5EF4-FFF2-40B4-BE49-F238E27FC236}">
                <a16:creationId xmlns:a16="http://schemas.microsoft.com/office/drawing/2014/main" id="{1ABA6055-067D-4ECA-BA1A-EC327C55D377}"/>
              </a:ext>
            </a:extLst>
          </p:cNvPr>
          <p:cNvSpPr>
            <a:spLocks noChangeArrowheads="1"/>
          </p:cNvSpPr>
          <p:nvPr/>
        </p:nvSpPr>
        <p:spPr bwMode="auto">
          <a:xfrm>
            <a:off x="1981992" y="3036810"/>
            <a:ext cx="171450" cy="17145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9" name="Line 31">
            <a:extLst>
              <a:ext uri="{FF2B5EF4-FFF2-40B4-BE49-F238E27FC236}">
                <a16:creationId xmlns:a16="http://schemas.microsoft.com/office/drawing/2014/main" id="{1FB29497-26EA-4EFC-A285-73ED8431960F}"/>
              </a:ext>
            </a:extLst>
          </p:cNvPr>
          <p:cNvSpPr>
            <a:spLocks noChangeShapeType="1"/>
          </p:cNvSpPr>
          <p:nvPr/>
        </p:nvSpPr>
        <p:spPr bwMode="auto">
          <a:xfrm>
            <a:off x="2153442" y="3122535"/>
            <a:ext cx="390525" cy="0"/>
          </a:xfrm>
          <a:prstGeom prst="line">
            <a:avLst/>
          </a:prstGeom>
          <a:noFill/>
          <a:ln w="1905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AutoShape 32">
            <a:extLst>
              <a:ext uri="{FF2B5EF4-FFF2-40B4-BE49-F238E27FC236}">
                <a16:creationId xmlns:a16="http://schemas.microsoft.com/office/drawing/2014/main" id="{4AE54706-D455-4806-9CEC-36DD44E765EA}"/>
              </a:ext>
            </a:extLst>
          </p:cNvPr>
          <p:cNvSpPr>
            <a:spLocks noChangeArrowheads="1"/>
          </p:cNvSpPr>
          <p:nvPr/>
        </p:nvSpPr>
        <p:spPr bwMode="auto">
          <a:xfrm>
            <a:off x="3422650" y="2436735"/>
            <a:ext cx="1149350" cy="1514475"/>
          </a:xfrm>
          <a:prstGeom prst="cube">
            <a:avLst>
              <a:gd name="adj" fmla="val 13005"/>
            </a:avLst>
          </a:prstGeom>
          <a:solidFill>
            <a:srgbClr val="FFDE8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FS-Master</a:t>
            </a:r>
            <a:br>
              <a:rPr lang="de-DE" altLang="de-DE" sz="1000" dirty="0"/>
            </a:br>
            <a:r>
              <a:rPr lang="de-DE" altLang="de-DE" sz="1000" dirty="0"/>
              <a:t>(EUT)</a:t>
            </a:r>
            <a:endParaRPr lang="en-US" altLang="de-DE" sz="1000" dirty="0"/>
          </a:p>
        </p:txBody>
      </p:sp>
      <p:sp>
        <p:nvSpPr>
          <p:cNvPr id="11" name="Oval 34">
            <a:extLst>
              <a:ext uri="{FF2B5EF4-FFF2-40B4-BE49-F238E27FC236}">
                <a16:creationId xmlns:a16="http://schemas.microsoft.com/office/drawing/2014/main" id="{DD180714-B1FE-4B57-964F-E96E17C4A9B9}"/>
              </a:ext>
            </a:extLst>
          </p:cNvPr>
          <p:cNvSpPr>
            <a:spLocks noChangeArrowheads="1"/>
          </p:cNvSpPr>
          <p:nvPr/>
        </p:nvSpPr>
        <p:spPr bwMode="auto">
          <a:xfrm>
            <a:off x="4223856" y="328128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2" name="Oval 35">
            <a:extLst>
              <a:ext uri="{FF2B5EF4-FFF2-40B4-BE49-F238E27FC236}">
                <a16:creationId xmlns:a16="http://schemas.microsoft.com/office/drawing/2014/main" id="{4AC48FF3-49DA-42FA-B0CB-A028A8054F0B}"/>
              </a:ext>
            </a:extLst>
          </p:cNvPr>
          <p:cNvSpPr>
            <a:spLocks noChangeArrowheads="1"/>
          </p:cNvSpPr>
          <p:nvPr/>
        </p:nvSpPr>
        <p:spPr bwMode="auto">
          <a:xfrm>
            <a:off x="4223856" y="347813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3" name="Oval 36">
            <a:extLst>
              <a:ext uri="{FF2B5EF4-FFF2-40B4-BE49-F238E27FC236}">
                <a16:creationId xmlns:a16="http://schemas.microsoft.com/office/drawing/2014/main" id="{DFAE4CBD-FA0C-4972-8B14-AB3C2A67363E}"/>
              </a:ext>
            </a:extLst>
          </p:cNvPr>
          <p:cNvSpPr>
            <a:spLocks noChangeArrowheads="1"/>
          </p:cNvSpPr>
          <p:nvPr/>
        </p:nvSpPr>
        <p:spPr bwMode="auto">
          <a:xfrm>
            <a:off x="4223856" y="367498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4" name="AutoShape 37">
            <a:extLst>
              <a:ext uri="{FF2B5EF4-FFF2-40B4-BE49-F238E27FC236}">
                <a16:creationId xmlns:a16="http://schemas.microsoft.com/office/drawing/2014/main" id="{25FBAC09-2A1B-442F-8BB3-E8E4E4B47300}"/>
              </a:ext>
            </a:extLst>
          </p:cNvPr>
          <p:cNvSpPr>
            <a:spLocks noChangeArrowheads="1"/>
          </p:cNvSpPr>
          <p:nvPr/>
        </p:nvSpPr>
        <p:spPr bwMode="auto">
          <a:xfrm>
            <a:off x="6546849" y="2446260"/>
            <a:ext cx="866775" cy="1504950"/>
          </a:xfrm>
          <a:prstGeom prst="cube">
            <a:avLst>
              <a:gd name="adj" fmla="val 10806"/>
            </a:avLst>
          </a:prstGeom>
          <a:solidFill>
            <a:srgbClr val="FFDE8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FS-Master-</a:t>
            </a:r>
            <a:br>
              <a:rPr lang="de-DE" altLang="de-DE" sz="1000" dirty="0"/>
            </a:br>
            <a:r>
              <a:rPr lang="de-DE" altLang="de-DE" sz="1000" dirty="0"/>
              <a:t>Tester-HW</a:t>
            </a:r>
            <a:endParaRPr lang="en-US" altLang="de-DE" sz="1000" dirty="0"/>
          </a:p>
        </p:txBody>
      </p:sp>
      <p:sp>
        <p:nvSpPr>
          <p:cNvPr id="15" name="Oval 39">
            <a:extLst>
              <a:ext uri="{FF2B5EF4-FFF2-40B4-BE49-F238E27FC236}">
                <a16:creationId xmlns:a16="http://schemas.microsoft.com/office/drawing/2014/main" id="{38136D93-2316-45B4-9995-4A506001C8E8}"/>
              </a:ext>
            </a:extLst>
          </p:cNvPr>
          <p:cNvSpPr>
            <a:spLocks noChangeArrowheads="1"/>
          </p:cNvSpPr>
          <p:nvPr/>
        </p:nvSpPr>
        <p:spPr bwMode="auto">
          <a:xfrm>
            <a:off x="6661149" y="3274935"/>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6" name="Line 38">
            <a:extLst>
              <a:ext uri="{FF2B5EF4-FFF2-40B4-BE49-F238E27FC236}">
                <a16:creationId xmlns:a16="http://schemas.microsoft.com/office/drawing/2014/main" id="{97BCF605-2444-48E4-8226-4F44614E983E}"/>
              </a:ext>
            </a:extLst>
          </p:cNvPr>
          <p:cNvSpPr>
            <a:spLocks noChangeShapeType="1"/>
          </p:cNvSpPr>
          <p:nvPr/>
        </p:nvSpPr>
        <p:spPr bwMode="auto">
          <a:xfrm>
            <a:off x="4281005" y="3341610"/>
            <a:ext cx="2437293"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 name="Group 41">
            <a:extLst>
              <a:ext uri="{FF2B5EF4-FFF2-40B4-BE49-F238E27FC236}">
                <a16:creationId xmlns:a16="http://schemas.microsoft.com/office/drawing/2014/main" id="{16F6C0F8-D7E1-4FE7-B077-7661506D5B5B}"/>
              </a:ext>
            </a:extLst>
          </p:cNvPr>
          <p:cNvGrpSpPr>
            <a:grpSpLocks/>
          </p:cNvGrpSpPr>
          <p:nvPr/>
        </p:nvGrpSpPr>
        <p:grpSpPr bwMode="auto">
          <a:xfrm>
            <a:off x="4989512" y="1349298"/>
            <a:ext cx="1111250" cy="922337"/>
            <a:chOff x="2293" y="1210"/>
            <a:chExt cx="461" cy="415"/>
          </a:xfrm>
        </p:grpSpPr>
        <p:sp>
          <p:nvSpPr>
            <p:cNvPr id="18" name="Freeform 42">
              <a:extLst>
                <a:ext uri="{FF2B5EF4-FFF2-40B4-BE49-F238E27FC236}">
                  <a16:creationId xmlns:a16="http://schemas.microsoft.com/office/drawing/2014/main" id="{889E35C2-D1DE-4188-B851-64CAECA7A928}"/>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9" name="Freeform 43">
              <a:extLst>
                <a:ext uri="{FF2B5EF4-FFF2-40B4-BE49-F238E27FC236}">
                  <a16:creationId xmlns:a16="http://schemas.microsoft.com/office/drawing/2014/main" id="{8612389B-5147-4E57-8D61-32FFD354AD2A}"/>
                </a:ext>
              </a:extLst>
            </p:cNvPr>
            <p:cNvSpPr>
              <a:spLocks/>
            </p:cNvSpPr>
            <p:nvPr/>
          </p:nvSpPr>
          <p:spPr bwMode="auto">
            <a:xfrm>
              <a:off x="2459" y="1430"/>
              <a:ext cx="258" cy="60"/>
            </a:xfrm>
            <a:custGeom>
              <a:avLst/>
              <a:gdLst>
                <a:gd name="T0" fmla="*/ 1 w 402"/>
                <a:gd name="T1" fmla="*/ 0 h 93"/>
                <a:gd name="T2" fmla="*/ 5 w 402"/>
                <a:gd name="T3" fmla="*/ 1 h 93"/>
                <a:gd name="T4" fmla="*/ 5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44">
              <a:extLst>
                <a:ext uri="{FF2B5EF4-FFF2-40B4-BE49-F238E27FC236}">
                  <a16:creationId xmlns:a16="http://schemas.microsoft.com/office/drawing/2014/main" id="{A6403DD6-A760-4808-92DE-E9F8E9E7967E}"/>
                </a:ext>
              </a:extLst>
            </p:cNvPr>
            <p:cNvSpPr>
              <a:spLocks/>
            </p:cNvSpPr>
            <p:nvPr/>
          </p:nvSpPr>
          <p:spPr bwMode="auto">
            <a:xfrm>
              <a:off x="2295" y="1444"/>
              <a:ext cx="424" cy="179"/>
            </a:xfrm>
            <a:custGeom>
              <a:avLst/>
              <a:gdLst>
                <a:gd name="T0" fmla="*/ 3 w 660"/>
                <a:gd name="T1" fmla="*/ 0 h 279"/>
                <a:gd name="T2" fmla="*/ 0 w 660"/>
                <a:gd name="T3" fmla="*/ 1 h 279"/>
                <a:gd name="T4" fmla="*/ 0 w 660"/>
                <a:gd name="T5" fmla="*/ 2 h 279"/>
                <a:gd name="T6" fmla="*/ 5 w 660"/>
                <a:gd name="T7" fmla="*/ 3 h 279"/>
                <a:gd name="T8" fmla="*/ 5 w 660"/>
                <a:gd name="T9" fmla="*/ 3 h 279"/>
                <a:gd name="T10" fmla="*/ 8 w 660"/>
                <a:gd name="T11" fmla="*/ 1 h 279"/>
                <a:gd name="T12" fmla="*/ 3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45">
              <a:extLst>
                <a:ext uri="{FF2B5EF4-FFF2-40B4-BE49-F238E27FC236}">
                  <a16:creationId xmlns:a16="http://schemas.microsoft.com/office/drawing/2014/main" id="{A65C85CC-7F78-4522-BCCD-03DFC2EAA89A}"/>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46">
              <a:extLst>
                <a:ext uri="{FF2B5EF4-FFF2-40B4-BE49-F238E27FC236}">
                  <a16:creationId xmlns:a16="http://schemas.microsoft.com/office/drawing/2014/main" id="{33DC3D60-CDE4-41D3-BD96-E88A1C6432AB}"/>
                </a:ext>
              </a:extLst>
            </p:cNvPr>
            <p:cNvSpPr>
              <a:spLocks/>
            </p:cNvSpPr>
            <p:nvPr/>
          </p:nvSpPr>
          <p:spPr bwMode="auto">
            <a:xfrm>
              <a:off x="2569" y="1494"/>
              <a:ext cx="150" cy="131"/>
            </a:xfrm>
            <a:custGeom>
              <a:avLst/>
              <a:gdLst>
                <a:gd name="T0" fmla="*/ 3 w 234"/>
                <a:gd name="T1" fmla="*/ 0 h 204"/>
                <a:gd name="T2" fmla="*/ 3 w 234"/>
                <a:gd name="T3" fmla="*/ 1 h 204"/>
                <a:gd name="T4" fmla="*/ 0 w 234"/>
                <a:gd name="T5" fmla="*/ 3 h 204"/>
                <a:gd name="T6" fmla="*/ 0 w 234"/>
                <a:gd name="T7" fmla="*/ 2 h 204"/>
                <a:gd name="T8" fmla="*/ 3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47">
              <a:extLst>
                <a:ext uri="{FF2B5EF4-FFF2-40B4-BE49-F238E27FC236}">
                  <a16:creationId xmlns:a16="http://schemas.microsoft.com/office/drawing/2014/main" id="{DC08C643-2CCE-4D49-ACCD-B0A4EA7A78F6}"/>
                </a:ext>
              </a:extLst>
            </p:cNvPr>
            <p:cNvSpPr>
              <a:spLocks/>
            </p:cNvSpPr>
            <p:nvPr/>
          </p:nvSpPr>
          <p:spPr bwMode="auto">
            <a:xfrm>
              <a:off x="2374" y="1453"/>
              <a:ext cx="312" cy="97"/>
            </a:xfrm>
            <a:custGeom>
              <a:avLst/>
              <a:gdLst>
                <a:gd name="T0" fmla="*/ 2 w 486"/>
                <a:gd name="T1" fmla="*/ 0 h 150"/>
                <a:gd name="T2" fmla="*/ 0 w 486"/>
                <a:gd name="T3" fmla="*/ 1 h 150"/>
                <a:gd name="T4" fmla="*/ 4 w 486"/>
                <a:gd name="T5" fmla="*/ 2 h 150"/>
                <a:gd name="T6" fmla="*/ 6 w 486"/>
                <a:gd name="T7" fmla="*/ 1 h 150"/>
                <a:gd name="T8" fmla="*/ 2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48">
              <a:extLst>
                <a:ext uri="{FF2B5EF4-FFF2-40B4-BE49-F238E27FC236}">
                  <a16:creationId xmlns:a16="http://schemas.microsoft.com/office/drawing/2014/main" id="{F33D2173-71C3-4EC3-A99A-22343B827067}"/>
                </a:ext>
              </a:extLst>
            </p:cNvPr>
            <p:cNvSpPr>
              <a:spLocks/>
            </p:cNvSpPr>
            <p:nvPr/>
          </p:nvSpPr>
          <p:spPr bwMode="auto">
            <a:xfrm>
              <a:off x="2407" y="1523"/>
              <a:ext cx="106" cy="34"/>
            </a:xfrm>
            <a:custGeom>
              <a:avLst/>
              <a:gdLst>
                <a:gd name="T0" fmla="*/ 1 w 165"/>
                <a:gd name="T1" fmla="*/ 0 h 54"/>
                <a:gd name="T2" fmla="*/ 2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 name="Text Box 50">
            <a:extLst>
              <a:ext uri="{FF2B5EF4-FFF2-40B4-BE49-F238E27FC236}">
                <a16:creationId xmlns:a16="http://schemas.microsoft.com/office/drawing/2014/main" id="{6B165ED8-C709-4607-9617-226C187C7BF7}"/>
              </a:ext>
            </a:extLst>
          </p:cNvPr>
          <p:cNvSpPr txBox="1">
            <a:spLocks noChangeArrowheads="1"/>
          </p:cNvSpPr>
          <p:nvPr/>
        </p:nvSpPr>
        <p:spPr bwMode="auto">
          <a:xfrm>
            <a:off x="6007099" y="2066848"/>
            <a:ext cx="688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e.g. USB</a:t>
            </a:r>
            <a:endParaRPr lang="en-US" altLang="de-DE" sz="1000" dirty="0"/>
          </a:p>
        </p:txBody>
      </p:sp>
      <p:sp>
        <p:nvSpPr>
          <p:cNvPr id="26" name="Freeform 53">
            <a:extLst>
              <a:ext uri="{FF2B5EF4-FFF2-40B4-BE49-F238E27FC236}">
                <a16:creationId xmlns:a16="http://schemas.microsoft.com/office/drawing/2014/main" id="{DA48A776-EEFF-4DCF-9298-749DE8D462D0}"/>
              </a:ext>
            </a:extLst>
          </p:cNvPr>
          <p:cNvSpPr>
            <a:spLocks/>
          </p:cNvSpPr>
          <p:nvPr/>
        </p:nvSpPr>
        <p:spPr bwMode="auto">
          <a:xfrm>
            <a:off x="6007099" y="2044623"/>
            <a:ext cx="973137" cy="468312"/>
          </a:xfrm>
          <a:custGeom>
            <a:avLst/>
            <a:gdLst>
              <a:gd name="T0" fmla="*/ 0 w 594"/>
              <a:gd name="T1" fmla="*/ 0 h 822"/>
              <a:gd name="T2" fmla="*/ 2147483647 w 594"/>
              <a:gd name="T3" fmla="*/ 0 h 822"/>
              <a:gd name="T4" fmla="*/ 2147483647 w 594"/>
              <a:gd name="T5" fmla="*/ 2147483647 h 822"/>
              <a:gd name="T6" fmla="*/ 0 60000 65536"/>
              <a:gd name="T7" fmla="*/ 0 60000 65536"/>
              <a:gd name="T8" fmla="*/ 0 60000 65536"/>
            </a:gdLst>
            <a:ahLst/>
            <a:cxnLst>
              <a:cxn ang="T6">
                <a:pos x="T0" y="T1"/>
              </a:cxn>
              <a:cxn ang="T7">
                <a:pos x="T2" y="T3"/>
              </a:cxn>
              <a:cxn ang="T8">
                <a:pos x="T4" y="T5"/>
              </a:cxn>
            </a:cxnLst>
            <a:rect l="0" t="0" r="r" b="b"/>
            <a:pathLst>
              <a:path w="594" h="822">
                <a:moveTo>
                  <a:pt x="0" y="0"/>
                </a:moveTo>
                <a:lnTo>
                  <a:pt x="594" y="0"/>
                </a:lnTo>
                <a:lnTo>
                  <a:pt x="594" y="822"/>
                </a:lnTo>
              </a:path>
            </a:pathLst>
          </a:custGeom>
          <a:noFill/>
          <a:ln w="1905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Text Box 54">
            <a:extLst>
              <a:ext uri="{FF2B5EF4-FFF2-40B4-BE49-F238E27FC236}">
                <a16:creationId xmlns:a16="http://schemas.microsoft.com/office/drawing/2014/main" id="{A48A1CD7-19E5-4899-BABA-30445094A0D8}"/>
              </a:ext>
            </a:extLst>
          </p:cNvPr>
          <p:cNvSpPr txBox="1">
            <a:spLocks noChangeArrowheads="1"/>
          </p:cNvSpPr>
          <p:nvPr/>
        </p:nvSpPr>
        <p:spPr bwMode="auto">
          <a:xfrm>
            <a:off x="5956645" y="3367928"/>
            <a:ext cx="596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IO-Link</a:t>
            </a:r>
            <a:endParaRPr lang="en-US" altLang="de-DE" sz="1000" dirty="0"/>
          </a:p>
        </p:txBody>
      </p:sp>
      <p:sp>
        <p:nvSpPr>
          <p:cNvPr id="28" name="Text Box 55">
            <a:extLst>
              <a:ext uri="{FF2B5EF4-FFF2-40B4-BE49-F238E27FC236}">
                <a16:creationId xmlns:a16="http://schemas.microsoft.com/office/drawing/2014/main" id="{D38DDB11-2319-4D0B-881C-D65814A18F95}"/>
              </a:ext>
            </a:extLst>
          </p:cNvPr>
          <p:cNvSpPr txBox="1">
            <a:spLocks noChangeArrowheads="1"/>
          </p:cNvSpPr>
          <p:nvPr/>
        </p:nvSpPr>
        <p:spPr bwMode="auto">
          <a:xfrm>
            <a:off x="1794667" y="1342948"/>
            <a:ext cx="48250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err="1"/>
              <a:t>Fieldbus</a:t>
            </a:r>
            <a:endParaRPr lang="en-US" altLang="de-DE" sz="1000" dirty="0"/>
          </a:p>
        </p:txBody>
      </p:sp>
      <p:sp>
        <p:nvSpPr>
          <p:cNvPr id="31" name="Freeform 53">
            <a:extLst>
              <a:ext uri="{FF2B5EF4-FFF2-40B4-BE49-F238E27FC236}">
                <a16:creationId xmlns:a16="http://schemas.microsoft.com/office/drawing/2014/main" id="{60CF3613-441A-46C5-9794-CD26A4DFD237}"/>
              </a:ext>
            </a:extLst>
          </p:cNvPr>
          <p:cNvSpPr>
            <a:spLocks/>
          </p:cNvSpPr>
          <p:nvPr/>
        </p:nvSpPr>
        <p:spPr bwMode="auto">
          <a:xfrm flipH="1">
            <a:off x="4011610" y="2044623"/>
            <a:ext cx="982663" cy="468312"/>
          </a:xfrm>
          <a:custGeom>
            <a:avLst/>
            <a:gdLst>
              <a:gd name="T0" fmla="*/ 0 w 594"/>
              <a:gd name="T1" fmla="*/ 0 h 822"/>
              <a:gd name="T2" fmla="*/ 2147483647 w 594"/>
              <a:gd name="T3" fmla="*/ 0 h 822"/>
              <a:gd name="T4" fmla="*/ 2147483647 w 594"/>
              <a:gd name="T5" fmla="*/ 2147483647 h 822"/>
              <a:gd name="T6" fmla="*/ 0 60000 65536"/>
              <a:gd name="T7" fmla="*/ 0 60000 65536"/>
              <a:gd name="T8" fmla="*/ 0 60000 65536"/>
            </a:gdLst>
            <a:ahLst/>
            <a:cxnLst>
              <a:cxn ang="T6">
                <a:pos x="T0" y="T1"/>
              </a:cxn>
              <a:cxn ang="T7">
                <a:pos x="T2" y="T3"/>
              </a:cxn>
              <a:cxn ang="T8">
                <a:pos x="T4" y="T5"/>
              </a:cxn>
            </a:cxnLst>
            <a:rect l="0" t="0" r="r" b="b"/>
            <a:pathLst>
              <a:path w="594" h="822">
                <a:moveTo>
                  <a:pt x="0" y="0"/>
                </a:moveTo>
                <a:lnTo>
                  <a:pt x="594" y="0"/>
                </a:lnTo>
                <a:lnTo>
                  <a:pt x="594" y="822"/>
                </a:lnTo>
              </a:path>
            </a:pathLst>
          </a:cu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Text Box 50">
            <a:extLst>
              <a:ext uri="{FF2B5EF4-FFF2-40B4-BE49-F238E27FC236}">
                <a16:creationId xmlns:a16="http://schemas.microsoft.com/office/drawing/2014/main" id="{60D93261-D7B0-407A-B943-0D10D7F74E1E}"/>
              </a:ext>
            </a:extLst>
          </p:cNvPr>
          <p:cNvSpPr txBox="1">
            <a:spLocks noChangeArrowheads="1"/>
          </p:cNvSpPr>
          <p:nvPr/>
        </p:nvSpPr>
        <p:spPr bwMode="auto">
          <a:xfrm>
            <a:off x="2659441" y="1504813"/>
            <a:ext cx="15969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Initialize FS-Master, </a:t>
            </a:r>
            <a:r>
              <a:rPr lang="de-DE" altLang="de-DE" sz="1000" dirty="0" err="1"/>
              <a:t>and</a:t>
            </a:r>
            <a:r>
              <a:rPr lang="de-DE" altLang="de-DE" sz="1000" dirty="0"/>
              <a:t> </a:t>
            </a:r>
            <a:br>
              <a:rPr lang="de-DE" altLang="de-DE" sz="1000" dirty="0"/>
            </a:br>
            <a:r>
              <a:rPr lang="de-DE" altLang="de-DE" sz="1000" dirty="0"/>
              <a:t>Activate </a:t>
            </a:r>
            <a:r>
              <a:rPr lang="de-DE" altLang="de-DE" sz="1000" dirty="0" err="1"/>
              <a:t>test</a:t>
            </a:r>
            <a:r>
              <a:rPr lang="de-DE" altLang="de-DE" sz="1000" dirty="0"/>
              <a:t> </a:t>
            </a:r>
            <a:r>
              <a:rPr lang="de-DE" altLang="de-DE" sz="1000" dirty="0" err="1"/>
              <a:t>mode</a:t>
            </a:r>
            <a:r>
              <a:rPr lang="de-DE" altLang="de-DE" sz="1000" dirty="0"/>
              <a:t>, </a:t>
            </a:r>
            <a:r>
              <a:rPr lang="de-DE" altLang="de-DE" sz="1000" dirty="0" err="1"/>
              <a:t>and</a:t>
            </a:r>
            <a:r>
              <a:rPr lang="de-DE" altLang="de-DE" sz="1000" dirty="0"/>
              <a:t> </a:t>
            </a:r>
            <a:br>
              <a:rPr lang="de-DE" altLang="de-DE" sz="1000" dirty="0"/>
            </a:br>
            <a:r>
              <a:rPr lang="de-DE" altLang="de-DE" sz="1000" dirty="0" err="1"/>
              <a:t>PowerOFF</a:t>
            </a:r>
            <a:r>
              <a:rPr lang="de-DE" altLang="de-DE" sz="1000" dirty="0"/>
              <a:t>/ON</a:t>
            </a:r>
            <a:endParaRPr lang="en-US" altLang="de-DE" sz="1000" dirty="0"/>
          </a:p>
        </p:txBody>
      </p:sp>
      <p:sp>
        <p:nvSpPr>
          <p:cNvPr id="33" name="AutoShape 28">
            <a:extLst>
              <a:ext uri="{FF2B5EF4-FFF2-40B4-BE49-F238E27FC236}">
                <a16:creationId xmlns:a16="http://schemas.microsoft.com/office/drawing/2014/main" id="{BB00504C-E979-46FF-9E6B-23BCF7CA43A2}"/>
              </a:ext>
            </a:extLst>
          </p:cNvPr>
          <p:cNvSpPr>
            <a:spLocks noChangeArrowheads="1"/>
          </p:cNvSpPr>
          <p:nvPr/>
        </p:nvSpPr>
        <p:spPr bwMode="auto">
          <a:xfrm>
            <a:off x="2951429" y="3114596"/>
            <a:ext cx="274370" cy="836613"/>
          </a:xfrm>
          <a:prstGeom prst="cube">
            <a:avLst>
              <a:gd name="adj" fmla="val 12870"/>
            </a:avLst>
          </a:prstGeom>
          <a:solidFill>
            <a:srgbClr val="FFFFCC"/>
          </a:solidFill>
          <a:ln w="9525">
            <a:solidFill>
              <a:srgbClr val="333333"/>
            </a:solidFill>
            <a:prstDash val="dash"/>
            <a:miter lim="800000"/>
            <a:headEnd/>
            <a:tailEnd/>
          </a:ln>
          <a:effectLst/>
        </p:spPr>
        <p:txBody>
          <a:bodyPr vert="vert270" wrap="none" tIns="72000" anchor="ctr" anchorCtr="1"/>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FSCP</a:t>
            </a:r>
            <a:endParaRPr lang="en-US" altLang="de-DE" sz="1000" dirty="0"/>
          </a:p>
        </p:txBody>
      </p:sp>
      <p:sp>
        <p:nvSpPr>
          <p:cNvPr id="34" name="AutoShape 28">
            <a:extLst>
              <a:ext uri="{FF2B5EF4-FFF2-40B4-BE49-F238E27FC236}">
                <a16:creationId xmlns:a16="http://schemas.microsoft.com/office/drawing/2014/main" id="{3A493F0D-8D75-4317-811B-782D11196C90}"/>
              </a:ext>
            </a:extLst>
          </p:cNvPr>
          <p:cNvSpPr>
            <a:spLocks noChangeArrowheads="1"/>
          </p:cNvSpPr>
          <p:nvPr/>
        </p:nvSpPr>
        <p:spPr bwMode="auto">
          <a:xfrm>
            <a:off x="6866464" y="3122535"/>
            <a:ext cx="458787" cy="828674"/>
          </a:xfrm>
          <a:prstGeom prst="cube">
            <a:avLst>
              <a:gd name="adj" fmla="val 12870"/>
            </a:avLst>
          </a:prstGeom>
          <a:solidFill>
            <a:schemeClr val="bg1">
              <a:lumMod val="95000"/>
            </a:schemeClr>
          </a:solidFill>
          <a:ln w="9525">
            <a:solidFill>
              <a:srgbClr val="333333"/>
            </a:solidFill>
            <a:prstDash val="dash"/>
            <a:miter lim="800000"/>
            <a:headEnd/>
            <a:tailEnd/>
          </a:ln>
          <a:effec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Test-</a:t>
            </a:r>
          </a:p>
          <a:p>
            <a:pPr algn="ctr" eaLnBrk="1" hangingPunct="1"/>
            <a:r>
              <a:rPr lang="de-DE" altLang="de-DE" sz="1000" dirty="0"/>
              <a:t>FW</a:t>
            </a:r>
            <a:endParaRPr lang="en-US" altLang="de-DE" sz="1000" dirty="0"/>
          </a:p>
        </p:txBody>
      </p:sp>
      <p:sp>
        <p:nvSpPr>
          <p:cNvPr id="35" name="Rectangle 34">
            <a:extLst>
              <a:ext uri="{FF2B5EF4-FFF2-40B4-BE49-F238E27FC236}">
                <a16:creationId xmlns:a16="http://schemas.microsoft.com/office/drawing/2014/main" id="{9F4E9AB7-82E7-432C-ABD9-DB389DCDF041}"/>
              </a:ext>
            </a:extLst>
          </p:cNvPr>
          <p:cNvSpPr/>
          <p:nvPr/>
        </p:nvSpPr>
        <p:spPr>
          <a:xfrm>
            <a:off x="4790494" y="3478136"/>
            <a:ext cx="602531" cy="1620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SPDU</a:t>
            </a:r>
            <a:endParaRPr lang="en-US" sz="1000" dirty="0">
              <a:solidFill>
                <a:schemeClr val="tx1"/>
              </a:solidFill>
            </a:endParaRPr>
          </a:p>
        </p:txBody>
      </p:sp>
      <p:sp>
        <p:nvSpPr>
          <p:cNvPr id="36" name="Rectangle 35">
            <a:extLst>
              <a:ext uri="{FF2B5EF4-FFF2-40B4-BE49-F238E27FC236}">
                <a16:creationId xmlns:a16="http://schemas.microsoft.com/office/drawing/2014/main" id="{B33342F5-C36A-4280-BE7D-2FCF39E7064C}"/>
              </a:ext>
            </a:extLst>
          </p:cNvPr>
          <p:cNvSpPr/>
          <p:nvPr/>
        </p:nvSpPr>
        <p:spPr>
          <a:xfrm>
            <a:off x="5393025" y="3479722"/>
            <a:ext cx="376041" cy="160414"/>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ED46D4A-A141-4156-BCAC-B6CA0A65301C}"/>
              </a:ext>
            </a:extLst>
          </p:cNvPr>
          <p:cNvSpPr txBox="1"/>
          <p:nvPr/>
        </p:nvSpPr>
        <p:spPr>
          <a:xfrm>
            <a:off x="4989512" y="3640136"/>
            <a:ext cx="702436" cy="246221"/>
          </a:xfrm>
          <a:prstGeom prst="rect">
            <a:avLst/>
          </a:prstGeom>
          <a:noFill/>
        </p:spPr>
        <p:txBody>
          <a:bodyPr wrap="none" rtlCol="0">
            <a:spAutoFit/>
          </a:bodyPr>
          <a:lstStyle/>
          <a:p>
            <a:r>
              <a:rPr lang="de-DE" sz="1000" dirty="0"/>
              <a:t>Message</a:t>
            </a:r>
            <a:endParaRPr lang="en-US" sz="1000" dirty="0"/>
          </a:p>
        </p:txBody>
      </p:sp>
      <p:cxnSp>
        <p:nvCxnSpPr>
          <p:cNvPr id="38" name="Straight Arrow Connector 37">
            <a:extLst>
              <a:ext uri="{FF2B5EF4-FFF2-40B4-BE49-F238E27FC236}">
                <a16:creationId xmlns:a16="http://schemas.microsoft.com/office/drawing/2014/main" id="{350012ED-22B4-41AB-87C0-B8A774519BA0}"/>
              </a:ext>
            </a:extLst>
          </p:cNvPr>
          <p:cNvCxnSpPr>
            <a:stCxn id="32" idx="1"/>
          </p:cNvCxnSpPr>
          <p:nvPr/>
        </p:nvCxnSpPr>
        <p:spPr>
          <a:xfrm flipH="1">
            <a:off x="2067717" y="1781812"/>
            <a:ext cx="591724" cy="226298"/>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C8533BE-7D1C-41C1-A22B-A31CF29D2073}"/>
              </a:ext>
            </a:extLst>
          </p:cNvPr>
          <p:cNvCxnSpPr/>
          <p:nvPr/>
        </p:nvCxnSpPr>
        <p:spPr>
          <a:xfrm>
            <a:off x="4146309" y="1781812"/>
            <a:ext cx="232016" cy="263128"/>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36E3E57-72FA-4BF6-9FAF-49E9CE049E00}"/>
              </a:ext>
            </a:extLst>
          </p:cNvPr>
          <p:cNvCxnSpPr>
            <a:stCxn id="35" idx="1"/>
          </p:cNvCxnSpPr>
          <p:nvPr/>
        </p:nvCxnSpPr>
        <p:spPr>
          <a:xfrm flipH="1">
            <a:off x="4632324" y="3559136"/>
            <a:ext cx="158170" cy="79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4E8383C-8707-40AD-A0D6-65C2121FDC29}"/>
              </a:ext>
            </a:extLst>
          </p:cNvPr>
          <p:cNvSpPr/>
          <p:nvPr/>
        </p:nvSpPr>
        <p:spPr>
          <a:xfrm>
            <a:off x="5637418" y="3084435"/>
            <a:ext cx="632302" cy="16200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SPDU</a:t>
            </a:r>
            <a:endParaRPr lang="en-US" sz="1000" dirty="0">
              <a:solidFill>
                <a:schemeClr val="tx1"/>
              </a:solidFill>
            </a:endParaRPr>
          </a:p>
        </p:txBody>
      </p:sp>
      <p:sp>
        <p:nvSpPr>
          <p:cNvPr id="42" name="Rectangle 41">
            <a:extLst>
              <a:ext uri="{FF2B5EF4-FFF2-40B4-BE49-F238E27FC236}">
                <a16:creationId xmlns:a16="http://schemas.microsoft.com/office/drawing/2014/main" id="{0B5F9729-6F5C-41AA-AFDA-50EAE6F4EE62}"/>
              </a:ext>
            </a:extLst>
          </p:cNvPr>
          <p:cNvSpPr/>
          <p:nvPr/>
        </p:nvSpPr>
        <p:spPr>
          <a:xfrm>
            <a:off x="5261377" y="3084435"/>
            <a:ext cx="376041" cy="16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8871879F-38B9-455B-89FC-0B0CEC8343A8}"/>
              </a:ext>
            </a:extLst>
          </p:cNvPr>
          <p:cNvCxnSpPr/>
          <p:nvPr/>
        </p:nvCxnSpPr>
        <p:spPr>
          <a:xfrm flipH="1">
            <a:off x="6269720" y="3165435"/>
            <a:ext cx="223947"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0600F21-0432-47AB-B4F2-E9A916B795CC}"/>
              </a:ext>
            </a:extLst>
          </p:cNvPr>
          <p:cNvSpPr txBox="1"/>
          <p:nvPr/>
        </p:nvSpPr>
        <p:spPr>
          <a:xfrm>
            <a:off x="4790494" y="2449423"/>
            <a:ext cx="1540622" cy="553998"/>
          </a:xfrm>
          <a:prstGeom prst="rect">
            <a:avLst/>
          </a:prstGeom>
          <a:noFill/>
        </p:spPr>
        <p:txBody>
          <a:bodyPr wrap="square" rtlCol="0">
            <a:spAutoFit/>
          </a:bodyPr>
          <a:lstStyle/>
          <a:p>
            <a:r>
              <a:rPr lang="de-DE" sz="1000" dirty="0"/>
              <a:t>Non </a:t>
            </a:r>
            <a:r>
              <a:rPr lang="de-DE" sz="1000" dirty="0" err="1"/>
              <a:t>safety</a:t>
            </a:r>
            <a:r>
              <a:rPr lang="de-DE" sz="1000" dirty="0"/>
              <a:t> </a:t>
            </a:r>
            <a:r>
              <a:rPr lang="de-DE" sz="1000" dirty="0" err="1"/>
              <a:t>part</a:t>
            </a:r>
            <a:r>
              <a:rPr lang="de-DE" sz="1000" dirty="0"/>
              <a:t> </a:t>
            </a:r>
            <a:r>
              <a:rPr lang="de-DE" sz="1000" dirty="0" err="1"/>
              <a:t>used</a:t>
            </a:r>
            <a:r>
              <a:rPr lang="de-DE" sz="1000" dirty="0"/>
              <a:t> </a:t>
            </a:r>
            <a:r>
              <a:rPr lang="de-DE" sz="1000" dirty="0" err="1"/>
              <a:t>as</a:t>
            </a:r>
            <a:r>
              <a:rPr lang="de-DE" sz="1000" dirty="0"/>
              <a:t> "</a:t>
            </a:r>
            <a:r>
              <a:rPr lang="de-DE" sz="1000" dirty="0" err="1"/>
              <a:t>test</a:t>
            </a:r>
            <a:r>
              <a:rPr lang="de-DE" sz="1000" dirty="0"/>
              <a:t> </a:t>
            </a:r>
            <a:r>
              <a:rPr lang="de-DE" sz="1000" dirty="0" err="1"/>
              <a:t>control</a:t>
            </a:r>
            <a:r>
              <a:rPr lang="de-DE" sz="1000" dirty="0"/>
              <a:t> </a:t>
            </a:r>
            <a:r>
              <a:rPr lang="de-DE" sz="1000" dirty="0" err="1"/>
              <a:t>channel</a:t>
            </a:r>
            <a:r>
              <a:rPr lang="de-DE" sz="1000" dirty="0"/>
              <a:t>" </a:t>
            </a:r>
            <a:r>
              <a:rPr lang="de-DE" sz="1000" dirty="0" err="1"/>
              <a:t>to</a:t>
            </a:r>
            <a:r>
              <a:rPr lang="de-DE" sz="1000" dirty="0"/>
              <a:t> "UT"</a:t>
            </a:r>
            <a:endParaRPr lang="en-US" sz="1000" dirty="0"/>
          </a:p>
        </p:txBody>
      </p:sp>
      <p:cxnSp>
        <p:nvCxnSpPr>
          <p:cNvPr id="45" name="Straight Arrow Connector 44">
            <a:extLst>
              <a:ext uri="{FF2B5EF4-FFF2-40B4-BE49-F238E27FC236}">
                <a16:creationId xmlns:a16="http://schemas.microsoft.com/office/drawing/2014/main" id="{34B5F61A-34F3-4FF6-814C-5FADC94B787D}"/>
              </a:ext>
            </a:extLst>
          </p:cNvPr>
          <p:cNvCxnSpPr/>
          <p:nvPr/>
        </p:nvCxnSpPr>
        <p:spPr>
          <a:xfrm>
            <a:off x="5414164" y="2859010"/>
            <a:ext cx="113866" cy="32981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CD2136-5057-4042-A40E-1DD3737B4938}"/>
              </a:ext>
            </a:extLst>
          </p:cNvPr>
          <p:cNvCxnSpPr/>
          <p:nvPr/>
        </p:nvCxnSpPr>
        <p:spPr>
          <a:xfrm>
            <a:off x="5284150" y="2851468"/>
            <a:ext cx="243880" cy="739379"/>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AutoShape 28">
            <a:extLst>
              <a:ext uri="{FF2B5EF4-FFF2-40B4-BE49-F238E27FC236}">
                <a16:creationId xmlns:a16="http://schemas.microsoft.com/office/drawing/2014/main" id="{9E1B6ED2-6E9A-4B23-8813-4A6A34D47C8A}"/>
              </a:ext>
            </a:extLst>
          </p:cNvPr>
          <p:cNvSpPr>
            <a:spLocks noChangeArrowheads="1"/>
          </p:cNvSpPr>
          <p:nvPr/>
        </p:nvSpPr>
        <p:spPr bwMode="auto">
          <a:xfrm>
            <a:off x="3630612" y="3114595"/>
            <a:ext cx="281512" cy="836614"/>
          </a:xfrm>
          <a:prstGeom prst="cube">
            <a:avLst>
              <a:gd name="adj" fmla="val 12870"/>
            </a:avLst>
          </a:prstGeom>
          <a:solidFill>
            <a:srgbClr val="FFFFCC"/>
          </a:solidFill>
          <a:ln w="9525">
            <a:solidFill>
              <a:srgbClr val="333333"/>
            </a:solidFill>
            <a:prstDash val="dash"/>
            <a:miter lim="800000"/>
            <a:headEnd/>
            <a:tailEnd/>
          </a:ln>
          <a:effectLst/>
        </p:spPr>
        <p:txBody>
          <a:bodyPr vert="vert270" wrap="none" tIns="72000" anchor="ctr" anchorCtr="1"/>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IOL-</a:t>
            </a:r>
            <a:r>
              <a:rPr lang="de-DE" altLang="de-DE" sz="1000" dirty="0" err="1"/>
              <a:t>Safety</a:t>
            </a:r>
            <a:endParaRPr lang="en-US" altLang="de-DE" sz="1000" dirty="0"/>
          </a:p>
        </p:txBody>
      </p:sp>
      <p:sp>
        <p:nvSpPr>
          <p:cNvPr id="48" name="AutoShape 28">
            <a:extLst>
              <a:ext uri="{FF2B5EF4-FFF2-40B4-BE49-F238E27FC236}">
                <a16:creationId xmlns:a16="http://schemas.microsoft.com/office/drawing/2014/main" id="{480E8080-EC06-45A4-A56C-CAA3AAFF87FE}"/>
              </a:ext>
            </a:extLst>
          </p:cNvPr>
          <p:cNvSpPr>
            <a:spLocks noChangeArrowheads="1"/>
          </p:cNvSpPr>
          <p:nvPr/>
        </p:nvSpPr>
        <p:spPr bwMode="auto">
          <a:xfrm>
            <a:off x="3225799" y="3281286"/>
            <a:ext cx="404813" cy="670716"/>
          </a:xfrm>
          <a:prstGeom prst="cube">
            <a:avLst>
              <a:gd name="adj" fmla="val 8164"/>
            </a:avLst>
          </a:prstGeom>
          <a:solidFill>
            <a:srgbClr val="FFFFCC"/>
          </a:solidFill>
          <a:ln w="9525">
            <a:solidFill>
              <a:srgbClr val="333333"/>
            </a:solidFill>
            <a:prstDash val="dash"/>
            <a:miter lim="800000"/>
            <a:headEnd/>
            <a:tailEnd/>
          </a:ln>
          <a:effectLst/>
        </p:spPr>
        <p:txBody>
          <a:bodyPr vert="vert270" wrap="none" tIns="360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Mapper</a:t>
            </a:r>
            <a:endParaRPr lang="en-US" altLang="de-DE" sz="1000" dirty="0"/>
          </a:p>
        </p:txBody>
      </p:sp>
      <p:sp>
        <p:nvSpPr>
          <p:cNvPr id="49" name="AutoShape 28">
            <a:extLst>
              <a:ext uri="{FF2B5EF4-FFF2-40B4-BE49-F238E27FC236}">
                <a16:creationId xmlns:a16="http://schemas.microsoft.com/office/drawing/2014/main" id="{0C10521B-AA9D-49D4-8BB0-0B60C792A25B}"/>
              </a:ext>
            </a:extLst>
          </p:cNvPr>
          <p:cNvSpPr>
            <a:spLocks noChangeArrowheads="1"/>
          </p:cNvSpPr>
          <p:nvPr/>
        </p:nvSpPr>
        <p:spPr bwMode="auto">
          <a:xfrm>
            <a:off x="3225798" y="3114595"/>
            <a:ext cx="404813" cy="199739"/>
          </a:xfrm>
          <a:prstGeom prst="cube">
            <a:avLst>
              <a:gd name="adj" fmla="val 16446"/>
            </a:avLst>
          </a:prstGeom>
          <a:solidFill>
            <a:srgbClr val="CCECFF"/>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20000"/>
              </a:spcBef>
            </a:pPr>
            <a:r>
              <a:rPr lang="de-DE" altLang="de-DE" sz="1000" dirty="0"/>
              <a:t>UT</a:t>
            </a:r>
            <a:endParaRPr lang="en-US" altLang="de-DE" sz="1000" dirty="0"/>
          </a:p>
        </p:txBody>
      </p:sp>
      <p:cxnSp>
        <p:nvCxnSpPr>
          <p:cNvPr id="50" name="Straight Connector 49">
            <a:extLst>
              <a:ext uri="{FF2B5EF4-FFF2-40B4-BE49-F238E27FC236}">
                <a16:creationId xmlns:a16="http://schemas.microsoft.com/office/drawing/2014/main" id="{3D913D01-9B09-450B-8514-FBB275FD12C6}"/>
              </a:ext>
            </a:extLst>
          </p:cNvPr>
          <p:cNvCxnSpPr>
            <a:endCxn id="10" idx="1"/>
          </p:cNvCxnSpPr>
          <p:nvPr/>
        </p:nvCxnSpPr>
        <p:spPr bwMode="auto">
          <a:xfrm flipH="1">
            <a:off x="3922589" y="2449423"/>
            <a:ext cx="74736" cy="136785"/>
          </a:xfrm>
          <a:prstGeom prst="lin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Straight Connector 50">
            <a:extLst>
              <a:ext uri="{FF2B5EF4-FFF2-40B4-BE49-F238E27FC236}">
                <a16:creationId xmlns:a16="http://schemas.microsoft.com/office/drawing/2014/main" id="{A10C8E8B-1C57-4AB4-9250-3A0246DB74D2}"/>
              </a:ext>
            </a:extLst>
          </p:cNvPr>
          <p:cNvCxnSpPr/>
          <p:nvPr/>
        </p:nvCxnSpPr>
        <p:spPr bwMode="auto">
          <a:xfrm>
            <a:off x="4011610" y="2512935"/>
            <a:ext cx="0" cy="206376"/>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Straight Connector 51">
            <a:extLst>
              <a:ext uri="{FF2B5EF4-FFF2-40B4-BE49-F238E27FC236}">
                <a16:creationId xmlns:a16="http://schemas.microsoft.com/office/drawing/2014/main" id="{F4078112-1B20-4593-832A-5F12D631FCF8}"/>
              </a:ext>
            </a:extLst>
          </p:cNvPr>
          <p:cNvCxnSpPr/>
          <p:nvPr/>
        </p:nvCxnSpPr>
        <p:spPr bwMode="auto">
          <a:xfrm>
            <a:off x="3523718" y="2719311"/>
            <a:ext cx="495300" cy="0"/>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Straight Connector 52">
            <a:extLst>
              <a:ext uri="{FF2B5EF4-FFF2-40B4-BE49-F238E27FC236}">
                <a16:creationId xmlns:a16="http://schemas.microsoft.com/office/drawing/2014/main" id="{B05FBC33-90E5-4A6D-9316-57C7A87BE6F2}"/>
              </a:ext>
            </a:extLst>
          </p:cNvPr>
          <p:cNvCxnSpPr/>
          <p:nvPr/>
        </p:nvCxnSpPr>
        <p:spPr bwMode="auto">
          <a:xfrm>
            <a:off x="3525305" y="2719311"/>
            <a:ext cx="0" cy="419100"/>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Straight Connector 53">
            <a:extLst>
              <a:ext uri="{FF2B5EF4-FFF2-40B4-BE49-F238E27FC236}">
                <a16:creationId xmlns:a16="http://schemas.microsoft.com/office/drawing/2014/main" id="{A11BB730-77EA-4FDB-B144-71DDAE62C3E1}"/>
              </a:ext>
            </a:extLst>
          </p:cNvPr>
          <p:cNvCxnSpPr/>
          <p:nvPr/>
        </p:nvCxnSpPr>
        <p:spPr bwMode="auto">
          <a:xfrm>
            <a:off x="4008703" y="2719311"/>
            <a:ext cx="272303" cy="0"/>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Straight Connector 54">
            <a:extLst>
              <a:ext uri="{FF2B5EF4-FFF2-40B4-BE49-F238E27FC236}">
                <a16:creationId xmlns:a16="http://schemas.microsoft.com/office/drawing/2014/main" id="{17A3C4BB-401D-4EC9-9BB6-7EDFC5DFDEBA}"/>
              </a:ext>
            </a:extLst>
          </p:cNvPr>
          <p:cNvCxnSpPr>
            <a:endCxn id="16" idx="0"/>
          </p:cNvCxnSpPr>
          <p:nvPr/>
        </p:nvCxnSpPr>
        <p:spPr bwMode="auto">
          <a:xfrm flipH="1">
            <a:off x="4281005" y="2719311"/>
            <a:ext cx="1" cy="622299"/>
          </a:xfrm>
          <a:prstGeom prst="line">
            <a:avLst/>
          </a:prstGeom>
          <a:noFill/>
          <a:ln w="19050" cap="flat" cmpd="sng">
            <a:solidFill>
              <a:srgbClr val="3399FF"/>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Text Box 50">
            <a:extLst>
              <a:ext uri="{FF2B5EF4-FFF2-40B4-BE49-F238E27FC236}">
                <a16:creationId xmlns:a16="http://schemas.microsoft.com/office/drawing/2014/main" id="{5C8253D4-012F-4D7E-AABA-9467945F5FC6}"/>
              </a:ext>
            </a:extLst>
          </p:cNvPr>
          <p:cNvSpPr txBox="1">
            <a:spLocks noChangeArrowheads="1"/>
          </p:cNvSpPr>
          <p:nvPr/>
        </p:nvSpPr>
        <p:spPr bwMode="auto">
          <a:xfrm>
            <a:off x="4163354" y="2073890"/>
            <a:ext cx="4122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SMI</a:t>
            </a:r>
            <a:endParaRPr lang="en-US" altLang="de-DE" sz="1000" dirty="0"/>
          </a:p>
        </p:txBody>
      </p:sp>
    </p:spTree>
    <p:extLst>
      <p:ext uri="{BB962C8B-B14F-4D97-AF65-F5344CB8AC3E}">
        <p14:creationId xmlns:p14="http://schemas.microsoft.com/office/powerpoint/2010/main" val="421398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39</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a:t>FS-Master Tester (</a:t>
            </a:r>
            <a:r>
              <a:rPr lang="de-DE" dirty="0" err="1"/>
              <a:t>without</a:t>
            </a:r>
            <a:r>
              <a:rPr lang="de-DE" dirty="0"/>
              <a:t> </a:t>
            </a:r>
            <a:r>
              <a:rPr lang="de-DE" dirty="0" err="1"/>
              <a:t>fieldbus</a:t>
            </a:r>
            <a:r>
              <a:rPr lang="de-DE" dirty="0"/>
              <a:t> </a:t>
            </a:r>
            <a:r>
              <a:rPr lang="de-DE" dirty="0" err="1"/>
              <a:t>dependency</a:t>
            </a:r>
            <a:r>
              <a:rPr lang="de-DE" dirty="0"/>
              <a:t>)</a:t>
            </a:r>
            <a:endParaRPr lang="en-US" dirty="0"/>
          </a:p>
        </p:txBody>
      </p:sp>
      <p:sp>
        <p:nvSpPr>
          <p:cNvPr id="22" name="Rounded Rectangle 21"/>
          <p:cNvSpPr/>
          <p:nvPr/>
        </p:nvSpPr>
        <p:spPr>
          <a:xfrm>
            <a:off x="1564042" y="3537708"/>
            <a:ext cx="3036093" cy="735457"/>
          </a:xfrm>
          <a:prstGeom prst="roundRect">
            <a:avLst/>
          </a:prstGeom>
          <a:solidFill>
            <a:srgbClr val="FFFFFF">
              <a:lumMod val="95000"/>
            </a:srgbClr>
          </a:solidFill>
          <a:ln w="9525" cap="flat" cmpd="sng" algn="ctr">
            <a:solidFill>
              <a:srgbClr val="80808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Trebuchet MS"/>
              <a:ea typeface="ＭＳ Ｐゴシック"/>
              <a:cs typeface="+mn-cs"/>
            </a:endParaRPr>
          </a:p>
        </p:txBody>
      </p:sp>
      <p:sp>
        <p:nvSpPr>
          <p:cNvPr id="23" name="Rectangle 22"/>
          <p:cNvSpPr/>
          <p:nvPr/>
        </p:nvSpPr>
        <p:spPr>
          <a:xfrm>
            <a:off x="1564041" y="1162098"/>
            <a:ext cx="5034428" cy="212606"/>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tx1">
                    <a:lumMod val="50000"/>
                    <a:lumOff val="50000"/>
                  </a:schemeClr>
                </a:solidFill>
                <a:effectLst/>
                <a:uLnTx/>
                <a:uFillTx/>
                <a:latin typeface="Trebuchet MS"/>
                <a:ea typeface="ＭＳ Ｐゴシック"/>
                <a:cs typeface="+mn-cs"/>
              </a:rPr>
              <a:t>Fieldbus layers / Ethernet</a:t>
            </a:r>
          </a:p>
        </p:txBody>
      </p:sp>
      <p:sp>
        <p:nvSpPr>
          <p:cNvPr id="24" name="Rectangle 23" descr="Wide downward diagonal"/>
          <p:cNvSpPr>
            <a:spLocks noChangeArrowheads="1"/>
          </p:cNvSpPr>
          <p:nvPr/>
        </p:nvSpPr>
        <p:spPr bwMode="auto">
          <a:xfrm>
            <a:off x="1564042" y="1374704"/>
            <a:ext cx="3977862" cy="931029"/>
          </a:xfrm>
          <a:prstGeom prst="rect">
            <a:avLst/>
          </a:prstGeom>
          <a:solidFill>
            <a:srgbClr val="FFFFFF">
              <a:lumMod val="95000"/>
            </a:srgbClr>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Gateway IO-Link/PROFINET </a:t>
            </a:r>
          </a:p>
        </p:txBody>
      </p:sp>
      <p:sp>
        <p:nvSpPr>
          <p:cNvPr id="25" name="Rectangle 24" descr="Wide downward diagonal"/>
          <p:cNvSpPr>
            <a:spLocks noChangeArrowheads="1"/>
          </p:cNvSpPr>
          <p:nvPr/>
        </p:nvSpPr>
        <p:spPr bwMode="auto">
          <a:xfrm>
            <a:off x="5541904" y="1374438"/>
            <a:ext cx="1056565" cy="239629"/>
          </a:xfrm>
          <a:prstGeom prst="rect">
            <a:avLst/>
          </a:prstGeom>
          <a:solidFill>
            <a:srgbClr val="F9F951"/>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FSCP</a:t>
            </a:r>
          </a:p>
        </p:txBody>
      </p:sp>
      <p:sp>
        <p:nvSpPr>
          <p:cNvPr id="26" name="AutoShape 58"/>
          <p:cNvSpPr>
            <a:spLocks noChangeArrowheads="1"/>
          </p:cNvSpPr>
          <p:nvPr/>
        </p:nvSpPr>
        <p:spPr bwMode="auto">
          <a:xfrm>
            <a:off x="2024418"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27" name="AutoShape 58"/>
          <p:cNvSpPr>
            <a:spLocks noChangeArrowheads="1"/>
          </p:cNvSpPr>
          <p:nvPr/>
        </p:nvSpPr>
        <p:spPr bwMode="auto">
          <a:xfrm>
            <a:off x="2940008"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1" name="AutoShape 58"/>
          <p:cNvSpPr>
            <a:spLocks noChangeArrowheads="1"/>
          </p:cNvSpPr>
          <p:nvPr/>
        </p:nvSpPr>
        <p:spPr bwMode="auto">
          <a:xfrm>
            <a:off x="3704785"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3" name="AutoShape 58"/>
          <p:cNvSpPr>
            <a:spLocks noChangeArrowheads="1"/>
          </p:cNvSpPr>
          <p:nvPr/>
        </p:nvSpPr>
        <p:spPr bwMode="auto">
          <a:xfrm>
            <a:off x="4503298"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4" name="AutoShape 58"/>
          <p:cNvSpPr>
            <a:spLocks noChangeArrowheads="1"/>
          </p:cNvSpPr>
          <p:nvPr/>
        </p:nvSpPr>
        <p:spPr bwMode="auto">
          <a:xfrm>
            <a:off x="5217673"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5" name="AutoShape 58"/>
          <p:cNvSpPr>
            <a:spLocks noChangeArrowheads="1"/>
          </p:cNvSpPr>
          <p:nvPr/>
        </p:nvSpPr>
        <p:spPr bwMode="auto">
          <a:xfrm>
            <a:off x="5957352" y="2337934"/>
            <a:ext cx="185737" cy="227598"/>
          </a:xfrm>
          <a:prstGeom prst="upDownArrow">
            <a:avLst>
              <a:gd name="adj1" fmla="val 50000"/>
              <a:gd name="adj2" fmla="val 34859"/>
            </a:avLst>
          </a:prstGeom>
          <a:solidFill>
            <a:srgbClr val="FFFFFF"/>
          </a:solidFill>
          <a:ln w="9525" algn="ctr">
            <a:solidFill>
              <a:srgbClr val="5F5F5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000" b="0" i="0" u="none" strike="noStrike" kern="1200" cap="none" spc="0" normalizeH="0" baseline="0" noProof="0">
              <a:ln>
                <a:noFill/>
              </a:ln>
              <a:solidFill>
                <a:srgbClr val="000000"/>
              </a:solidFill>
              <a:effectLst/>
              <a:uLnTx/>
              <a:uFillTx/>
              <a:latin typeface="Trebuchet MS"/>
              <a:ea typeface="ＭＳ Ｐゴシック" pitchFamily="34" charset="-128"/>
              <a:cs typeface="+mn-cs"/>
            </a:endParaRPr>
          </a:p>
        </p:txBody>
      </p:sp>
      <p:sp>
        <p:nvSpPr>
          <p:cNvPr id="48" name="Rectangle 47"/>
          <p:cNvSpPr>
            <a:spLocks noChangeArrowheads="1"/>
          </p:cNvSpPr>
          <p:nvPr/>
        </p:nvSpPr>
        <p:spPr bwMode="auto">
          <a:xfrm>
            <a:off x="1564042" y="2575057"/>
            <a:ext cx="5034427" cy="297415"/>
          </a:xfrm>
          <a:prstGeom prst="rect">
            <a:avLst/>
          </a:prstGeom>
          <a:solidFill>
            <a:srgbClr val="FFECD9"/>
          </a:solidFill>
          <a:ln w="9525" algn="ctr">
            <a:solidFill>
              <a:srgbClr val="000000"/>
            </a:solidFill>
            <a:miter lim="800000"/>
            <a:headEnd/>
            <a:tailEnd/>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err="1">
                <a:ln>
                  <a:noFill/>
                </a:ln>
                <a:solidFill>
                  <a:schemeClr val="tx1">
                    <a:lumMod val="50000"/>
                    <a:lumOff val="50000"/>
                  </a:schemeClr>
                </a:solidFill>
                <a:effectLst/>
                <a:uLnTx/>
                <a:uFillTx/>
                <a:latin typeface="Trebuchet MS"/>
                <a:ea typeface="ＭＳ Ｐゴシック" pitchFamily="34" charset="-128"/>
                <a:cs typeface="+mn-cs"/>
              </a:rPr>
              <a:t>Standardized</a:t>
            </a: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 Master Interface (SMI)</a:t>
            </a:r>
          </a:p>
        </p:txBody>
      </p:sp>
      <p:sp>
        <p:nvSpPr>
          <p:cNvPr id="55" name="Rectangle 54" descr="Wide downward diagonal"/>
          <p:cNvSpPr>
            <a:spLocks noChangeArrowheads="1"/>
          </p:cNvSpPr>
          <p:nvPr/>
        </p:nvSpPr>
        <p:spPr bwMode="auto">
          <a:xfrm>
            <a:off x="5541904" y="1614068"/>
            <a:ext cx="1056565" cy="445518"/>
          </a:xfrm>
          <a:prstGeom prst="rect">
            <a:avLst/>
          </a:prstGeom>
          <a:solidFill>
            <a:srgbClr val="F9F951"/>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t" anchorCtr="1"/>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rPr>
              <a:t>FS </a:t>
            </a:r>
            <a:r>
              <a:rPr kumimoji="0" lang="de-DE" altLang="de-DE" sz="1200" b="0" i="0" u="none" strike="noStrike" kern="1200" cap="none" spc="0" normalizeH="0" baseline="0" noProof="0" dirty="0" err="1">
                <a:ln>
                  <a:noFill/>
                </a:ln>
                <a:solidFill>
                  <a:schemeClr val="tx1">
                    <a:lumMod val="50000"/>
                    <a:lumOff val="50000"/>
                  </a:schemeClr>
                </a:solidFill>
                <a:effectLst/>
                <a:uLnTx/>
                <a:uFillTx/>
                <a:latin typeface="Trebuchet MS"/>
                <a:ea typeface="ＭＳ Ｐゴシック" pitchFamily="34" charset="-128"/>
                <a:cs typeface="+mn-cs"/>
              </a:rPr>
              <a:t>mapping</a:t>
            </a:r>
            <a:endParaRPr kumimoji="0" lang="de-DE" altLang="de-DE" sz="1200" b="0" i="0" u="none" strike="noStrike" kern="1200" cap="none" spc="0" normalizeH="0" baseline="0" noProof="0" dirty="0">
              <a:ln>
                <a:noFill/>
              </a:ln>
              <a:solidFill>
                <a:schemeClr val="tx1">
                  <a:lumMod val="50000"/>
                  <a:lumOff val="50000"/>
                </a:schemeClr>
              </a:solidFill>
              <a:effectLst/>
              <a:uLnTx/>
              <a:uFillTx/>
              <a:latin typeface="Trebuchet MS"/>
              <a:ea typeface="ＭＳ Ｐゴシック" pitchFamily="34" charset="-128"/>
              <a:cs typeface="+mn-cs"/>
            </a:endParaRPr>
          </a:p>
        </p:txBody>
      </p:sp>
      <p:sp>
        <p:nvSpPr>
          <p:cNvPr id="56" name="Rectangle 55" descr="Wide downward diagonal"/>
          <p:cNvSpPr>
            <a:spLocks noChangeArrowheads="1"/>
          </p:cNvSpPr>
          <p:nvPr/>
        </p:nvSpPr>
        <p:spPr bwMode="auto">
          <a:xfrm>
            <a:off x="5541904" y="2059585"/>
            <a:ext cx="1056565" cy="246147"/>
          </a:xfrm>
          <a:prstGeom prst="rect">
            <a:avLst/>
          </a:prstGeom>
          <a:solidFill>
            <a:srgbClr val="F9F951"/>
          </a:solidFill>
          <a:ln w="9525" algn="ctr">
            <a:solidFill>
              <a:srgbClr val="000000"/>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defPPr>
              <a:defRPr lang="de-DE"/>
            </a:defPPr>
            <a:lvl1pPr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Trebuchet MS"/>
                <a:ea typeface="ＭＳ Ｐゴシック" pitchFamily="34" charset="-128"/>
                <a:cs typeface="+mn-cs"/>
              </a:rPr>
              <a:t>IO-Link </a:t>
            </a:r>
            <a:r>
              <a:rPr kumimoji="0" lang="de-DE" altLang="de-DE" sz="1200" b="0" i="0" u="none" strike="noStrike" kern="1200" cap="none" spc="0" normalizeH="0" baseline="0" noProof="0" dirty="0" err="1">
                <a:ln>
                  <a:noFill/>
                </a:ln>
                <a:solidFill>
                  <a:srgbClr val="000000"/>
                </a:solidFill>
                <a:effectLst/>
                <a:uLnTx/>
                <a:uFillTx/>
                <a:latin typeface="Trebuchet MS"/>
                <a:ea typeface="ＭＳ Ｐゴシック" pitchFamily="34" charset="-128"/>
                <a:cs typeface="+mn-cs"/>
              </a:rPr>
              <a:t>Safety</a:t>
            </a:r>
            <a:endParaRPr kumimoji="0" lang="de-DE" altLang="de-DE" sz="1200" b="0" i="0" u="none" strike="noStrike" kern="1200" cap="none" spc="0" normalizeH="0" baseline="0" noProof="0" dirty="0">
              <a:ln>
                <a:noFill/>
              </a:ln>
              <a:solidFill>
                <a:srgbClr val="000000"/>
              </a:solidFill>
              <a:effectLst/>
              <a:uLnTx/>
              <a:uFillTx/>
              <a:latin typeface="Trebuchet MS"/>
              <a:ea typeface="ＭＳ Ｐゴシック" pitchFamily="34" charset="-128"/>
              <a:cs typeface="+mn-cs"/>
            </a:endParaRPr>
          </a:p>
        </p:txBody>
      </p:sp>
      <p:sp>
        <p:nvSpPr>
          <p:cNvPr id="57" name="L-Shape 56"/>
          <p:cNvSpPr/>
          <p:nvPr/>
        </p:nvSpPr>
        <p:spPr>
          <a:xfrm flipV="1">
            <a:off x="5009393" y="1941252"/>
            <a:ext cx="1589076" cy="364478"/>
          </a:xfrm>
          <a:prstGeom prst="corner">
            <a:avLst>
              <a:gd name="adj1" fmla="val 40854"/>
              <a:gd name="adj2" fmla="val 147278"/>
            </a:avLst>
          </a:prstGeom>
          <a:solidFill>
            <a:srgbClr val="CCECFF"/>
          </a:solidFill>
          <a:ln w="9525" cap="flat" cmpd="sng" algn="ctr">
            <a:solidFill>
              <a:srgbClr val="000000"/>
            </a:solidFill>
            <a:prstDash val="solid"/>
          </a:ln>
          <a:effectLst/>
        </p:spPr>
        <p:txBody>
          <a:bodyPr vert="horz" rtlCol="0" anchor="b" anchorCtr="0"/>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rebuchet MS"/>
              <a:ea typeface="ＭＳ Ｐゴシック"/>
              <a:cs typeface="+mn-cs"/>
            </a:endParaRPr>
          </a:p>
        </p:txBody>
      </p:sp>
      <p:cxnSp>
        <p:nvCxnSpPr>
          <p:cNvPr id="58" name="Straight Connector 57"/>
          <p:cNvCxnSpPr/>
          <p:nvPr/>
        </p:nvCxnSpPr>
        <p:spPr>
          <a:xfrm>
            <a:off x="6598469" y="1941252"/>
            <a:ext cx="1201003" cy="0"/>
          </a:xfrm>
          <a:prstGeom prst="line">
            <a:avLst/>
          </a:prstGeom>
          <a:noFill/>
          <a:ln w="19050" cap="flat" cmpd="sng" algn="ctr">
            <a:solidFill>
              <a:srgbClr val="C0C0C0"/>
            </a:solidFill>
            <a:prstDash val="sysDash"/>
          </a:ln>
          <a:effectLst/>
        </p:spPr>
      </p:cxnSp>
      <p:cxnSp>
        <p:nvCxnSpPr>
          <p:cNvPr id="59" name="Straight Arrow Connector 58"/>
          <p:cNvCxnSpPr/>
          <p:nvPr/>
        </p:nvCxnSpPr>
        <p:spPr>
          <a:xfrm>
            <a:off x="6857777" y="2015950"/>
            <a:ext cx="0" cy="2170153"/>
          </a:xfrm>
          <a:prstGeom prst="straightConnector1">
            <a:avLst/>
          </a:prstGeom>
          <a:noFill/>
          <a:ln w="9525" cap="flat" cmpd="sng" algn="ctr">
            <a:solidFill>
              <a:srgbClr val="000000"/>
            </a:solidFill>
            <a:prstDash val="solid"/>
            <a:headEnd type="none" w="med" len="med"/>
            <a:tailEnd type="triangle" w="med" len="med"/>
          </a:ln>
          <a:effectLst/>
        </p:spPr>
      </p:cxnSp>
      <p:cxnSp>
        <p:nvCxnSpPr>
          <p:cNvPr id="60" name="Straight Arrow Connector 59"/>
          <p:cNvCxnSpPr/>
          <p:nvPr/>
        </p:nvCxnSpPr>
        <p:spPr>
          <a:xfrm flipV="1">
            <a:off x="6857777" y="1063514"/>
            <a:ext cx="0" cy="773315"/>
          </a:xfrm>
          <a:prstGeom prst="straightConnector1">
            <a:avLst/>
          </a:prstGeom>
          <a:noFill/>
          <a:ln w="9525" cap="flat" cmpd="sng" algn="ctr">
            <a:solidFill>
              <a:srgbClr val="000000"/>
            </a:solidFill>
            <a:prstDash val="solid"/>
            <a:headEnd type="none" w="med" len="med"/>
            <a:tailEnd type="triangle" w="med" len="med"/>
          </a:ln>
          <a:effectLst/>
        </p:spPr>
      </p:cxnSp>
      <p:sp>
        <p:nvSpPr>
          <p:cNvPr id="61" name="TextBox 60"/>
          <p:cNvSpPr txBox="1"/>
          <p:nvPr/>
        </p:nvSpPr>
        <p:spPr>
          <a:xfrm>
            <a:off x="6896186" y="1374704"/>
            <a:ext cx="974626" cy="338554"/>
          </a:xfrm>
          <a:prstGeom prst="rect">
            <a:avLst/>
          </a:prstGeom>
          <a:noFill/>
        </p:spPr>
        <p:txBody>
          <a:bodyPr wrap="none" rtlCol="0">
            <a:spAutoFit/>
          </a:bodyPr>
          <a:lstStyle/>
          <a:p>
            <a:pPr defTabSz="914400" fontAlgn="base">
              <a:spcBef>
                <a:spcPct val="0"/>
              </a:spcBef>
              <a:spcAft>
                <a:spcPct val="0"/>
              </a:spcAft>
            </a:pPr>
            <a:r>
              <a:rPr lang="de-DE" sz="1600" b="1" dirty="0">
                <a:solidFill>
                  <a:srgbClr val="000000"/>
                </a:solidFill>
                <a:latin typeface="Calibri" panose="020F0502020204030204" pitchFamily="34" charset="0"/>
                <a:ea typeface="ＭＳ Ｐゴシック" pitchFamily="34" charset="-128"/>
              </a:rPr>
              <a:t>FSCP Test</a:t>
            </a:r>
            <a:endParaRPr lang="en-US" sz="1600" b="1" dirty="0">
              <a:solidFill>
                <a:srgbClr val="000000"/>
              </a:solidFill>
              <a:latin typeface="Calibri" panose="020F0502020204030204" pitchFamily="34" charset="0"/>
              <a:ea typeface="ＭＳ Ｐゴシック" pitchFamily="34" charset="-128"/>
            </a:endParaRPr>
          </a:p>
        </p:txBody>
      </p:sp>
      <p:sp>
        <p:nvSpPr>
          <p:cNvPr id="62" name="TextBox 61"/>
          <p:cNvSpPr txBox="1"/>
          <p:nvPr/>
        </p:nvSpPr>
        <p:spPr>
          <a:xfrm>
            <a:off x="6886369" y="3077264"/>
            <a:ext cx="1727845" cy="338554"/>
          </a:xfrm>
          <a:prstGeom prst="rect">
            <a:avLst/>
          </a:prstGeom>
          <a:noFill/>
        </p:spPr>
        <p:txBody>
          <a:bodyPr wrap="none" rtlCol="0">
            <a:spAutoFit/>
          </a:bodyPr>
          <a:lstStyle/>
          <a:p>
            <a:pPr defTabSz="914400" fontAlgn="base">
              <a:spcBef>
                <a:spcPct val="0"/>
              </a:spcBef>
              <a:spcAft>
                <a:spcPct val="0"/>
              </a:spcAft>
            </a:pPr>
            <a:r>
              <a:rPr lang="de-DE" sz="1600" b="1" dirty="0">
                <a:solidFill>
                  <a:srgbClr val="000000"/>
                </a:solidFill>
                <a:latin typeface="Calibri" panose="020F0502020204030204" pitchFamily="34" charset="0"/>
                <a:ea typeface="ＭＳ Ｐゴシック" pitchFamily="34" charset="-128"/>
              </a:rPr>
              <a:t>IO-Link </a:t>
            </a:r>
            <a:r>
              <a:rPr lang="de-DE" sz="1600" b="1" dirty="0" err="1">
                <a:solidFill>
                  <a:srgbClr val="000000"/>
                </a:solidFill>
                <a:latin typeface="Calibri" panose="020F0502020204030204" pitchFamily="34" charset="0"/>
                <a:ea typeface="ＭＳ Ｐゴシック" pitchFamily="34" charset="-128"/>
              </a:rPr>
              <a:t>safety</a:t>
            </a:r>
            <a:r>
              <a:rPr lang="de-DE" sz="1600" b="1" dirty="0">
                <a:solidFill>
                  <a:srgbClr val="000000"/>
                </a:solidFill>
                <a:latin typeface="Calibri" panose="020F0502020204030204" pitchFamily="34" charset="0"/>
                <a:ea typeface="ＭＳ Ｐゴシック" pitchFamily="34" charset="-128"/>
              </a:rPr>
              <a:t> Test</a:t>
            </a:r>
            <a:endParaRPr lang="en-US" sz="1600" b="1" dirty="0">
              <a:solidFill>
                <a:srgbClr val="000000"/>
              </a:solidFill>
              <a:latin typeface="Calibri" panose="020F0502020204030204" pitchFamily="34" charset="0"/>
              <a:ea typeface="ＭＳ Ｐゴシック" pitchFamily="34" charset="-128"/>
            </a:endParaRPr>
          </a:p>
        </p:txBody>
      </p:sp>
      <p:sp>
        <p:nvSpPr>
          <p:cNvPr id="63" name="Rectangle 62"/>
          <p:cNvSpPr/>
          <p:nvPr/>
        </p:nvSpPr>
        <p:spPr>
          <a:xfrm>
            <a:off x="1564041" y="2872008"/>
            <a:ext cx="5034428" cy="206339"/>
          </a:xfrm>
          <a:prstGeom prst="rect">
            <a:avLst/>
          </a:prstGeom>
          <a:solidFill>
            <a:srgbClr val="FFFFFF"/>
          </a:solidFill>
          <a:ln w="9525" cap="flat" cmpd="sng" algn="ctr">
            <a:solidFill>
              <a:srgbClr val="808080"/>
            </a:solidFill>
            <a:prstDash val="dash"/>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chemeClr val="tx1">
                    <a:lumMod val="50000"/>
                    <a:lumOff val="50000"/>
                  </a:schemeClr>
                </a:solidFill>
                <a:effectLst/>
                <a:uLnTx/>
                <a:uFillTx/>
                <a:latin typeface="Trebuchet MS"/>
                <a:ea typeface="ＭＳ Ｐゴシック"/>
                <a:cs typeface="+mn-cs"/>
              </a:rPr>
              <a:t>Master </a:t>
            </a:r>
            <a:r>
              <a:rPr kumimoji="0" lang="de-DE" sz="1200" b="0" i="0" u="none" strike="noStrike" kern="0" cap="none" spc="0" normalizeH="0" baseline="0" noProof="0" dirty="0" err="1">
                <a:ln>
                  <a:noFill/>
                </a:ln>
                <a:solidFill>
                  <a:schemeClr val="tx1">
                    <a:lumMod val="50000"/>
                    <a:lumOff val="50000"/>
                  </a:schemeClr>
                </a:solidFill>
                <a:effectLst/>
                <a:uLnTx/>
                <a:uFillTx/>
                <a:latin typeface="Trebuchet MS"/>
                <a:ea typeface="ＭＳ Ｐゴシック"/>
                <a:cs typeface="+mn-cs"/>
              </a:rPr>
              <a:t>layers</a:t>
            </a:r>
            <a:endParaRPr kumimoji="0" lang="en-US" sz="1200" b="0" i="0" u="none" strike="noStrike" kern="0" cap="none" spc="0" normalizeH="0" baseline="0" noProof="0" dirty="0">
              <a:ln>
                <a:noFill/>
              </a:ln>
              <a:solidFill>
                <a:schemeClr val="tx1">
                  <a:lumMod val="50000"/>
                  <a:lumOff val="50000"/>
                </a:schemeClr>
              </a:solidFill>
              <a:effectLst/>
              <a:uLnTx/>
              <a:uFillTx/>
              <a:latin typeface="Trebuchet MS"/>
              <a:ea typeface="ＭＳ Ｐゴシック"/>
              <a:cs typeface="+mn-cs"/>
            </a:endParaRPr>
          </a:p>
        </p:txBody>
      </p:sp>
      <p:sp>
        <p:nvSpPr>
          <p:cNvPr id="64" name="TextBox 63"/>
          <p:cNvSpPr txBox="1"/>
          <p:nvPr/>
        </p:nvSpPr>
        <p:spPr>
          <a:xfrm>
            <a:off x="4752005" y="3801020"/>
            <a:ext cx="1412631" cy="246221"/>
          </a:xfrm>
          <a:prstGeom prst="rect">
            <a:avLst/>
          </a:prstGeom>
          <a:noFill/>
        </p:spPr>
        <p:txBody>
          <a:bodyPr wrap="none" lIns="0" tIns="0" rIns="0" bIns="0" rtlCol="0">
            <a:spAutoFit/>
          </a:bodyPr>
          <a:lstStyle/>
          <a:p>
            <a:pPr defTabSz="914400" fontAlgn="base">
              <a:spcBef>
                <a:spcPct val="0"/>
              </a:spcBef>
              <a:spcAft>
                <a:spcPct val="0"/>
              </a:spcAft>
            </a:pPr>
            <a:r>
              <a:rPr lang="de-DE" sz="1600" b="1" dirty="0">
                <a:solidFill>
                  <a:srgbClr val="000000"/>
                </a:solidFill>
                <a:latin typeface="Calibri" panose="020F0502020204030204" pitchFamily="34" charset="0"/>
                <a:ea typeface="ＭＳ Ｐゴシック" pitchFamily="34" charset="-128"/>
              </a:rPr>
              <a:t>FS-Master Tester</a:t>
            </a:r>
            <a:endParaRPr lang="en-US" sz="1600" b="1" dirty="0">
              <a:solidFill>
                <a:srgbClr val="000000"/>
              </a:solidFill>
              <a:latin typeface="Calibri" panose="020F0502020204030204" pitchFamily="34" charset="0"/>
              <a:ea typeface="ＭＳ Ｐゴシック" pitchFamily="34" charset="-128"/>
            </a:endParaRPr>
          </a:p>
        </p:txBody>
      </p:sp>
      <p:sp>
        <p:nvSpPr>
          <p:cNvPr id="65" name="TextBox 64"/>
          <p:cNvSpPr txBox="1"/>
          <p:nvPr/>
        </p:nvSpPr>
        <p:spPr>
          <a:xfrm rot="16200000">
            <a:off x="859873" y="2062958"/>
            <a:ext cx="665247" cy="184666"/>
          </a:xfrm>
          <a:prstGeom prst="rect">
            <a:avLst/>
          </a:prstGeom>
          <a:noFill/>
        </p:spPr>
        <p:txBody>
          <a:bodyPr wrap="none" lIns="0" tIns="0" rIns="0" bIns="0" rtlCol="0">
            <a:spAutoFit/>
          </a:bodyPr>
          <a:lstStyle/>
          <a:p>
            <a:pPr defTabSz="914400" fontAlgn="base">
              <a:spcBef>
                <a:spcPct val="0"/>
              </a:spcBef>
              <a:spcAft>
                <a:spcPct val="0"/>
              </a:spcAft>
            </a:pPr>
            <a:r>
              <a:rPr lang="de-DE" sz="1200" dirty="0">
                <a:solidFill>
                  <a:srgbClr val="000000"/>
                </a:solidFill>
                <a:latin typeface="Trebuchet MS"/>
                <a:ea typeface="ＭＳ Ｐゴシック" pitchFamily="34" charset="-128"/>
              </a:rPr>
              <a:t>FS-Master</a:t>
            </a:r>
            <a:endParaRPr lang="en-US" sz="1200" dirty="0">
              <a:solidFill>
                <a:srgbClr val="000000"/>
              </a:solidFill>
              <a:latin typeface="Trebuchet MS"/>
              <a:ea typeface="ＭＳ Ｐゴシック" pitchFamily="34" charset="-128"/>
            </a:endParaRPr>
          </a:p>
        </p:txBody>
      </p:sp>
      <p:sp>
        <p:nvSpPr>
          <p:cNvPr id="66" name="Left Brace 65"/>
          <p:cNvSpPr/>
          <p:nvPr/>
        </p:nvSpPr>
        <p:spPr>
          <a:xfrm>
            <a:off x="1333740" y="1162099"/>
            <a:ext cx="171787" cy="1915166"/>
          </a:xfrm>
          <a:prstGeom prst="leftBrace">
            <a:avLst>
              <a:gd name="adj1" fmla="val 40224"/>
              <a:gd name="adj2" fmla="val 50000"/>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Trebuchet MS"/>
              <a:ea typeface="ＭＳ Ｐゴシック"/>
              <a:cs typeface="+mn-cs"/>
            </a:endParaRPr>
          </a:p>
        </p:txBody>
      </p:sp>
      <p:cxnSp>
        <p:nvCxnSpPr>
          <p:cNvPr id="67" name="Straight Arrow Connector 66"/>
          <p:cNvCxnSpPr>
            <a:endCxn id="57" idx="0"/>
          </p:cNvCxnSpPr>
          <p:nvPr/>
        </p:nvCxnSpPr>
        <p:spPr>
          <a:xfrm flipH="1" flipV="1">
            <a:off x="6598469" y="2015704"/>
            <a:ext cx="474087" cy="166954"/>
          </a:xfrm>
          <a:prstGeom prst="straightConnector1">
            <a:avLst/>
          </a:prstGeom>
          <a:noFill/>
          <a:ln w="9525" cap="flat" cmpd="sng" algn="ctr">
            <a:solidFill>
              <a:srgbClr val="000000"/>
            </a:solidFill>
            <a:prstDash val="solid"/>
            <a:headEnd type="none" w="med" len="med"/>
            <a:tailEnd type="triangle" w="med" len="med"/>
          </a:ln>
          <a:effectLst/>
        </p:spPr>
      </p:cxnSp>
      <p:sp>
        <p:nvSpPr>
          <p:cNvPr id="68" name="TextBox 67"/>
          <p:cNvSpPr txBox="1"/>
          <p:nvPr/>
        </p:nvSpPr>
        <p:spPr>
          <a:xfrm>
            <a:off x="7072556" y="2032248"/>
            <a:ext cx="1298519" cy="707886"/>
          </a:xfrm>
          <a:prstGeom prst="rect">
            <a:avLst/>
          </a:prstGeom>
          <a:noFill/>
        </p:spPr>
        <p:txBody>
          <a:bodyPr wrap="square" rtlCol="0">
            <a:spAutoFit/>
          </a:bodyPr>
          <a:lstStyle/>
          <a:p>
            <a:pPr defTabSz="914400" fontAlgn="base">
              <a:spcBef>
                <a:spcPct val="0"/>
              </a:spcBef>
              <a:spcAft>
                <a:spcPct val="0"/>
              </a:spcAft>
            </a:pPr>
            <a:r>
              <a:rPr lang="de-DE" sz="1000" dirty="0" err="1">
                <a:solidFill>
                  <a:srgbClr val="000000"/>
                </a:solidFill>
                <a:latin typeface="Trebuchet MS"/>
                <a:ea typeface="ＭＳ Ｐゴシック" pitchFamily="34" charset="-128"/>
              </a:rPr>
              <a:t>Temporary</a:t>
            </a:r>
            <a:r>
              <a:rPr lang="de-DE" sz="1000" dirty="0">
                <a:solidFill>
                  <a:srgbClr val="000000"/>
                </a:solidFill>
                <a:latin typeface="Trebuchet MS"/>
                <a:ea typeface="ＭＳ Ｐゴシック" pitchFamily="34" charset="-128"/>
              </a:rPr>
              <a:t> </a:t>
            </a:r>
            <a:br>
              <a:rPr lang="de-DE" sz="1000" dirty="0">
                <a:solidFill>
                  <a:srgbClr val="000000"/>
                </a:solidFill>
                <a:latin typeface="Trebuchet MS"/>
                <a:ea typeface="ＭＳ Ｐゴシック" pitchFamily="34" charset="-128"/>
              </a:rPr>
            </a:br>
            <a:r>
              <a:rPr lang="de-DE" sz="1000" dirty="0" err="1">
                <a:solidFill>
                  <a:srgbClr val="000000"/>
                </a:solidFill>
                <a:latin typeface="Trebuchet MS"/>
                <a:ea typeface="ＭＳ Ｐゴシック" pitchFamily="34" charset="-128"/>
              </a:rPr>
              <a:t>test</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signal</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channel</a:t>
            </a:r>
            <a:br>
              <a:rPr lang="de-DE" sz="1000" dirty="0">
                <a:solidFill>
                  <a:srgbClr val="000000"/>
                </a:solidFill>
                <a:latin typeface="Trebuchet MS"/>
                <a:ea typeface="ＭＳ Ｐゴシック" pitchFamily="34" charset="-128"/>
              </a:rPr>
            </a:br>
            <a:r>
              <a:rPr lang="de-DE" sz="1000" dirty="0">
                <a:solidFill>
                  <a:srgbClr val="000000"/>
                </a:solidFill>
                <a:latin typeface="Trebuchet MS"/>
                <a:ea typeface="ＭＳ Ｐゴシック" pitchFamily="34" charset="-128"/>
              </a:rPr>
              <a:t>(</a:t>
            </a:r>
            <a:r>
              <a:rPr lang="de-DE" sz="1000" dirty="0" err="1">
                <a:solidFill>
                  <a:srgbClr val="000000"/>
                </a:solidFill>
                <a:latin typeface="Trebuchet MS"/>
                <a:ea typeface="ＭＳ Ｐゴシック" pitchFamily="34" charset="-128"/>
              </a:rPr>
              <a:t>part</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of</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the</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safety</a:t>
            </a:r>
            <a:r>
              <a:rPr lang="de-DE" sz="1000" dirty="0">
                <a:solidFill>
                  <a:srgbClr val="000000"/>
                </a:solidFill>
                <a:latin typeface="Trebuchet MS"/>
                <a:ea typeface="ＭＳ Ｐゴシック" pitchFamily="34" charset="-128"/>
              </a:rPr>
              <a:t> </a:t>
            </a:r>
            <a:r>
              <a:rPr lang="de-DE" sz="1000" dirty="0" err="1">
                <a:solidFill>
                  <a:srgbClr val="000000"/>
                </a:solidFill>
                <a:latin typeface="Trebuchet MS"/>
                <a:ea typeface="ＭＳ Ｐゴシック" pitchFamily="34" charset="-128"/>
              </a:rPr>
              <a:t>implementation</a:t>
            </a:r>
            <a:r>
              <a:rPr lang="de-DE" sz="1000" dirty="0">
                <a:solidFill>
                  <a:srgbClr val="000000"/>
                </a:solidFill>
                <a:latin typeface="Trebuchet MS"/>
                <a:ea typeface="ＭＳ Ｐゴシック" pitchFamily="34" charset="-128"/>
              </a:rPr>
              <a:t>) </a:t>
            </a:r>
            <a:endParaRPr lang="en-US" sz="1000" dirty="0">
              <a:solidFill>
                <a:srgbClr val="000000"/>
              </a:solidFill>
              <a:latin typeface="Trebuchet MS"/>
              <a:ea typeface="ＭＳ Ｐゴシック" pitchFamily="34" charset="-128"/>
            </a:endParaRPr>
          </a:p>
        </p:txBody>
      </p:sp>
      <p:sp>
        <p:nvSpPr>
          <p:cNvPr id="69" name="Cube 68"/>
          <p:cNvSpPr>
            <a:spLocks noChangeAspect="1"/>
          </p:cNvSpPr>
          <p:nvPr/>
        </p:nvSpPr>
        <p:spPr>
          <a:xfrm>
            <a:off x="3677737" y="3655231"/>
            <a:ext cx="629888" cy="297180"/>
          </a:xfrm>
          <a:prstGeom prst="cube">
            <a:avLst>
              <a:gd name="adj" fmla="val 45513"/>
            </a:avLst>
          </a:prstGeom>
          <a:solidFill>
            <a:srgbClr val="FFDE81"/>
          </a:solidFill>
          <a:ln w="9525">
            <a:solidFill>
              <a:srgbClr val="333333"/>
            </a:solidFill>
            <a:miter lim="800000"/>
            <a:headEnd/>
            <a:tailEnd/>
          </a:ln>
          <a:effectLst>
            <a:outerShdw blurRad="50800" dist="38100" dir="2700000" algn="tl" rotWithShape="0">
              <a:prstClr val="black">
                <a:alpha val="40000"/>
              </a:prstClr>
            </a:outerShdw>
          </a:effectLst>
        </p:spPr>
        <p:txBody>
          <a:bodyPr wrap="none" tIns="154800"/>
          <a:lstStyle/>
          <a:p>
            <a:pPr algn="ctr" defTabSz="914400" fontAlgn="base">
              <a:spcBef>
                <a:spcPct val="0"/>
              </a:spcBef>
              <a:spcAft>
                <a:spcPct val="0"/>
              </a:spcAft>
            </a:pPr>
            <a:endParaRPr lang="en-US" sz="1000">
              <a:solidFill>
                <a:srgbClr val="000000"/>
              </a:solidFill>
              <a:latin typeface="Arial" charset="0"/>
              <a:ea typeface="ＭＳ Ｐゴシック" pitchFamily="34" charset="-128"/>
            </a:endParaRPr>
          </a:p>
        </p:txBody>
      </p:sp>
      <p:cxnSp>
        <p:nvCxnSpPr>
          <p:cNvPr id="70" name="Straight Connector 69"/>
          <p:cNvCxnSpPr>
            <a:stCxn id="63" idx="2"/>
          </p:cNvCxnSpPr>
          <p:nvPr/>
        </p:nvCxnSpPr>
        <p:spPr>
          <a:xfrm>
            <a:off x="4081255" y="3078347"/>
            <a:ext cx="0" cy="577940"/>
          </a:xfrm>
          <a:prstGeom prst="line">
            <a:avLst/>
          </a:prstGeom>
          <a:noFill/>
          <a:ln w="28575" cap="flat" cmpd="sng" algn="ctr">
            <a:solidFill>
              <a:srgbClr val="FFC000"/>
            </a:solidFill>
            <a:prstDash val="solid"/>
          </a:ln>
          <a:effectLst/>
        </p:spPr>
      </p:cxnSp>
      <p:grpSp>
        <p:nvGrpSpPr>
          <p:cNvPr id="71" name="Group 58"/>
          <p:cNvGrpSpPr>
            <a:grpSpLocks noChangeAspect="1"/>
          </p:cNvGrpSpPr>
          <p:nvPr/>
        </p:nvGrpSpPr>
        <p:grpSpPr bwMode="auto">
          <a:xfrm>
            <a:off x="2515752" y="3655230"/>
            <a:ext cx="585470" cy="527050"/>
            <a:chOff x="2293" y="1210"/>
            <a:chExt cx="461" cy="415"/>
          </a:xfrm>
          <a:effectLst>
            <a:outerShdw blurRad="50800" dist="38100" dir="2700000" algn="tl" rotWithShape="0">
              <a:prstClr val="black">
                <a:alpha val="40000"/>
              </a:prstClr>
            </a:outerShdw>
          </a:effectLst>
        </p:grpSpPr>
        <p:sp>
          <p:nvSpPr>
            <p:cNvPr id="72" name="Freeform 59"/>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rgbClr val="FFFFFF"/>
                </a:gs>
                <a:gs pos="100000">
                  <a:srgbClr val="336699"/>
                </a:gs>
              </a:gsLst>
              <a:lin ang="2700000" scaled="1"/>
            </a:gradFill>
            <a:ln w="19050" cmpd="sng">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a:cs typeface="ＭＳ Ｐゴシック"/>
              </a:endParaRPr>
            </a:p>
          </p:txBody>
        </p:sp>
        <p:sp>
          <p:nvSpPr>
            <p:cNvPr id="73" name="Freeform 60"/>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4" name="Freeform 61"/>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5" name="Line 62"/>
            <p:cNvSpPr>
              <a:spLocks noChangeShapeType="1"/>
            </p:cNvSpPr>
            <p:nvPr/>
          </p:nvSpPr>
          <p:spPr bwMode="auto">
            <a:xfrm>
              <a:off x="2293" y="1519"/>
              <a:ext cx="278" cy="8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6" name="Freeform 63"/>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7" name="Freeform 64"/>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sp>
          <p:nvSpPr>
            <p:cNvPr id="78" name="Freeform 65"/>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20000"/>
                </a:spcBef>
                <a:defRPr/>
              </a:pPr>
              <a:endParaRPr lang="de-DE" sz="1000" kern="0">
                <a:solidFill>
                  <a:srgbClr val="000000"/>
                </a:solidFill>
                <a:latin typeface="Arial" pitchFamily="34" charset="0"/>
                <a:ea typeface="ＭＳ Ｐゴシック" pitchFamily="34" charset="-128"/>
              </a:endParaRPr>
            </a:p>
          </p:txBody>
        </p:sp>
      </p:grpSp>
      <p:sp>
        <p:nvSpPr>
          <p:cNvPr id="79" name="Freeform 78"/>
          <p:cNvSpPr/>
          <p:nvPr/>
        </p:nvSpPr>
        <p:spPr>
          <a:xfrm>
            <a:off x="3009460" y="3860022"/>
            <a:ext cx="669191" cy="248612"/>
          </a:xfrm>
          <a:custGeom>
            <a:avLst/>
            <a:gdLst>
              <a:gd name="connsiteX0" fmla="*/ 0 w 561975"/>
              <a:gd name="connsiteY0" fmla="*/ 345948 h 375277"/>
              <a:gd name="connsiteX1" fmla="*/ 266700 w 561975"/>
              <a:gd name="connsiteY1" fmla="*/ 345948 h 375277"/>
              <a:gd name="connsiteX2" fmla="*/ 295275 w 561975"/>
              <a:gd name="connsiteY2" fmla="*/ 41148 h 375277"/>
              <a:gd name="connsiteX3" fmla="*/ 561975 w 561975"/>
              <a:gd name="connsiteY3" fmla="*/ 3048 h 375277"/>
              <a:gd name="connsiteX4" fmla="*/ 561975 w 561975"/>
              <a:gd name="connsiteY4" fmla="*/ 3048 h 37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375277">
                <a:moveTo>
                  <a:pt x="0" y="345948"/>
                </a:moveTo>
                <a:cubicBezTo>
                  <a:pt x="108744" y="371348"/>
                  <a:pt x="217488" y="396748"/>
                  <a:pt x="266700" y="345948"/>
                </a:cubicBezTo>
                <a:cubicBezTo>
                  <a:pt x="315913" y="295148"/>
                  <a:pt x="246063" y="98298"/>
                  <a:pt x="295275" y="41148"/>
                </a:cubicBezTo>
                <a:cubicBezTo>
                  <a:pt x="344488" y="-16002"/>
                  <a:pt x="561975" y="3048"/>
                  <a:pt x="561975" y="3048"/>
                </a:cubicBezTo>
                <a:lnTo>
                  <a:pt x="561975" y="3048"/>
                </a:lnTo>
              </a:path>
            </a:pathLst>
          </a:custGeom>
          <a:noFill/>
          <a:ln w="12700" cap="flat" cmpd="sng" algn="ctr">
            <a:solidFill>
              <a:srgbClr val="80808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Trebuchet MS"/>
              <a:ea typeface="ＭＳ Ｐゴシック"/>
              <a:cs typeface="+mn-cs"/>
            </a:endParaRPr>
          </a:p>
        </p:txBody>
      </p:sp>
      <p:sp>
        <p:nvSpPr>
          <p:cNvPr id="80" name="Rectangle 79"/>
          <p:cNvSpPr/>
          <p:nvPr/>
        </p:nvSpPr>
        <p:spPr>
          <a:xfrm>
            <a:off x="4465098" y="3261408"/>
            <a:ext cx="602531" cy="162000"/>
          </a:xfrm>
          <a:prstGeom prst="rect">
            <a:avLst/>
          </a:prstGeom>
          <a:solidFill>
            <a:srgbClr val="FFFF00"/>
          </a:solidFill>
          <a:ln w="9525" cap="flat" cmpd="sng" algn="ctr">
            <a:solidFill>
              <a:srgbClr val="00000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000000"/>
                </a:solidFill>
                <a:effectLst/>
                <a:uLnTx/>
                <a:uFillTx/>
                <a:latin typeface="Trebuchet MS"/>
                <a:ea typeface="ＭＳ Ｐゴシック"/>
                <a:cs typeface="+mn-cs"/>
              </a:rPr>
              <a:t>SPDU</a:t>
            </a:r>
            <a:endParaRPr kumimoji="0" lang="en-US" sz="1000" b="0" i="0" u="none" strike="noStrike" kern="0" cap="none" spc="0" normalizeH="0" baseline="0" noProof="0" dirty="0">
              <a:ln>
                <a:noFill/>
              </a:ln>
              <a:solidFill>
                <a:srgbClr val="000000"/>
              </a:solidFill>
              <a:effectLst/>
              <a:uLnTx/>
              <a:uFillTx/>
              <a:latin typeface="Trebuchet MS"/>
              <a:ea typeface="ＭＳ Ｐゴシック"/>
              <a:cs typeface="+mn-cs"/>
            </a:endParaRPr>
          </a:p>
        </p:txBody>
      </p:sp>
      <p:sp>
        <p:nvSpPr>
          <p:cNvPr id="81" name="Rectangle 80"/>
          <p:cNvSpPr/>
          <p:nvPr/>
        </p:nvSpPr>
        <p:spPr>
          <a:xfrm>
            <a:off x="5067629" y="3261408"/>
            <a:ext cx="376041" cy="162000"/>
          </a:xfrm>
          <a:prstGeom prst="rect">
            <a:avLst/>
          </a:prstGeom>
          <a:solidFill>
            <a:srgbClr val="CCECFF"/>
          </a:solidFill>
          <a:ln w="9525" cap="flat" cmpd="sng" algn="ctr">
            <a:solidFill>
              <a:srgbClr val="000000"/>
            </a:solidFill>
            <a:prstDash val="solid"/>
          </a:ln>
          <a:effectLst/>
        </p:spPr>
        <p:txBody>
          <a:bodyPr vert="horz" rtlCol="0" anchor="b" anchorCtr="0"/>
          <a:lstStyle/>
          <a:p>
            <a:pPr algn="ctr" defTabSz="914400" fontAlgn="base">
              <a:spcBef>
                <a:spcPct val="0"/>
              </a:spcBef>
              <a:spcAft>
                <a:spcPct val="0"/>
              </a:spcAft>
            </a:pPr>
            <a:endParaRPr lang="en-US" sz="1000" kern="0">
              <a:solidFill>
                <a:srgbClr val="000000"/>
              </a:solidFill>
              <a:latin typeface="Trebuchet MS"/>
              <a:ea typeface="ＭＳ Ｐゴシック"/>
            </a:endParaRPr>
          </a:p>
        </p:txBody>
      </p:sp>
      <p:cxnSp>
        <p:nvCxnSpPr>
          <p:cNvPr id="82" name="Straight Arrow Connector 81"/>
          <p:cNvCxnSpPr>
            <a:stCxn id="80" idx="1"/>
          </p:cNvCxnSpPr>
          <p:nvPr/>
        </p:nvCxnSpPr>
        <p:spPr>
          <a:xfrm flipH="1">
            <a:off x="4081255" y="3342408"/>
            <a:ext cx="383843" cy="81000"/>
          </a:xfrm>
          <a:prstGeom prst="straightConnector1">
            <a:avLst/>
          </a:prstGeom>
          <a:noFill/>
          <a:ln w="9525" cap="flat" cmpd="sng" algn="ctr">
            <a:solidFill>
              <a:srgbClr val="000000"/>
            </a:solidFill>
            <a:prstDash val="solid"/>
            <a:headEnd type="none" w="med" len="med"/>
            <a:tailEnd type="none" w="med" len="med"/>
          </a:ln>
          <a:effectLst/>
        </p:spPr>
      </p:cxnSp>
      <p:cxnSp>
        <p:nvCxnSpPr>
          <p:cNvPr id="83" name="Straight Arrow Connector 82"/>
          <p:cNvCxnSpPr/>
          <p:nvPr/>
        </p:nvCxnSpPr>
        <p:spPr bwMode="auto">
          <a:xfrm flipH="1" flipV="1">
            <a:off x="5308534" y="3342408"/>
            <a:ext cx="382059" cy="566"/>
          </a:xfrm>
          <a:prstGeom prst="straightConnector1">
            <a:avLst/>
          </a:prstGeom>
          <a:solidFill>
            <a:srgbClr val="BBE0E3"/>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4" name="TextBox 83"/>
          <p:cNvSpPr txBox="1"/>
          <p:nvPr/>
        </p:nvSpPr>
        <p:spPr>
          <a:xfrm>
            <a:off x="5633437" y="3219863"/>
            <a:ext cx="1083951" cy="246221"/>
          </a:xfrm>
          <a:prstGeom prst="rect">
            <a:avLst/>
          </a:prstGeom>
          <a:noFill/>
        </p:spPr>
        <p:txBody>
          <a:bodyPr wrap="none" rtlCol="0">
            <a:spAutoFit/>
          </a:bodyPr>
          <a:lstStyle/>
          <a:p>
            <a:pPr defTabSz="914400" fontAlgn="base">
              <a:spcBef>
                <a:spcPct val="0"/>
              </a:spcBef>
              <a:spcAft>
                <a:spcPct val="0"/>
              </a:spcAft>
            </a:pPr>
            <a:r>
              <a:rPr lang="de-DE" sz="1000" dirty="0">
                <a:solidFill>
                  <a:srgbClr val="000000"/>
                </a:solidFill>
                <a:latin typeface="Arial" pitchFamily="34" charset="0"/>
                <a:ea typeface="ＭＳ Ｐゴシック" pitchFamily="34" charset="-128"/>
              </a:rPr>
              <a:t>Test </a:t>
            </a:r>
            <a:r>
              <a:rPr lang="de-DE" sz="1000" dirty="0" err="1">
                <a:solidFill>
                  <a:srgbClr val="000000"/>
                </a:solidFill>
                <a:latin typeface="Arial" pitchFamily="34" charset="0"/>
                <a:ea typeface="ＭＳ Ｐゴシック" pitchFamily="34" charset="-128"/>
              </a:rPr>
              <a:t>signal</a:t>
            </a:r>
            <a:r>
              <a:rPr lang="de-DE" sz="1000" dirty="0">
                <a:solidFill>
                  <a:srgbClr val="000000"/>
                </a:solidFill>
                <a:latin typeface="Arial" pitchFamily="34" charset="0"/>
                <a:ea typeface="ＭＳ Ｐゴシック" pitchFamily="34" charset="-128"/>
              </a:rPr>
              <a:t> </a:t>
            </a:r>
            <a:r>
              <a:rPr lang="de-DE" sz="1000" dirty="0" err="1">
                <a:solidFill>
                  <a:srgbClr val="000000"/>
                </a:solidFill>
                <a:latin typeface="Arial" pitchFamily="34" charset="0"/>
                <a:ea typeface="ＭＳ Ｐゴシック" pitchFamily="34" charset="-128"/>
              </a:rPr>
              <a:t>data</a:t>
            </a:r>
            <a:endParaRPr lang="en-US" sz="1000" dirty="0">
              <a:solidFill>
                <a:srgbClr val="000000"/>
              </a:solidFill>
              <a:latin typeface="Arial" pitchFamily="34" charset="0"/>
              <a:ea typeface="ＭＳ Ｐゴシック" pitchFamily="34" charset="-128"/>
            </a:endParaRPr>
          </a:p>
        </p:txBody>
      </p:sp>
      <p:sp>
        <p:nvSpPr>
          <p:cNvPr id="85" name="Zylinder 2"/>
          <p:cNvSpPr>
            <a:spLocks noChangeAspect="1"/>
          </p:cNvSpPr>
          <p:nvPr/>
        </p:nvSpPr>
        <p:spPr>
          <a:xfrm>
            <a:off x="1754106" y="3790685"/>
            <a:ext cx="442992" cy="195001"/>
          </a:xfrm>
          <a:prstGeom prst="can">
            <a:avLst>
              <a:gd name="adj" fmla="val 40029"/>
            </a:avLst>
          </a:prstGeom>
          <a:solidFill>
            <a:srgbClr val="FFDD0D">
              <a:lumMod val="60000"/>
              <a:lumOff val="40000"/>
            </a:srgbClr>
          </a:solidFill>
          <a:ln w="12700" cap="flat" cmpd="sng" algn="ctr">
            <a:solidFill>
              <a:schemeClr val="bg2"/>
            </a:solidFill>
            <a:prstDash val="solid"/>
            <a:miter lim="800000"/>
          </a:ln>
          <a:effectLst>
            <a:outerShdw blurRad="50800" dist="38100" dir="2700000" algn="tl" rotWithShape="0">
              <a:prstClr val="black">
                <a:alpha val="40000"/>
              </a:prstClr>
            </a:outerShdw>
          </a:effectLst>
        </p:spPr>
        <p:txBody>
          <a:bodyPr spcFirstLastPara="1" numCol="1" rtlCol="0" anchor="ctr">
            <a:prstTxWarp prst="textArchDown">
              <a:avLst>
                <a:gd name="adj" fmla="val 643178"/>
              </a:avLst>
            </a:prstTxWarp>
          </a:bodyPr>
          <a:lstStyle/>
          <a:p>
            <a:pPr defTabSz="713232" fontAlgn="auto">
              <a:spcBef>
                <a:spcPts val="0"/>
              </a:spcBef>
              <a:spcAft>
                <a:spcPts val="0"/>
              </a:spcAft>
            </a:pPr>
            <a:r>
              <a:rPr lang="de-DE" sz="1400" b="1" i="1" kern="0" dirty="0">
                <a:solidFill>
                  <a:srgbClr val="00B050"/>
                </a:solidFill>
                <a:latin typeface="Calibri"/>
                <a:ea typeface="+mn-ea"/>
              </a:rPr>
              <a:t>     </a:t>
            </a:r>
          </a:p>
        </p:txBody>
      </p:sp>
      <p:sp>
        <p:nvSpPr>
          <p:cNvPr id="86" name="Freeform 85"/>
          <p:cNvSpPr/>
          <p:nvPr/>
        </p:nvSpPr>
        <p:spPr>
          <a:xfrm>
            <a:off x="2211158" y="3908021"/>
            <a:ext cx="388208" cy="200612"/>
          </a:xfrm>
          <a:custGeom>
            <a:avLst/>
            <a:gdLst>
              <a:gd name="connsiteX0" fmla="*/ 0 w 388208"/>
              <a:gd name="connsiteY0" fmla="*/ 4382 h 200612"/>
              <a:gd name="connsiteX1" fmla="*/ 285750 w 388208"/>
              <a:gd name="connsiteY1" fmla="*/ 23432 h 200612"/>
              <a:gd name="connsiteX2" fmla="*/ 123825 w 388208"/>
              <a:gd name="connsiteY2" fmla="*/ 185357 h 200612"/>
              <a:gd name="connsiteX3" fmla="*/ 361950 w 388208"/>
              <a:gd name="connsiteY3" fmla="*/ 194882 h 200612"/>
              <a:gd name="connsiteX4" fmla="*/ 371475 w 388208"/>
              <a:gd name="connsiteY4" fmla="*/ 194882 h 20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208" h="200612">
                <a:moveTo>
                  <a:pt x="0" y="4382"/>
                </a:moveTo>
                <a:cubicBezTo>
                  <a:pt x="132556" y="-1174"/>
                  <a:pt x="265113" y="-6730"/>
                  <a:pt x="285750" y="23432"/>
                </a:cubicBezTo>
                <a:cubicBezTo>
                  <a:pt x="306387" y="53594"/>
                  <a:pt x="111125" y="156782"/>
                  <a:pt x="123825" y="185357"/>
                </a:cubicBezTo>
                <a:cubicBezTo>
                  <a:pt x="136525" y="213932"/>
                  <a:pt x="320675" y="193295"/>
                  <a:pt x="361950" y="194882"/>
                </a:cubicBezTo>
                <a:cubicBezTo>
                  <a:pt x="403225" y="196469"/>
                  <a:pt x="387350" y="195675"/>
                  <a:pt x="371475" y="194882"/>
                </a:cubicBezTo>
              </a:path>
            </a:pathLst>
          </a:custGeom>
          <a:noFill/>
          <a:ln w="12700" cap="flat" cmpd="sng" algn="ctr">
            <a:solidFill>
              <a:srgbClr val="80808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Trebuchet MS"/>
              <a:ea typeface="ＭＳ Ｐゴシック"/>
              <a:cs typeface="+mn-cs"/>
            </a:endParaRPr>
          </a:p>
        </p:txBody>
      </p:sp>
    </p:spTree>
    <p:extLst>
      <p:ext uri="{BB962C8B-B14F-4D97-AF65-F5344CB8AC3E}">
        <p14:creationId xmlns:p14="http://schemas.microsoft.com/office/powerpoint/2010/main" val="35120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8FCD-CAE6-4009-BAE9-8BD30649A640}"/>
              </a:ext>
            </a:extLst>
          </p:cNvPr>
          <p:cNvSpPr>
            <a:spLocks noGrp="1"/>
          </p:cNvSpPr>
          <p:nvPr>
            <p:ph type="title"/>
          </p:nvPr>
        </p:nvSpPr>
        <p:spPr/>
        <p:txBody>
          <a:bodyPr/>
          <a:lstStyle/>
          <a:p>
            <a:r>
              <a:rPr lang="en-US" dirty="0"/>
              <a:t>11,4 million IO-Link nodes by end of 2018</a:t>
            </a:r>
          </a:p>
        </p:txBody>
      </p:sp>
      <p:sp>
        <p:nvSpPr>
          <p:cNvPr id="3" name="Slide Number Placeholder 2">
            <a:extLst>
              <a:ext uri="{FF2B5EF4-FFF2-40B4-BE49-F238E27FC236}">
                <a16:creationId xmlns:a16="http://schemas.microsoft.com/office/drawing/2014/main" id="{35193A8A-2BA1-4764-95AB-D110C17EBAB0}"/>
              </a:ext>
            </a:extLst>
          </p:cNvPr>
          <p:cNvSpPr>
            <a:spLocks noGrp="1"/>
          </p:cNvSpPr>
          <p:nvPr>
            <p:ph type="sldNum" sz="quarter" idx="12"/>
          </p:nvPr>
        </p:nvSpPr>
        <p:spPr/>
        <p:txBody>
          <a:bodyPr/>
          <a:lstStyle/>
          <a:p>
            <a:fld id="{892E6F36-0CB9-4B54-9134-62052D3A0080}" type="slidenum">
              <a:rPr lang="de-DE" smtClean="0"/>
              <a:pPr/>
              <a:t>4</a:t>
            </a:fld>
            <a:endParaRPr lang="de-DE" dirty="0"/>
          </a:p>
        </p:txBody>
      </p:sp>
      <p:pic>
        <p:nvPicPr>
          <p:cNvPr id="4" name="Picture 3">
            <a:extLst>
              <a:ext uri="{FF2B5EF4-FFF2-40B4-BE49-F238E27FC236}">
                <a16:creationId xmlns:a16="http://schemas.microsoft.com/office/drawing/2014/main" id="{92F8DE2B-F61D-44C0-95A2-33E2CDAA859F}"/>
              </a:ext>
            </a:extLst>
          </p:cNvPr>
          <p:cNvPicPr>
            <a:picLocks noChangeAspect="1"/>
          </p:cNvPicPr>
          <p:nvPr/>
        </p:nvPicPr>
        <p:blipFill>
          <a:blip r:embed="rId3"/>
          <a:stretch>
            <a:fillRect/>
          </a:stretch>
        </p:blipFill>
        <p:spPr>
          <a:xfrm>
            <a:off x="314142" y="1028461"/>
            <a:ext cx="8533333" cy="3200000"/>
          </a:xfrm>
          <a:prstGeom prst="rect">
            <a:avLst/>
          </a:prstGeom>
        </p:spPr>
      </p:pic>
    </p:spTree>
    <p:extLst>
      <p:ext uri="{BB962C8B-B14F-4D97-AF65-F5344CB8AC3E}">
        <p14:creationId xmlns:p14="http://schemas.microsoft.com/office/powerpoint/2010/main" val="164066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17E-A972-4447-8A1A-5CFA8EEC2A49}"/>
              </a:ext>
            </a:extLst>
          </p:cNvPr>
          <p:cNvSpPr>
            <a:spLocks noGrp="1"/>
          </p:cNvSpPr>
          <p:nvPr>
            <p:ph type="title"/>
          </p:nvPr>
        </p:nvSpPr>
        <p:spPr/>
        <p:txBody>
          <a:bodyPr/>
          <a:lstStyle/>
          <a:p>
            <a:r>
              <a:rPr lang="en-US" dirty="0"/>
              <a:t>FS-Device Tester</a:t>
            </a:r>
          </a:p>
        </p:txBody>
      </p:sp>
      <p:sp>
        <p:nvSpPr>
          <p:cNvPr id="5" name="Slide Number Placeholder 4">
            <a:extLst>
              <a:ext uri="{FF2B5EF4-FFF2-40B4-BE49-F238E27FC236}">
                <a16:creationId xmlns:a16="http://schemas.microsoft.com/office/drawing/2014/main" id="{1E610308-AEEE-4468-8AD3-16EFFF8A9F47}"/>
              </a:ext>
            </a:extLst>
          </p:cNvPr>
          <p:cNvSpPr>
            <a:spLocks noGrp="1"/>
          </p:cNvSpPr>
          <p:nvPr>
            <p:ph type="sldNum" sz="quarter" idx="12"/>
          </p:nvPr>
        </p:nvSpPr>
        <p:spPr/>
        <p:txBody>
          <a:bodyPr/>
          <a:lstStyle/>
          <a:p>
            <a:fld id="{892E6F36-0CB9-4B54-9134-62052D3A0080}" type="slidenum">
              <a:rPr lang="de-DE" smtClean="0"/>
              <a:pPr/>
              <a:t>40</a:t>
            </a:fld>
            <a:endParaRPr lang="de-DE" dirty="0"/>
          </a:p>
        </p:txBody>
      </p:sp>
      <p:sp>
        <p:nvSpPr>
          <p:cNvPr id="6" name="AutoShape 12">
            <a:extLst>
              <a:ext uri="{FF2B5EF4-FFF2-40B4-BE49-F238E27FC236}">
                <a16:creationId xmlns:a16="http://schemas.microsoft.com/office/drawing/2014/main" id="{5C64A1BD-A441-49A5-A058-37B2C9D74005}"/>
              </a:ext>
            </a:extLst>
          </p:cNvPr>
          <p:cNvSpPr>
            <a:spLocks noChangeArrowheads="1"/>
          </p:cNvSpPr>
          <p:nvPr/>
        </p:nvSpPr>
        <p:spPr bwMode="auto">
          <a:xfrm>
            <a:off x="4391980" y="1896675"/>
            <a:ext cx="866775" cy="1504950"/>
          </a:xfrm>
          <a:prstGeom prst="cube">
            <a:avLst>
              <a:gd name="adj" fmla="val 10806"/>
            </a:avLst>
          </a:prstGeom>
          <a:solidFill>
            <a:srgbClr val="FFDE81"/>
          </a:solidFill>
          <a:ln w="9525">
            <a:solidFill>
              <a:srgbClr val="333333"/>
            </a:solidFill>
            <a:miter lim="800000"/>
            <a:headEnd/>
            <a:tailEnd/>
          </a:ln>
          <a:effectLst/>
        </p:spPr>
        <p:txBody>
          <a:bodyPr wrap="none" tIns="15480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FS-Device-</a:t>
            </a:r>
            <a:br>
              <a:rPr lang="de-DE" altLang="de-DE" sz="1000" dirty="0"/>
            </a:br>
            <a:r>
              <a:rPr lang="de-DE" altLang="de-DE" sz="1000" dirty="0"/>
              <a:t>Tester</a:t>
            </a:r>
            <a:endParaRPr lang="en-US" altLang="de-DE" sz="1000" dirty="0"/>
          </a:p>
        </p:txBody>
      </p:sp>
      <p:grpSp>
        <p:nvGrpSpPr>
          <p:cNvPr id="7" name="Group 15">
            <a:extLst>
              <a:ext uri="{FF2B5EF4-FFF2-40B4-BE49-F238E27FC236}">
                <a16:creationId xmlns:a16="http://schemas.microsoft.com/office/drawing/2014/main" id="{ABADF870-A545-4D5F-8394-E5CC881E36CA}"/>
              </a:ext>
            </a:extLst>
          </p:cNvPr>
          <p:cNvGrpSpPr>
            <a:grpSpLocks/>
          </p:cNvGrpSpPr>
          <p:nvPr/>
        </p:nvGrpSpPr>
        <p:grpSpPr bwMode="auto">
          <a:xfrm>
            <a:off x="2179005" y="1453763"/>
            <a:ext cx="1111250" cy="922337"/>
            <a:chOff x="2293" y="1210"/>
            <a:chExt cx="461" cy="415"/>
          </a:xfrm>
        </p:grpSpPr>
        <p:sp>
          <p:nvSpPr>
            <p:cNvPr id="8" name="Freeform 16">
              <a:extLst>
                <a:ext uri="{FF2B5EF4-FFF2-40B4-BE49-F238E27FC236}">
                  <a16:creationId xmlns:a16="http://schemas.microsoft.com/office/drawing/2014/main" id="{2F749CB4-5924-478E-A257-BB908688AEE9}"/>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9" name="Freeform 17">
              <a:extLst>
                <a:ext uri="{FF2B5EF4-FFF2-40B4-BE49-F238E27FC236}">
                  <a16:creationId xmlns:a16="http://schemas.microsoft.com/office/drawing/2014/main" id="{234B8CE3-8736-4E69-B662-91B4C0005C1E}"/>
                </a:ext>
              </a:extLst>
            </p:cNvPr>
            <p:cNvSpPr>
              <a:spLocks/>
            </p:cNvSpPr>
            <p:nvPr/>
          </p:nvSpPr>
          <p:spPr bwMode="auto">
            <a:xfrm>
              <a:off x="2459" y="1430"/>
              <a:ext cx="258" cy="60"/>
            </a:xfrm>
            <a:custGeom>
              <a:avLst/>
              <a:gdLst>
                <a:gd name="T0" fmla="*/ 1 w 402"/>
                <a:gd name="T1" fmla="*/ 0 h 93"/>
                <a:gd name="T2" fmla="*/ 5 w 402"/>
                <a:gd name="T3" fmla="*/ 1 h 93"/>
                <a:gd name="T4" fmla="*/ 5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8">
              <a:extLst>
                <a:ext uri="{FF2B5EF4-FFF2-40B4-BE49-F238E27FC236}">
                  <a16:creationId xmlns:a16="http://schemas.microsoft.com/office/drawing/2014/main" id="{EBFC6FB0-1F3A-4624-B191-AB02B7656D73}"/>
                </a:ext>
              </a:extLst>
            </p:cNvPr>
            <p:cNvSpPr>
              <a:spLocks/>
            </p:cNvSpPr>
            <p:nvPr/>
          </p:nvSpPr>
          <p:spPr bwMode="auto">
            <a:xfrm>
              <a:off x="2295" y="1444"/>
              <a:ext cx="424" cy="179"/>
            </a:xfrm>
            <a:custGeom>
              <a:avLst/>
              <a:gdLst>
                <a:gd name="T0" fmla="*/ 3 w 660"/>
                <a:gd name="T1" fmla="*/ 0 h 279"/>
                <a:gd name="T2" fmla="*/ 0 w 660"/>
                <a:gd name="T3" fmla="*/ 1 h 279"/>
                <a:gd name="T4" fmla="*/ 0 w 660"/>
                <a:gd name="T5" fmla="*/ 2 h 279"/>
                <a:gd name="T6" fmla="*/ 5 w 660"/>
                <a:gd name="T7" fmla="*/ 3 h 279"/>
                <a:gd name="T8" fmla="*/ 5 w 660"/>
                <a:gd name="T9" fmla="*/ 3 h 279"/>
                <a:gd name="T10" fmla="*/ 8 w 660"/>
                <a:gd name="T11" fmla="*/ 1 h 279"/>
                <a:gd name="T12" fmla="*/ 3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9">
              <a:extLst>
                <a:ext uri="{FF2B5EF4-FFF2-40B4-BE49-F238E27FC236}">
                  <a16:creationId xmlns:a16="http://schemas.microsoft.com/office/drawing/2014/main" id="{CD9F38D8-1191-460D-A94E-2E7D6047AA59}"/>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0">
              <a:extLst>
                <a:ext uri="{FF2B5EF4-FFF2-40B4-BE49-F238E27FC236}">
                  <a16:creationId xmlns:a16="http://schemas.microsoft.com/office/drawing/2014/main" id="{7B5F3CD4-508A-4A76-A4BF-158FEA353E8A}"/>
                </a:ext>
              </a:extLst>
            </p:cNvPr>
            <p:cNvSpPr>
              <a:spLocks/>
            </p:cNvSpPr>
            <p:nvPr/>
          </p:nvSpPr>
          <p:spPr bwMode="auto">
            <a:xfrm>
              <a:off x="2569" y="1494"/>
              <a:ext cx="150" cy="131"/>
            </a:xfrm>
            <a:custGeom>
              <a:avLst/>
              <a:gdLst>
                <a:gd name="T0" fmla="*/ 3 w 234"/>
                <a:gd name="T1" fmla="*/ 0 h 204"/>
                <a:gd name="T2" fmla="*/ 3 w 234"/>
                <a:gd name="T3" fmla="*/ 1 h 204"/>
                <a:gd name="T4" fmla="*/ 0 w 234"/>
                <a:gd name="T5" fmla="*/ 3 h 204"/>
                <a:gd name="T6" fmla="*/ 0 w 234"/>
                <a:gd name="T7" fmla="*/ 2 h 204"/>
                <a:gd name="T8" fmla="*/ 3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1">
              <a:extLst>
                <a:ext uri="{FF2B5EF4-FFF2-40B4-BE49-F238E27FC236}">
                  <a16:creationId xmlns:a16="http://schemas.microsoft.com/office/drawing/2014/main" id="{E53E1B64-6D46-40D1-908A-D187097A4CAE}"/>
                </a:ext>
              </a:extLst>
            </p:cNvPr>
            <p:cNvSpPr>
              <a:spLocks/>
            </p:cNvSpPr>
            <p:nvPr/>
          </p:nvSpPr>
          <p:spPr bwMode="auto">
            <a:xfrm>
              <a:off x="2374" y="1453"/>
              <a:ext cx="312" cy="97"/>
            </a:xfrm>
            <a:custGeom>
              <a:avLst/>
              <a:gdLst>
                <a:gd name="T0" fmla="*/ 2 w 486"/>
                <a:gd name="T1" fmla="*/ 0 h 150"/>
                <a:gd name="T2" fmla="*/ 0 w 486"/>
                <a:gd name="T3" fmla="*/ 1 h 150"/>
                <a:gd name="T4" fmla="*/ 4 w 486"/>
                <a:gd name="T5" fmla="*/ 2 h 150"/>
                <a:gd name="T6" fmla="*/ 6 w 486"/>
                <a:gd name="T7" fmla="*/ 1 h 150"/>
                <a:gd name="T8" fmla="*/ 2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22">
              <a:extLst>
                <a:ext uri="{FF2B5EF4-FFF2-40B4-BE49-F238E27FC236}">
                  <a16:creationId xmlns:a16="http://schemas.microsoft.com/office/drawing/2014/main" id="{47077D0C-1423-4D1E-9D09-5695B8901950}"/>
                </a:ext>
              </a:extLst>
            </p:cNvPr>
            <p:cNvSpPr>
              <a:spLocks/>
            </p:cNvSpPr>
            <p:nvPr/>
          </p:nvSpPr>
          <p:spPr bwMode="auto">
            <a:xfrm>
              <a:off x="2407" y="1523"/>
              <a:ext cx="106" cy="34"/>
            </a:xfrm>
            <a:custGeom>
              <a:avLst/>
              <a:gdLst>
                <a:gd name="T0" fmla="*/ 1 w 165"/>
                <a:gd name="T1" fmla="*/ 0 h 54"/>
                <a:gd name="T2" fmla="*/ 2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Text Box 23">
            <a:extLst>
              <a:ext uri="{FF2B5EF4-FFF2-40B4-BE49-F238E27FC236}">
                <a16:creationId xmlns:a16="http://schemas.microsoft.com/office/drawing/2014/main" id="{47D0B371-9674-454C-9590-15EA10E50067}"/>
              </a:ext>
            </a:extLst>
          </p:cNvPr>
          <p:cNvSpPr txBox="1">
            <a:spLocks noChangeArrowheads="1"/>
          </p:cNvSpPr>
          <p:nvPr/>
        </p:nvSpPr>
        <p:spPr bwMode="auto">
          <a:xfrm>
            <a:off x="3594909" y="1857146"/>
            <a:ext cx="688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e.g. USB</a:t>
            </a:r>
            <a:endParaRPr lang="en-US" altLang="de-DE" sz="1000" dirty="0"/>
          </a:p>
        </p:txBody>
      </p:sp>
      <p:sp>
        <p:nvSpPr>
          <p:cNvPr id="16" name="Text Box 27">
            <a:extLst>
              <a:ext uri="{FF2B5EF4-FFF2-40B4-BE49-F238E27FC236}">
                <a16:creationId xmlns:a16="http://schemas.microsoft.com/office/drawing/2014/main" id="{CC0FA3E2-075E-4F53-9CC3-EF9A21FD2741}"/>
              </a:ext>
            </a:extLst>
          </p:cNvPr>
          <p:cNvSpPr txBox="1">
            <a:spLocks noChangeArrowheads="1"/>
          </p:cNvSpPr>
          <p:nvPr/>
        </p:nvSpPr>
        <p:spPr bwMode="auto">
          <a:xfrm>
            <a:off x="5474612" y="2417401"/>
            <a:ext cx="596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t>IO-Link</a:t>
            </a:r>
            <a:endParaRPr lang="en-US" altLang="de-DE" sz="1000" dirty="0"/>
          </a:p>
        </p:txBody>
      </p:sp>
      <p:sp>
        <p:nvSpPr>
          <p:cNvPr id="17" name="Oval 44">
            <a:extLst>
              <a:ext uri="{FF2B5EF4-FFF2-40B4-BE49-F238E27FC236}">
                <a16:creationId xmlns:a16="http://schemas.microsoft.com/office/drawing/2014/main" id="{D45A9ECB-8B5D-4124-AB25-449AEB24F0F2}"/>
              </a:ext>
            </a:extLst>
          </p:cNvPr>
          <p:cNvSpPr>
            <a:spLocks noChangeArrowheads="1"/>
          </p:cNvSpPr>
          <p:nvPr/>
        </p:nvSpPr>
        <p:spPr bwMode="auto">
          <a:xfrm>
            <a:off x="4962789" y="260993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8" name="Oval 45">
            <a:extLst>
              <a:ext uri="{FF2B5EF4-FFF2-40B4-BE49-F238E27FC236}">
                <a16:creationId xmlns:a16="http://schemas.microsoft.com/office/drawing/2014/main" id="{D4F9AA56-787A-424C-B91D-EBC3A17294C0}"/>
              </a:ext>
            </a:extLst>
          </p:cNvPr>
          <p:cNvSpPr>
            <a:spLocks noChangeArrowheads="1"/>
          </p:cNvSpPr>
          <p:nvPr/>
        </p:nvSpPr>
        <p:spPr bwMode="auto">
          <a:xfrm>
            <a:off x="4962789" y="280678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19" name="Oval 46">
            <a:extLst>
              <a:ext uri="{FF2B5EF4-FFF2-40B4-BE49-F238E27FC236}">
                <a16:creationId xmlns:a16="http://schemas.microsoft.com/office/drawing/2014/main" id="{E8AD3CC2-57D3-47DD-9A55-1D2ADBBD790C}"/>
              </a:ext>
            </a:extLst>
          </p:cNvPr>
          <p:cNvSpPr>
            <a:spLocks noChangeArrowheads="1"/>
          </p:cNvSpPr>
          <p:nvPr/>
        </p:nvSpPr>
        <p:spPr bwMode="auto">
          <a:xfrm>
            <a:off x="4962789" y="300363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20" name="Oval 47">
            <a:extLst>
              <a:ext uri="{FF2B5EF4-FFF2-40B4-BE49-F238E27FC236}">
                <a16:creationId xmlns:a16="http://schemas.microsoft.com/office/drawing/2014/main" id="{1384C23A-08C3-4A5B-83C7-C513D8EDD09C}"/>
              </a:ext>
            </a:extLst>
          </p:cNvPr>
          <p:cNvSpPr>
            <a:spLocks noChangeArrowheads="1"/>
          </p:cNvSpPr>
          <p:nvPr/>
        </p:nvSpPr>
        <p:spPr bwMode="auto">
          <a:xfrm>
            <a:off x="4962789" y="3200488"/>
            <a:ext cx="114300" cy="114300"/>
          </a:xfrm>
          <a:prstGeom prst="ellipse">
            <a:avLst/>
          </a:prstGeom>
          <a:solidFill>
            <a:srgbClr val="FF9900"/>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p>
        </p:txBody>
      </p:sp>
      <p:sp>
        <p:nvSpPr>
          <p:cNvPr id="21" name="AutoShape 48">
            <a:extLst>
              <a:ext uri="{FF2B5EF4-FFF2-40B4-BE49-F238E27FC236}">
                <a16:creationId xmlns:a16="http://schemas.microsoft.com/office/drawing/2014/main" id="{05CDA620-3804-4909-89F0-DEF5476B9F83}"/>
              </a:ext>
            </a:extLst>
          </p:cNvPr>
          <p:cNvSpPr>
            <a:spLocks noChangeArrowheads="1"/>
          </p:cNvSpPr>
          <p:nvPr/>
        </p:nvSpPr>
        <p:spPr bwMode="auto">
          <a:xfrm rot="16200000" flipV="1">
            <a:off x="6510178" y="2211111"/>
            <a:ext cx="352425" cy="904875"/>
          </a:xfrm>
          <a:prstGeom prst="can">
            <a:avLst>
              <a:gd name="adj" fmla="val 45270"/>
            </a:avLst>
          </a:prstGeom>
          <a:solidFill>
            <a:srgbClr val="FFDE8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endParaRPr lang="en-US" altLang="de-DE" sz="1000"/>
          </a:p>
        </p:txBody>
      </p:sp>
      <p:sp>
        <p:nvSpPr>
          <p:cNvPr id="22" name="Line 14">
            <a:extLst>
              <a:ext uri="{FF2B5EF4-FFF2-40B4-BE49-F238E27FC236}">
                <a16:creationId xmlns:a16="http://schemas.microsoft.com/office/drawing/2014/main" id="{758580EF-31E6-4BC6-8B81-E9CEA4640ACA}"/>
              </a:ext>
            </a:extLst>
          </p:cNvPr>
          <p:cNvSpPr>
            <a:spLocks noChangeShapeType="1"/>
          </p:cNvSpPr>
          <p:nvPr/>
        </p:nvSpPr>
        <p:spPr bwMode="auto">
          <a:xfrm>
            <a:off x="5025545" y="2667088"/>
            <a:ext cx="1244032"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Text Box 51">
            <a:extLst>
              <a:ext uri="{FF2B5EF4-FFF2-40B4-BE49-F238E27FC236}">
                <a16:creationId xmlns:a16="http://schemas.microsoft.com/office/drawing/2014/main" id="{A4FD5259-AAE4-453A-8957-A7CF10584ACC}"/>
              </a:ext>
            </a:extLst>
          </p:cNvPr>
          <p:cNvSpPr txBox="1">
            <a:spLocks noChangeArrowheads="1"/>
          </p:cNvSpPr>
          <p:nvPr/>
        </p:nvSpPr>
        <p:spPr bwMode="auto">
          <a:xfrm>
            <a:off x="6295096" y="2024915"/>
            <a:ext cx="782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dirty="0"/>
              <a:t>FS-Device</a:t>
            </a:r>
            <a:br>
              <a:rPr lang="de-DE" altLang="de-DE" sz="1000" dirty="0"/>
            </a:br>
            <a:r>
              <a:rPr lang="de-DE" altLang="de-DE" sz="1000" dirty="0"/>
              <a:t>(EUT)</a:t>
            </a:r>
            <a:endParaRPr lang="en-US" altLang="de-DE" sz="1000" dirty="0"/>
          </a:p>
        </p:txBody>
      </p:sp>
      <p:cxnSp>
        <p:nvCxnSpPr>
          <p:cNvPr id="24" name="Straight Connector 23">
            <a:extLst>
              <a:ext uri="{FF2B5EF4-FFF2-40B4-BE49-F238E27FC236}">
                <a16:creationId xmlns:a16="http://schemas.microsoft.com/office/drawing/2014/main" id="{25DD0BD7-A334-46C0-851F-C0F0E925B205}"/>
              </a:ext>
            </a:extLst>
          </p:cNvPr>
          <p:cNvCxnSpPr/>
          <p:nvPr/>
        </p:nvCxnSpPr>
        <p:spPr bwMode="auto">
          <a:xfrm>
            <a:off x="3201065" y="2130990"/>
            <a:ext cx="1190915" cy="0"/>
          </a:xfrm>
          <a:prstGeom prst="line">
            <a:avLst/>
          </a:prstGeom>
          <a:noFill/>
          <a:ln w="19050" cap="flat" cmpd="sng">
            <a:solidFill>
              <a:srgbClr val="339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778258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8A8B-75DC-411A-9D3B-11D05AC11C20}"/>
              </a:ext>
            </a:extLst>
          </p:cNvPr>
          <p:cNvSpPr>
            <a:spLocks noGrp="1"/>
          </p:cNvSpPr>
          <p:nvPr>
            <p:ph type="title"/>
          </p:nvPr>
        </p:nvSpPr>
        <p:spPr/>
        <p:txBody>
          <a:bodyPr/>
          <a:lstStyle/>
          <a:p>
            <a:r>
              <a:rPr lang="en-US" dirty="0"/>
              <a:t>Assessment &amp; Certification (FS-Device or stand-alone FS-Master) </a:t>
            </a:r>
          </a:p>
        </p:txBody>
      </p:sp>
      <p:sp>
        <p:nvSpPr>
          <p:cNvPr id="3" name="Slide Number Placeholder 2">
            <a:extLst>
              <a:ext uri="{FF2B5EF4-FFF2-40B4-BE49-F238E27FC236}">
                <a16:creationId xmlns:a16="http://schemas.microsoft.com/office/drawing/2014/main" id="{CF12B3B1-D0D9-4BE0-8386-89A06C302D06}"/>
              </a:ext>
            </a:extLst>
          </p:cNvPr>
          <p:cNvSpPr>
            <a:spLocks noGrp="1"/>
          </p:cNvSpPr>
          <p:nvPr>
            <p:ph type="sldNum" sz="quarter" idx="12"/>
          </p:nvPr>
        </p:nvSpPr>
        <p:spPr/>
        <p:txBody>
          <a:bodyPr/>
          <a:lstStyle/>
          <a:p>
            <a:fld id="{892E6F36-0CB9-4B54-9134-62052D3A0080}" type="slidenum">
              <a:rPr lang="de-DE" smtClean="0"/>
              <a:pPr/>
              <a:t>41</a:t>
            </a:fld>
            <a:endParaRPr lang="de-DE" dirty="0"/>
          </a:p>
        </p:txBody>
      </p:sp>
      <p:sp>
        <p:nvSpPr>
          <p:cNvPr id="4" name="Line 53">
            <a:extLst>
              <a:ext uri="{FF2B5EF4-FFF2-40B4-BE49-F238E27FC236}">
                <a16:creationId xmlns:a16="http://schemas.microsoft.com/office/drawing/2014/main" id="{9F1DF3E0-C75C-4F75-BDF4-0D31A93EDFC8}"/>
              </a:ext>
            </a:extLst>
          </p:cNvPr>
          <p:cNvSpPr>
            <a:spLocks noChangeShapeType="1"/>
          </p:cNvSpPr>
          <p:nvPr/>
        </p:nvSpPr>
        <p:spPr bwMode="auto">
          <a:xfrm flipH="1">
            <a:off x="7794451" y="1164637"/>
            <a:ext cx="0" cy="2959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55">
            <a:extLst>
              <a:ext uri="{FF2B5EF4-FFF2-40B4-BE49-F238E27FC236}">
                <a16:creationId xmlns:a16="http://schemas.microsoft.com/office/drawing/2014/main" id="{FFFF871A-722A-4E3F-9FCF-5C01FC9E9F2C}"/>
              </a:ext>
            </a:extLst>
          </p:cNvPr>
          <p:cNvSpPr>
            <a:spLocks noChangeShapeType="1"/>
          </p:cNvSpPr>
          <p:nvPr/>
        </p:nvSpPr>
        <p:spPr bwMode="auto">
          <a:xfrm>
            <a:off x="4523369" y="1155113"/>
            <a:ext cx="25756" cy="11097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4">
            <a:extLst>
              <a:ext uri="{FF2B5EF4-FFF2-40B4-BE49-F238E27FC236}">
                <a16:creationId xmlns:a16="http://schemas.microsoft.com/office/drawing/2014/main" id="{E7D052FA-E7C7-4DFC-A03C-BA562229F218}"/>
              </a:ext>
            </a:extLst>
          </p:cNvPr>
          <p:cNvSpPr>
            <a:spLocks/>
          </p:cNvSpPr>
          <p:nvPr/>
        </p:nvSpPr>
        <p:spPr bwMode="auto">
          <a:xfrm>
            <a:off x="1885898" y="1167812"/>
            <a:ext cx="2296526" cy="2320894"/>
          </a:xfrm>
          <a:custGeom>
            <a:avLst/>
            <a:gdLst>
              <a:gd name="T0" fmla="*/ 0 w 1296"/>
              <a:gd name="T1" fmla="*/ 0 h 1392"/>
              <a:gd name="T2" fmla="*/ 0 w 1296"/>
              <a:gd name="T3" fmla="*/ 1392 h 1392"/>
              <a:gd name="T4" fmla="*/ 1296 w 1296"/>
              <a:gd name="T5" fmla="*/ 1392 h 1392"/>
            </a:gdLst>
            <a:ahLst/>
            <a:cxnLst>
              <a:cxn ang="0">
                <a:pos x="T0" y="T1"/>
              </a:cxn>
              <a:cxn ang="0">
                <a:pos x="T2" y="T3"/>
              </a:cxn>
              <a:cxn ang="0">
                <a:pos x="T4" y="T5"/>
              </a:cxn>
            </a:cxnLst>
            <a:rect l="0" t="0" r="r" b="b"/>
            <a:pathLst>
              <a:path w="1296" h="1392">
                <a:moveTo>
                  <a:pt x="0" y="0"/>
                </a:moveTo>
                <a:lnTo>
                  <a:pt x="0" y="1392"/>
                </a:lnTo>
                <a:lnTo>
                  <a:pt x="1296" y="1392"/>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Rectangle 28">
            <a:extLst>
              <a:ext uri="{FF2B5EF4-FFF2-40B4-BE49-F238E27FC236}">
                <a16:creationId xmlns:a16="http://schemas.microsoft.com/office/drawing/2014/main" id="{12464F4A-1228-4079-B0EF-A19EA572F43C}"/>
              </a:ext>
            </a:extLst>
          </p:cNvPr>
          <p:cNvSpPr>
            <a:spLocks noChangeArrowheads="1"/>
          </p:cNvSpPr>
          <p:nvPr/>
        </p:nvSpPr>
        <p:spPr bwMode="auto">
          <a:xfrm>
            <a:off x="977847" y="980671"/>
            <a:ext cx="7912145" cy="17602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IO-Link partner starts developing an FS-Device or stand-alone FS-Master</a:t>
            </a:r>
            <a:endParaRPr lang="en-US" altLang="en-US" sz="1400" dirty="0"/>
          </a:p>
        </p:txBody>
      </p:sp>
      <p:sp>
        <p:nvSpPr>
          <p:cNvPr id="8" name="Rectangle 29">
            <a:extLst>
              <a:ext uri="{FF2B5EF4-FFF2-40B4-BE49-F238E27FC236}">
                <a16:creationId xmlns:a16="http://schemas.microsoft.com/office/drawing/2014/main" id="{3F462FBB-8DF8-491F-8035-8639C37BF5EF}"/>
              </a:ext>
            </a:extLst>
          </p:cNvPr>
          <p:cNvSpPr>
            <a:spLocks noChangeArrowheads="1"/>
          </p:cNvSpPr>
          <p:nvPr/>
        </p:nvSpPr>
        <p:spPr bwMode="auto">
          <a:xfrm>
            <a:off x="971498" y="1733767"/>
            <a:ext cx="1747670" cy="379233"/>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EMC test </a:t>
            </a:r>
          </a:p>
          <a:p>
            <a:pPr marL="171450" indent="-171450">
              <a:buClr>
                <a:srgbClr val="0070C0"/>
              </a:buClr>
              <a:buFont typeface="Arial" panose="020B0604020202020204" pitchFamily="34" charset="0"/>
              <a:buChar char="•"/>
            </a:pPr>
            <a:r>
              <a:rPr lang="en-US" altLang="en-US" sz="1000" dirty="0">
                <a:solidFill>
                  <a:srgbClr val="000000"/>
                </a:solidFill>
              </a:rPr>
              <a:t>Electrical safety check</a:t>
            </a:r>
            <a:endParaRPr lang="en-US" altLang="en-US" sz="1400" dirty="0"/>
          </a:p>
        </p:txBody>
      </p:sp>
      <p:sp>
        <p:nvSpPr>
          <p:cNvPr id="9" name="Rectangle 30">
            <a:extLst>
              <a:ext uri="{FF2B5EF4-FFF2-40B4-BE49-F238E27FC236}">
                <a16:creationId xmlns:a16="http://schemas.microsoft.com/office/drawing/2014/main" id="{C8ABCDCD-E1B4-49CE-A63E-5E6533A4DB77}"/>
              </a:ext>
            </a:extLst>
          </p:cNvPr>
          <p:cNvSpPr>
            <a:spLocks noChangeArrowheads="1"/>
          </p:cNvSpPr>
          <p:nvPr/>
        </p:nvSpPr>
        <p:spPr bwMode="auto">
          <a:xfrm>
            <a:off x="2827026" y="1732213"/>
            <a:ext cx="2830783" cy="380787"/>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IO-Link </a:t>
            </a:r>
            <a:r>
              <a:rPr lang="en-US" altLang="en-US" sz="1000" dirty="0" err="1">
                <a:solidFill>
                  <a:srgbClr val="000000"/>
                </a:solidFill>
              </a:rPr>
              <a:t>VendorID</a:t>
            </a:r>
            <a:r>
              <a:rPr lang="en-US" altLang="en-US" sz="1000" dirty="0">
                <a:solidFill>
                  <a:srgbClr val="000000"/>
                </a:solidFill>
              </a:rPr>
              <a:t> </a:t>
            </a:r>
          </a:p>
          <a:p>
            <a:pPr marL="171450" indent="-171450">
              <a:buClr>
                <a:srgbClr val="0070C0"/>
              </a:buClr>
              <a:buFont typeface="Arial" panose="020B0604020202020204" pitchFamily="34" charset="0"/>
              <a:buChar char="•"/>
            </a:pPr>
            <a:r>
              <a:rPr lang="en-US" altLang="en-US" sz="1000" dirty="0">
                <a:solidFill>
                  <a:srgbClr val="000000"/>
                </a:solidFill>
              </a:rPr>
              <a:t>Basic IO-Link Device test ("black channel")</a:t>
            </a:r>
          </a:p>
        </p:txBody>
      </p:sp>
      <p:sp>
        <p:nvSpPr>
          <p:cNvPr id="10" name="Rectangle 31">
            <a:extLst>
              <a:ext uri="{FF2B5EF4-FFF2-40B4-BE49-F238E27FC236}">
                <a16:creationId xmlns:a16="http://schemas.microsoft.com/office/drawing/2014/main" id="{626B885F-4F44-4F76-9B75-F6BFC95A5D93}"/>
              </a:ext>
            </a:extLst>
          </p:cNvPr>
          <p:cNvSpPr>
            <a:spLocks noChangeArrowheads="1"/>
          </p:cNvSpPr>
          <p:nvPr/>
        </p:nvSpPr>
        <p:spPr bwMode="auto">
          <a:xfrm>
            <a:off x="7381879" y="1739739"/>
            <a:ext cx="1514464" cy="1872887"/>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Safety assessment by </a:t>
            </a:r>
            <a:br>
              <a:rPr lang="en-US" altLang="en-US" sz="1000" dirty="0">
                <a:solidFill>
                  <a:srgbClr val="000000"/>
                </a:solidFill>
              </a:rPr>
            </a:br>
            <a:r>
              <a:rPr lang="en-US" altLang="en-US" sz="1000" dirty="0">
                <a:solidFill>
                  <a:srgbClr val="000000"/>
                </a:solidFill>
              </a:rPr>
              <a:t>Assessment Body</a:t>
            </a:r>
          </a:p>
          <a:p>
            <a:pPr marL="171450" indent="-171450">
              <a:buClr>
                <a:srgbClr val="0070C0"/>
              </a:buClr>
              <a:buFont typeface="Arial" panose="020B0604020202020204" pitchFamily="34" charset="0"/>
              <a:buChar char="•"/>
            </a:pPr>
            <a:r>
              <a:rPr lang="en-US" altLang="en-US" sz="1000" dirty="0">
                <a:solidFill>
                  <a:srgbClr val="000000"/>
                </a:solidFill>
              </a:rPr>
              <a:t>Optionally: Role of the Test Center </a:t>
            </a:r>
          </a:p>
          <a:p>
            <a:pPr marL="171450" indent="-171450">
              <a:buClr>
                <a:srgbClr val="0070C0"/>
              </a:buClr>
              <a:buFont typeface="Arial" panose="020B0604020202020204" pitchFamily="34" charset="0"/>
              <a:buChar char="•"/>
            </a:pPr>
            <a:endParaRPr lang="en-US" altLang="en-US" sz="1000" dirty="0">
              <a:solidFill>
                <a:srgbClr val="000000"/>
              </a:solidFill>
            </a:endParaRPr>
          </a:p>
        </p:txBody>
      </p:sp>
      <p:sp>
        <p:nvSpPr>
          <p:cNvPr id="11" name="Rectangle 35">
            <a:extLst>
              <a:ext uri="{FF2B5EF4-FFF2-40B4-BE49-F238E27FC236}">
                <a16:creationId xmlns:a16="http://schemas.microsoft.com/office/drawing/2014/main" id="{0DCE1D55-4A08-4AC9-9FBA-8B2D3163C784}"/>
              </a:ext>
            </a:extLst>
          </p:cNvPr>
          <p:cNvSpPr>
            <a:spLocks noChangeArrowheads="1"/>
          </p:cNvSpPr>
          <p:nvPr/>
        </p:nvSpPr>
        <p:spPr bwMode="auto">
          <a:xfrm>
            <a:off x="3329604" y="2273388"/>
            <a:ext cx="2328205" cy="413926"/>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Test of FS-Device (SCL + opt. </a:t>
            </a:r>
            <a:r>
              <a:rPr lang="en-US" altLang="en-US" sz="1000" dirty="0" err="1">
                <a:solidFill>
                  <a:srgbClr val="000000"/>
                </a:solidFill>
              </a:rPr>
              <a:t>OSSDe</a:t>
            </a:r>
            <a:r>
              <a:rPr lang="en-US" altLang="en-US" sz="1000" dirty="0">
                <a:solidFill>
                  <a:srgbClr val="000000"/>
                </a:solidFill>
              </a:rPr>
              <a:t>) "Test standard"</a:t>
            </a:r>
            <a:endParaRPr lang="en-US" altLang="en-US" sz="1400" dirty="0"/>
          </a:p>
        </p:txBody>
      </p:sp>
      <p:sp>
        <p:nvSpPr>
          <p:cNvPr id="12" name="Text Box 38">
            <a:extLst>
              <a:ext uri="{FF2B5EF4-FFF2-40B4-BE49-F238E27FC236}">
                <a16:creationId xmlns:a16="http://schemas.microsoft.com/office/drawing/2014/main" id="{22B8DF89-7861-49E8-81DF-2705047EFD5F}"/>
              </a:ext>
            </a:extLst>
          </p:cNvPr>
          <p:cNvSpPr txBox="1">
            <a:spLocks noChangeArrowheads="1"/>
          </p:cNvSpPr>
          <p:nvPr/>
        </p:nvSpPr>
        <p:spPr bwMode="auto">
          <a:xfrm>
            <a:off x="2604562" y="3042830"/>
            <a:ext cx="674399" cy="14126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altLang="en-US" sz="1000" dirty="0">
                <a:solidFill>
                  <a:srgbClr val="000000"/>
                </a:solidFill>
              </a:rPr>
              <a:t>not passed</a:t>
            </a:r>
            <a:endParaRPr lang="en-US" altLang="en-US" sz="1000" dirty="0"/>
          </a:p>
        </p:txBody>
      </p:sp>
      <p:sp>
        <p:nvSpPr>
          <p:cNvPr id="14" name="AutoShape 40">
            <a:extLst>
              <a:ext uri="{FF2B5EF4-FFF2-40B4-BE49-F238E27FC236}">
                <a16:creationId xmlns:a16="http://schemas.microsoft.com/office/drawing/2014/main" id="{629D6A8F-780C-4984-BE2E-A358AB06CB46}"/>
              </a:ext>
            </a:extLst>
          </p:cNvPr>
          <p:cNvSpPr>
            <a:spLocks noChangeArrowheads="1"/>
          </p:cNvSpPr>
          <p:nvPr/>
        </p:nvSpPr>
        <p:spPr bwMode="auto">
          <a:xfrm>
            <a:off x="4106487" y="2900151"/>
            <a:ext cx="450851" cy="257175"/>
          </a:xfrm>
          <a:prstGeom prst="diamond">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endParaRPr lang="en-US" altLang="en-US" sz="1400" dirty="0"/>
          </a:p>
        </p:txBody>
      </p:sp>
      <p:sp>
        <p:nvSpPr>
          <p:cNvPr id="16" name="Rectangle 42">
            <a:extLst>
              <a:ext uri="{FF2B5EF4-FFF2-40B4-BE49-F238E27FC236}">
                <a16:creationId xmlns:a16="http://schemas.microsoft.com/office/drawing/2014/main" id="{F73C1E6C-FA92-4044-A8EF-A7DE0129EF64}"/>
              </a:ext>
            </a:extLst>
          </p:cNvPr>
          <p:cNvSpPr>
            <a:spLocks noChangeArrowheads="1"/>
          </p:cNvSpPr>
          <p:nvPr/>
        </p:nvSpPr>
        <p:spPr bwMode="auto">
          <a:xfrm>
            <a:off x="3213748" y="4032860"/>
            <a:ext cx="2244653" cy="361655"/>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t>IO-Link manufacturer declaration</a:t>
            </a:r>
          </a:p>
          <a:p>
            <a:pPr algn="ctr"/>
            <a:r>
              <a:rPr lang="en-US" altLang="en-US" sz="1000" dirty="0"/>
              <a:t>Including certificate number</a:t>
            </a:r>
          </a:p>
        </p:txBody>
      </p:sp>
      <p:sp>
        <p:nvSpPr>
          <p:cNvPr id="17" name="Rectangle 43">
            <a:extLst>
              <a:ext uri="{FF2B5EF4-FFF2-40B4-BE49-F238E27FC236}">
                <a16:creationId xmlns:a16="http://schemas.microsoft.com/office/drawing/2014/main" id="{253069D3-6ABC-45A8-944C-873A8279B90A}"/>
              </a:ext>
            </a:extLst>
          </p:cNvPr>
          <p:cNvSpPr>
            <a:spLocks noChangeArrowheads="1"/>
          </p:cNvSpPr>
          <p:nvPr/>
        </p:nvSpPr>
        <p:spPr bwMode="auto">
          <a:xfrm>
            <a:off x="6667371" y="4124507"/>
            <a:ext cx="2244653" cy="181076"/>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Certificate from Assessment Body</a:t>
            </a:r>
            <a:endParaRPr lang="en-US" altLang="en-US" sz="1400" dirty="0"/>
          </a:p>
        </p:txBody>
      </p:sp>
      <p:sp>
        <p:nvSpPr>
          <p:cNvPr id="18" name="Text Box 45">
            <a:extLst>
              <a:ext uri="{FF2B5EF4-FFF2-40B4-BE49-F238E27FC236}">
                <a16:creationId xmlns:a16="http://schemas.microsoft.com/office/drawing/2014/main" id="{908EED60-A122-48D7-8F97-A79C0E5FE3A3}"/>
              </a:ext>
            </a:extLst>
          </p:cNvPr>
          <p:cNvSpPr txBox="1">
            <a:spLocks noChangeArrowheads="1"/>
          </p:cNvSpPr>
          <p:nvPr/>
        </p:nvSpPr>
        <p:spPr bwMode="auto">
          <a:xfrm>
            <a:off x="1850391" y="3513753"/>
            <a:ext cx="2064848" cy="167618"/>
          </a:xfrm>
          <a:prstGeom prst="rect">
            <a:avLst/>
          </a:prstGeom>
          <a:solidFill>
            <a:schemeClr val="bg1"/>
          </a:solidFill>
          <a:ln>
            <a:noFill/>
          </a:ln>
          <a:effectLst/>
        </p:spPr>
        <p:txBody>
          <a:bodyPr lIns="0" tIns="0" rIns="0" bIns="0"/>
          <a:lstStyle/>
          <a:p>
            <a:pPr algn="ctr"/>
            <a:r>
              <a:rPr lang="en-US" altLang="en-US" sz="1000" dirty="0">
                <a:solidFill>
                  <a:srgbClr val="000000"/>
                </a:solidFill>
              </a:rPr>
              <a:t>Test and check successfully passed</a:t>
            </a:r>
            <a:endParaRPr lang="en-US" altLang="en-US" sz="1400" dirty="0"/>
          </a:p>
        </p:txBody>
      </p:sp>
      <p:sp>
        <p:nvSpPr>
          <p:cNvPr id="21" name="Oval 54">
            <a:extLst>
              <a:ext uri="{FF2B5EF4-FFF2-40B4-BE49-F238E27FC236}">
                <a16:creationId xmlns:a16="http://schemas.microsoft.com/office/drawing/2014/main" id="{BFF8F627-1CCC-4EB4-B556-94137A45245B}"/>
              </a:ext>
            </a:extLst>
          </p:cNvPr>
          <p:cNvSpPr>
            <a:spLocks noChangeArrowheads="1"/>
          </p:cNvSpPr>
          <p:nvPr/>
        </p:nvSpPr>
        <p:spPr bwMode="auto">
          <a:xfrm>
            <a:off x="4195105" y="3363293"/>
            <a:ext cx="266700" cy="250825"/>
          </a:xfrm>
          <a:prstGeom prst="ellipse">
            <a:avLst/>
          </a:prstGeom>
          <a:solidFill>
            <a:srgbClr val="0070C0"/>
          </a:solidFill>
          <a:ln w="9525">
            <a:solidFill>
              <a:schemeClr val="tx1"/>
            </a:solidFill>
            <a:round/>
            <a:headEnd/>
            <a:tailEnd/>
          </a:ln>
          <a:effectLst/>
        </p:spPr>
        <p:txBody>
          <a:bodyPr wrap="none" anchor="ctr"/>
          <a:lstStyle/>
          <a:p>
            <a:pPr algn="ctr"/>
            <a:r>
              <a:rPr lang="de-DE" altLang="en-US" dirty="0">
                <a:solidFill>
                  <a:schemeClr val="bg1"/>
                </a:solidFill>
              </a:rPr>
              <a:t>+</a:t>
            </a:r>
            <a:endParaRPr lang="en-US" altLang="en-US" dirty="0">
              <a:solidFill>
                <a:schemeClr val="bg1"/>
              </a:solidFill>
            </a:endParaRPr>
          </a:p>
        </p:txBody>
      </p:sp>
      <p:sp>
        <p:nvSpPr>
          <p:cNvPr id="22" name="Rectangle 57">
            <a:extLst>
              <a:ext uri="{FF2B5EF4-FFF2-40B4-BE49-F238E27FC236}">
                <a16:creationId xmlns:a16="http://schemas.microsoft.com/office/drawing/2014/main" id="{A930B1D2-2595-40BD-B3C9-F5F10654327C}"/>
              </a:ext>
            </a:extLst>
          </p:cNvPr>
          <p:cNvSpPr>
            <a:spLocks noChangeArrowheads="1"/>
          </p:cNvSpPr>
          <p:nvPr/>
        </p:nvSpPr>
        <p:spPr bwMode="auto">
          <a:xfrm>
            <a:off x="977848" y="1471862"/>
            <a:ext cx="1747671"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Immunity (EMC) + E-safety</a:t>
            </a:r>
            <a:endParaRPr lang="en-US" altLang="en-US" sz="1000" i="1" dirty="0"/>
          </a:p>
        </p:txBody>
      </p:sp>
      <p:sp>
        <p:nvSpPr>
          <p:cNvPr id="23" name="Rectangle 58">
            <a:extLst>
              <a:ext uri="{FF2B5EF4-FFF2-40B4-BE49-F238E27FC236}">
                <a16:creationId xmlns:a16="http://schemas.microsoft.com/office/drawing/2014/main" id="{31126339-6ACE-45B3-8CB1-1118AFCC5308}"/>
              </a:ext>
            </a:extLst>
          </p:cNvPr>
          <p:cNvSpPr>
            <a:spLocks noChangeArrowheads="1"/>
          </p:cNvSpPr>
          <p:nvPr/>
        </p:nvSpPr>
        <p:spPr bwMode="auto">
          <a:xfrm>
            <a:off x="2827026" y="1471863"/>
            <a:ext cx="3267560" cy="178149"/>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Interoperability (IO-Link)</a:t>
            </a:r>
          </a:p>
        </p:txBody>
      </p:sp>
      <p:sp>
        <p:nvSpPr>
          <p:cNvPr id="24" name="Rectangle 59">
            <a:extLst>
              <a:ext uri="{FF2B5EF4-FFF2-40B4-BE49-F238E27FC236}">
                <a16:creationId xmlns:a16="http://schemas.microsoft.com/office/drawing/2014/main" id="{DBDACFB7-C1C4-4109-8902-286AC63B74E4}"/>
              </a:ext>
            </a:extLst>
          </p:cNvPr>
          <p:cNvSpPr>
            <a:spLocks noChangeArrowheads="1"/>
          </p:cNvSpPr>
          <p:nvPr/>
        </p:nvSpPr>
        <p:spPr bwMode="auto">
          <a:xfrm>
            <a:off x="6208826" y="1464243"/>
            <a:ext cx="2690691" cy="182795"/>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Conformance (IEC 61508)</a:t>
            </a:r>
            <a:endParaRPr lang="en-US" altLang="en-US" sz="1400" i="1" dirty="0"/>
          </a:p>
        </p:txBody>
      </p:sp>
      <p:sp>
        <p:nvSpPr>
          <p:cNvPr id="25" name="Rectangle 60">
            <a:extLst>
              <a:ext uri="{FF2B5EF4-FFF2-40B4-BE49-F238E27FC236}">
                <a16:creationId xmlns:a16="http://schemas.microsoft.com/office/drawing/2014/main" id="{F3F88770-0CB5-41B5-BE89-5B66F0CFDEA6}"/>
              </a:ext>
            </a:extLst>
          </p:cNvPr>
          <p:cNvSpPr>
            <a:spLocks noChangeArrowheads="1"/>
          </p:cNvSpPr>
          <p:nvPr/>
        </p:nvSpPr>
        <p:spPr bwMode="auto">
          <a:xfrm>
            <a:off x="977849" y="1215438"/>
            <a:ext cx="5116734"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Availability, immunity and electrical safety (IO-Link)</a:t>
            </a:r>
            <a:endParaRPr lang="en-US" altLang="en-US" sz="1400" dirty="0"/>
          </a:p>
        </p:txBody>
      </p:sp>
      <p:sp>
        <p:nvSpPr>
          <p:cNvPr id="26" name="Rectangle 61">
            <a:extLst>
              <a:ext uri="{FF2B5EF4-FFF2-40B4-BE49-F238E27FC236}">
                <a16:creationId xmlns:a16="http://schemas.microsoft.com/office/drawing/2014/main" id="{3BACBC30-BD65-4DDE-BB3E-EE63C519AE23}"/>
              </a:ext>
            </a:extLst>
          </p:cNvPr>
          <p:cNvSpPr>
            <a:spLocks noChangeArrowheads="1"/>
          </p:cNvSpPr>
          <p:nvPr/>
        </p:nvSpPr>
        <p:spPr bwMode="auto">
          <a:xfrm>
            <a:off x="6208826" y="1215438"/>
            <a:ext cx="2681168"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Functional Safety</a:t>
            </a:r>
            <a:endParaRPr lang="en-US" altLang="en-US" sz="1400" dirty="0"/>
          </a:p>
        </p:txBody>
      </p:sp>
      <p:sp>
        <p:nvSpPr>
          <p:cNvPr id="27" name="Rectangle 62">
            <a:extLst>
              <a:ext uri="{FF2B5EF4-FFF2-40B4-BE49-F238E27FC236}">
                <a16:creationId xmlns:a16="http://schemas.microsoft.com/office/drawing/2014/main" id="{045E8FCB-FB42-4B18-AF93-41DDBF43C417}"/>
              </a:ext>
            </a:extLst>
          </p:cNvPr>
          <p:cNvSpPr>
            <a:spLocks noChangeArrowheads="1"/>
          </p:cNvSpPr>
          <p:nvPr/>
        </p:nvSpPr>
        <p:spPr bwMode="auto">
          <a:xfrm>
            <a:off x="2178332" y="2608263"/>
            <a:ext cx="858838" cy="199800"/>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a:solidFill>
                  <a:srgbClr val="000000"/>
                </a:solidFill>
              </a:rPr>
              <a:t>Corrections</a:t>
            </a:r>
            <a:endParaRPr lang="en-US" altLang="en-US" sz="1400"/>
          </a:p>
        </p:txBody>
      </p:sp>
      <p:sp>
        <p:nvSpPr>
          <p:cNvPr id="30" name="Text Box 38">
            <a:extLst>
              <a:ext uri="{FF2B5EF4-FFF2-40B4-BE49-F238E27FC236}">
                <a16:creationId xmlns:a16="http://schemas.microsoft.com/office/drawing/2014/main" id="{38BDF08B-94E9-4A9C-AA46-F72FA1D61539}"/>
              </a:ext>
            </a:extLst>
          </p:cNvPr>
          <p:cNvSpPr txBox="1">
            <a:spLocks noChangeArrowheads="1"/>
          </p:cNvSpPr>
          <p:nvPr/>
        </p:nvSpPr>
        <p:spPr bwMode="auto">
          <a:xfrm>
            <a:off x="4378984" y="3161908"/>
            <a:ext cx="506346" cy="145433"/>
          </a:xfrm>
          <a:prstGeom prst="rect">
            <a:avLst/>
          </a:prstGeom>
          <a:noFill/>
          <a:ln>
            <a:noFill/>
          </a:ln>
          <a:effectLst/>
        </p:spPr>
        <p:txBody>
          <a:bodyPr lIns="0" tIns="0" rIns="0" bIns="0"/>
          <a:lstStyle/>
          <a:p>
            <a:pPr algn="ctr"/>
            <a:r>
              <a:rPr lang="en-US" altLang="en-US" sz="1000" dirty="0">
                <a:solidFill>
                  <a:srgbClr val="000000"/>
                </a:solidFill>
              </a:rPr>
              <a:t>passed</a:t>
            </a:r>
            <a:endParaRPr lang="en-US" altLang="en-US" sz="1400" dirty="0"/>
          </a:p>
        </p:txBody>
      </p:sp>
      <p:cxnSp>
        <p:nvCxnSpPr>
          <p:cNvPr id="31" name="Straight Arrow Connector 30">
            <a:extLst>
              <a:ext uri="{FF2B5EF4-FFF2-40B4-BE49-F238E27FC236}">
                <a16:creationId xmlns:a16="http://schemas.microsoft.com/office/drawing/2014/main" id="{08A54CB1-9236-4D60-8CDB-E02359BBC3E6}"/>
              </a:ext>
            </a:extLst>
          </p:cNvPr>
          <p:cNvCxnSpPr/>
          <p:nvPr/>
        </p:nvCxnSpPr>
        <p:spPr bwMode="auto">
          <a:xfrm>
            <a:off x="6646081" y="2072640"/>
            <a:ext cx="0" cy="323852"/>
          </a:xfrm>
          <a:prstGeom prst="straightConnector1">
            <a:avLst/>
          </a:prstGeom>
          <a:solidFill>
            <a:schemeClr val="accent1"/>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Arrow Connector 31">
            <a:extLst>
              <a:ext uri="{FF2B5EF4-FFF2-40B4-BE49-F238E27FC236}">
                <a16:creationId xmlns:a16="http://schemas.microsoft.com/office/drawing/2014/main" id="{2276DF2C-A285-4ED6-B84E-30A27017DBBE}"/>
              </a:ext>
            </a:extLst>
          </p:cNvPr>
          <p:cNvCxnSpPr>
            <a:cxnSpLocks/>
            <a:stCxn id="14" idx="1"/>
            <a:endCxn id="27" idx="2"/>
          </p:cNvCxnSpPr>
          <p:nvPr/>
        </p:nvCxnSpPr>
        <p:spPr bwMode="auto">
          <a:xfrm rot="10800000">
            <a:off x="2607751" y="2808063"/>
            <a:ext cx="1498736" cy="220676"/>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Arrow Connector 32">
            <a:extLst>
              <a:ext uri="{FF2B5EF4-FFF2-40B4-BE49-F238E27FC236}">
                <a16:creationId xmlns:a16="http://schemas.microsoft.com/office/drawing/2014/main" id="{E05B84F8-2D2E-4DEB-990F-47421B8DA7CF}"/>
              </a:ext>
            </a:extLst>
          </p:cNvPr>
          <p:cNvCxnSpPr>
            <a:cxnSpLocks/>
            <a:stCxn id="27" idx="0"/>
          </p:cNvCxnSpPr>
          <p:nvPr/>
        </p:nvCxnSpPr>
        <p:spPr bwMode="auto">
          <a:xfrm flipV="1">
            <a:off x="2607751" y="2222787"/>
            <a:ext cx="57120" cy="385476"/>
          </a:xfrm>
          <a:prstGeom prst="straightConnector1">
            <a:avLst/>
          </a:prstGeom>
          <a:solidFill>
            <a:schemeClr val="accent1"/>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Connector: Elbow 33">
            <a:extLst>
              <a:ext uri="{FF2B5EF4-FFF2-40B4-BE49-F238E27FC236}">
                <a16:creationId xmlns:a16="http://schemas.microsoft.com/office/drawing/2014/main" id="{1CCB2A12-6F74-4228-A797-49B299481B35}"/>
              </a:ext>
            </a:extLst>
          </p:cNvPr>
          <p:cNvCxnSpPr>
            <a:cxnSpLocks/>
            <a:stCxn id="27" idx="0"/>
          </p:cNvCxnSpPr>
          <p:nvPr/>
        </p:nvCxnSpPr>
        <p:spPr bwMode="auto">
          <a:xfrm rot="5400000" flipH="1" flipV="1">
            <a:off x="2891755" y="2170415"/>
            <a:ext cx="153845" cy="721853"/>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47">
            <a:extLst>
              <a:ext uri="{FF2B5EF4-FFF2-40B4-BE49-F238E27FC236}">
                <a16:creationId xmlns:a16="http://schemas.microsoft.com/office/drawing/2014/main" id="{0949CBC5-E29B-4101-90C0-1BF5C431F023}"/>
              </a:ext>
            </a:extLst>
          </p:cNvPr>
          <p:cNvSpPr txBox="1">
            <a:spLocks noChangeArrowheads="1"/>
          </p:cNvSpPr>
          <p:nvPr/>
        </p:nvSpPr>
        <p:spPr bwMode="auto">
          <a:xfrm>
            <a:off x="6862999" y="3775232"/>
            <a:ext cx="1849355" cy="128517"/>
          </a:xfrm>
          <a:prstGeom prst="rect">
            <a:avLst/>
          </a:prstGeom>
          <a:solidFill>
            <a:schemeClr val="bg1"/>
          </a:solidFill>
          <a:ln>
            <a:noFill/>
          </a:ln>
          <a:effectLst/>
        </p:spPr>
        <p:txBody>
          <a:bodyPr lIns="0" tIns="0" rIns="0" bIns="0"/>
          <a:lstStyle/>
          <a:p>
            <a:r>
              <a:rPr lang="en-US" altLang="en-US" sz="1000" dirty="0">
                <a:solidFill>
                  <a:srgbClr val="000000"/>
                </a:solidFill>
              </a:rPr>
              <a:t>Assessment successfully passed</a:t>
            </a:r>
            <a:endParaRPr lang="en-US" altLang="en-US" sz="1400" dirty="0"/>
          </a:p>
        </p:txBody>
      </p:sp>
      <p:cxnSp>
        <p:nvCxnSpPr>
          <p:cNvPr id="63" name="Straight Arrow Connector 62">
            <a:extLst>
              <a:ext uri="{FF2B5EF4-FFF2-40B4-BE49-F238E27FC236}">
                <a16:creationId xmlns:a16="http://schemas.microsoft.com/office/drawing/2014/main" id="{6D902718-BF41-44E6-B8F8-05F6FE4414C7}"/>
              </a:ext>
            </a:extLst>
          </p:cNvPr>
          <p:cNvCxnSpPr>
            <a:cxnSpLocks/>
          </p:cNvCxnSpPr>
          <p:nvPr/>
        </p:nvCxnSpPr>
        <p:spPr>
          <a:xfrm>
            <a:off x="4328455" y="2687314"/>
            <a:ext cx="0" cy="21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7B181E5-E776-4FD8-BF50-1C21873535E8}"/>
              </a:ext>
            </a:extLst>
          </p:cNvPr>
          <p:cNvCxnSpPr>
            <a:cxnSpLocks/>
            <a:stCxn id="14" idx="2"/>
          </p:cNvCxnSpPr>
          <p:nvPr/>
        </p:nvCxnSpPr>
        <p:spPr>
          <a:xfrm flipH="1">
            <a:off x="4328455" y="3157326"/>
            <a:ext cx="3458" cy="20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5">
            <a:extLst>
              <a:ext uri="{FF2B5EF4-FFF2-40B4-BE49-F238E27FC236}">
                <a16:creationId xmlns:a16="http://schemas.microsoft.com/office/drawing/2014/main" id="{498E475E-20B3-42F2-9CE2-2E59F9BD6AAA}"/>
              </a:ext>
            </a:extLst>
          </p:cNvPr>
          <p:cNvSpPr>
            <a:spLocks noChangeArrowheads="1"/>
          </p:cNvSpPr>
          <p:nvPr/>
        </p:nvSpPr>
        <p:spPr bwMode="auto">
          <a:xfrm>
            <a:off x="5741270" y="1739740"/>
            <a:ext cx="1559743" cy="947574"/>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nchor="ctr" anchorCtr="0"/>
          <a:lstStyle/>
          <a:p>
            <a:pPr algn="ctr">
              <a:buClr>
                <a:srgbClr val="0070C0"/>
              </a:buClr>
            </a:pPr>
            <a:r>
              <a:rPr lang="en-US" altLang="en-US" sz="1000" dirty="0">
                <a:solidFill>
                  <a:srgbClr val="000000"/>
                </a:solidFill>
              </a:rPr>
              <a:t>Test Center (fulfills </a:t>
            </a:r>
            <a:r>
              <a:rPr lang="en-US" altLang="en-US" sz="1000" dirty="0" err="1">
                <a:solidFill>
                  <a:srgbClr val="000000"/>
                </a:solidFill>
              </a:rPr>
              <a:t>Testlab</a:t>
            </a:r>
            <a:r>
              <a:rPr lang="en-US" altLang="en-US" sz="1000" dirty="0">
                <a:solidFill>
                  <a:srgbClr val="000000"/>
                </a:solidFill>
              </a:rPr>
              <a:t> instructions):</a:t>
            </a:r>
          </a:p>
          <a:p>
            <a:pPr algn="ctr">
              <a:buClr>
                <a:srgbClr val="0070C0"/>
              </a:buClr>
            </a:pPr>
            <a:r>
              <a:rPr lang="en-US" altLang="en-US" sz="1000" dirty="0">
                <a:solidFill>
                  <a:srgbClr val="000000"/>
                </a:solidFill>
              </a:rPr>
              <a:t>Test of FS-Device (SCL + optionally </a:t>
            </a:r>
            <a:r>
              <a:rPr lang="en-US" altLang="en-US" sz="1000" dirty="0" err="1">
                <a:solidFill>
                  <a:srgbClr val="000000"/>
                </a:solidFill>
              </a:rPr>
              <a:t>OSSDe</a:t>
            </a:r>
            <a:r>
              <a:rPr lang="en-US" altLang="en-US" sz="1000" dirty="0">
                <a:solidFill>
                  <a:srgbClr val="000000"/>
                </a:solidFill>
              </a:rPr>
              <a:t>)</a:t>
            </a:r>
          </a:p>
          <a:p>
            <a:pPr algn="ctr">
              <a:buClr>
                <a:srgbClr val="0070C0"/>
              </a:buClr>
            </a:pPr>
            <a:r>
              <a:rPr lang="en-US" altLang="en-US" sz="1000" dirty="0">
                <a:solidFill>
                  <a:srgbClr val="000000"/>
                </a:solidFill>
              </a:rPr>
              <a:t>"Reference standard"</a:t>
            </a:r>
          </a:p>
        </p:txBody>
      </p:sp>
      <p:cxnSp>
        <p:nvCxnSpPr>
          <p:cNvPr id="28" name="Straight Arrow Connector 27">
            <a:extLst>
              <a:ext uri="{FF2B5EF4-FFF2-40B4-BE49-F238E27FC236}">
                <a16:creationId xmlns:a16="http://schemas.microsoft.com/office/drawing/2014/main" id="{25FE71F1-68C3-4FBE-B7FB-345AED47CFBF}"/>
              </a:ext>
            </a:extLst>
          </p:cNvPr>
          <p:cNvCxnSpPr>
            <a:cxnSpLocks/>
            <a:stCxn id="38" idx="2"/>
          </p:cNvCxnSpPr>
          <p:nvPr/>
        </p:nvCxnSpPr>
        <p:spPr>
          <a:xfrm rot="16200000" flipH="1">
            <a:off x="6783795" y="2424660"/>
            <a:ext cx="335430" cy="86073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8E515BD-2FB3-4C41-BB13-131EED1C52EF}"/>
              </a:ext>
            </a:extLst>
          </p:cNvPr>
          <p:cNvCxnSpPr>
            <a:cxnSpLocks/>
            <a:stCxn id="17" idx="1"/>
            <a:endCxn id="16" idx="3"/>
          </p:cNvCxnSpPr>
          <p:nvPr/>
        </p:nvCxnSpPr>
        <p:spPr>
          <a:xfrm flipH="1" flipV="1">
            <a:off x="5458401" y="4213688"/>
            <a:ext cx="1208970" cy="1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2E4D63-EB6C-4472-A3BC-ED31FEED7B4B}"/>
              </a:ext>
            </a:extLst>
          </p:cNvPr>
          <p:cNvCxnSpPr>
            <a:cxnSpLocks/>
            <a:stCxn id="21" idx="6"/>
          </p:cNvCxnSpPr>
          <p:nvPr/>
        </p:nvCxnSpPr>
        <p:spPr>
          <a:xfrm>
            <a:off x="4461805" y="3488706"/>
            <a:ext cx="29200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A7C72F0-7EE3-4593-989D-6143CD450FB7}"/>
              </a:ext>
            </a:extLst>
          </p:cNvPr>
          <p:cNvCxnSpPr>
            <a:cxnSpLocks/>
            <a:stCxn id="21" idx="4"/>
            <a:endCxn id="16" idx="0"/>
          </p:cNvCxnSpPr>
          <p:nvPr/>
        </p:nvCxnSpPr>
        <p:spPr>
          <a:xfrm>
            <a:off x="4328455" y="3614118"/>
            <a:ext cx="7620" cy="4187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803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8A8B-75DC-411A-9D3B-11D05AC11C20}"/>
              </a:ext>
            </a:extLst>
          </p:cNvPr>
          <p:cNvSpPr>
            <a:spLocks noGrp="1"/>
          </p:cNvSpPr>
          <p:nvPr>
            <p:ph type="title"/>
          </p:nvPr>
        </p:nvSpPr>
        <p:spPr/>
        <p:txBody>
          <a:bodyPr/>
          <a:lstStyle/>
          <a:p>
            <a:r>
              <a:rPr lang="en-US" dirty="0"/>
              <a:t>Assessment &amp; Certification (FS-Master on Fieldbus/FSCP) </a:t>
            </a:r>
          </a:p>
        </p:txBody>
      </p:sp>
      <p:sp>
        <p:nvSpPr>
          <p:cNvPr id="3" name="Slide Number Placeholder 2">
            <a:extLst>
              <a:ext uri="{FF2B5EF4-FFF2-40B4-BE49-F238E27FC236}">
                <a16:creationId xmlns:a16="http://schemas.microsoft.com/office/drawing/2014/main" id="{CF12B3B1-D0D9-4BE0-8386-89A06C302D06}"/>
              </a:ext>
            </a:extLst>
          </p:cNvPr>
          <p:cNvSpPr>
            <a:spLocks noGrp="1"/>
          </p:cNvSpPr>
          <p:nvPr>
            <p:ph type="sldNum" sz="quarter" idx="12"/>
          </p:nvPr>
        </p:nvSpPr>
        <p:spPr/>
        <p:txBody>
          <a:bodyPr/>
          <a:lstStyle/>
          <a:p>
            <a:fld id="{892E6F36-0CB9-4B54-9134-62052D3A0080}" type="slidenum">
              <a:rPr lang="de-DE" smtClean="0"/>
              <a:pPr/>
              <a:t>42</a:t>
            </a:fld>
            <a:endParaRPr lang="de-DE" dirty="0"/>
          </a:p>
        </p:txBody>
      </p:sp>
      <p:sp>
        <p:nvSpPr>
          <p:cNvPr id="4" name="Line 53">
            <a:extLst>
              <a:ext uri="{FF2B5EF4-FFF2-40B4-BE49-F238E27FC236}">
                <a16:creationId xmlns:a16="http://schemas.microsoft.com/office/drawing/2014/main" id="{9F1DF3E0-C75C-4F75-BDF4-0D31A93EDFC8}"/>
              </a:ext>
            </a:extLst>
          </p:cNvPr>
          <p:cNvSpPr>
            <a:spLocks noChangeShapeType="1"/>
          </p:cNvSpPr>
          <p:nvPr/>
        </p:nvSpPr>
        <p:spPr bwMode="auto">
          <a:xfrm flipH="1">
            <a:off x="7794451" y="1103677"/>
            <a:ext cx="0" cy="31884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55">
            <a:extLst>
              <a:ext uri="{FF2B5EF4-FFF2-40B4-BE49-F238E27FC236}">
                <a16:creationId xmlns:a16="http://schemas.microsoft.com/office/drawing/2014/main" id="{FFFF871A-722A-4E3F-9FCF-5C01FC9E9F2C}"/>
              </a:ext>
            </a:extLst>
          </p:cNvPr>
          <p:cNvSpPr>
            <a:spLocks noChangeShapeType="1"/>
          </p:cNvSpPr>
          <p:nvPr/>
        </p:nvSpPr>
        <p:spPr bwMode="auto">
          <a:xfrm>
            <a:off x="4287149" y="1094153"/>
            <a:ext cx="9516" cy="13422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4">
            <a:extLst>
              <a:ext uri="{FF2B5EF4-FFF2-40B4-BE49-F238E27FC236}">
                <a16:creationId xmlns:a16="http://schemas.microsoft.com/office/drawing/2014/main" id="{E7D052FA-E7C7-4DFC-A03C-BA562229F218}"/>
              </a:ext>
            </a:extLst>
          </p:cNvPr>
          <p:cNvSpPr>
            <a:spLocks/>
          </p:cNvSpPr>
          <p:nvPr/>
        </p:nvSpPr>
        <p:spPr bwMode="auto">
          <a:xfrm>
            <a:off x="1885898" y="1106852"/>
            <a:ext cx="2296526" cy="2549494"/>
          </a:xfrm>
          <a:custGeom>
            <a:avLst/>
            <a:gdLst>
              <a:gd name="T0" fmla="*/ 0 w 1296"/>
              <a:gd name="T1" fmla="*/ 0 h 1392"/>
              <a:gd name="T2" fmla="*/ 0 w 1296"/>
              <a:gd name="T3" fmla="*/ 1392 h 1392"/>
              <a:gd name="T4" fmla="*/ 1296 w 1296"/>
              <a:gd name="T5" fmla="*/ 1392 h 1392"/>
            </a:gdLst>
            <a:ahLst/>
            <a:cxnLst>
              <a:cxn ang="0">
                <a:pos x="T0" y="T1"/>
              </a:cxn>
              <a:cxn ang="0">
                <a:pos x="T2" y="T3"/>
              </a:cxn>
              <a:cxn ang="0">
                <a:pos x="T4" y="T5"/>
              </a:cxn>
            </a:cxnLst>
            <a:rect l="0" t="0" r="r" b="b"/>
            <a:pathLst>
              <a:path w="1296" h="1392">
                <a:moveTo>
                  <a:pt x="0" y="0"/>
                </a:moveTo>
                <a:lnTo>
                  <a:pt x="0" y="1392"/>
                </a:lnTo>
                <a:lnTo>
                  <a:pt x="1296" y="1392"/>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Rectangle 28">
            <a:extLst>
              <a:ext uri="{FF2B5EF4-FFF2-40B4-BE49-F238E27FC236}">
                <a16:creationId xmlns:a16="http://schemas.microsoft.com/office/drawing/2014/main" id="{12464F4A-1228-4079-B0EF-A19EA572F43C}"/>
              </a:ext>
            </a:extLst>
          </p:cNvPr>
          <p:cNvSpPr>
            <a:spLocks noChangeArrowheads="1"/>
          </p:cNvSpPr>
          <p:nvPr/>
        </p:nvSpPr>
        <p:spPr bwMode="auto">
          <a:xfrm>
            <a:off x="977847" y="919711"/>
            <a:ext cx="7912145" cy="17602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IO-Link partner starts developing an FS-Master</a:t>
            </a:r>
            <a:endParaRPr lang="en-US" altLang="en-US" sz="1400" dirty="0"/>
          </a:p>
        </p:txBody>
      </p:sp>
      <p:sp>
        <p:nvSpPr>
          <p:cNvPr id="8" name="Rectangle 29">
            <a:extLst>
              <a:ext uri="{FF2B5EF4-FFF2-40B4-BE49-F238E27FC236}">
                <a16:creationId xmlns:a16="http://schemas.microsoft.com/office/drawing/2014/main" id="{3F462FBB-8DF8-491F-8035-8639C37BF5EF}"/>
              </a:ext>
            </a:extLst>
          </p:cNvPr>
          <p:cNvSpPr>
            <a:spLocks noChangeArrowheads="1"/>
          </p:cNvSpPr>
          <p:nvPr/>
        </p:nvSpPr>
        <p:spPr bwMode="auto">
          <a:xfrm>
            <a:off x="971498" y="1672807"/>
            <a:ext cx="1747670" cy="379233"/>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EMC test </a:t>
            </a:r>
          </a:p>
          <a:p>
            <a:pPr marL="171450" indent="-171450">
              <a:buClr>
                <a:srgbClr val="0070C0"/>
              </a:buClr>
              <a:buFont typeface="Arial" panose="020B0604020202020204" pitchFamily="34" charset="0"/>
              <a:buChar char="•"/>
            </a:pPr>
            <a:r>
              <a:rPr lang="en-US" altLang="en-US" sz="1000" dirty="0">
                <a:solidFill>
                  <a:srgbClr val="000000"/>
                </a:solidFill>
              </a:rPr>
              <a:t>Electrical safety check</a:t>
            </a:r>
            <a:endParaRPr lang="en-US" altLang="en-US" sz="1400" dirty="0"/>
          </a:p>
        </p:txBody>
      </p:sp>
      <p:sp>
        <p:nvSpPr>
          <p:cNvPr id="9" name="Rectangle 30">
            <a:extLst>
              <a:ext uri="{FF2B5EF4-FFF2-40B4-BE49-F238E27FC236}">
                <a16:creationId xmlns:a16="http://schemas.microsoft.com/office/drawing/2014/main" id="{C8ABCDCD-E1B4-49CE-A63E-5E6533A4DB77}"/>
              </a:ext>
            </a:extLst>
          </p:cNvPr>
          <p:cNvSpPr>
            <a:spLocks noChangeArrowheads="1"/>
          </p:cNvSpPr>
          <p:nvPr/>
        </p:nvSpPr>
        <p:spPr bwMode="auto">
          <a:xfrm>
            <a:off x="2827026" y="1671253"/>
            <a:ext cx="2830783" cy="546701"/>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Prove Fieldbus and FSCP conformity</a:t>
            </a:r>
          </a:p>
          <a:p>
            <a:pPr marL="171450" indent="-171450">
              <a:buClr>
                <a:srgbClr val="0070C0"/>
              </a:buClr>
              <a:buFont typeface="Arial" panose="020B0604020202020204" pitchFamily="34" charset="0"/>
              <a:buChar char="•"/>
            </a:pPr>
            <a:r>
              <a:rPr lang="en-US" altLang="en-US" sz="1000" dirty="0">
                <a:solidFill>
                  <a:srgbClr val="000000"/>
                </a:solidFill>
              </a:rPr>
              <a:t>IO-Link </a:t>
            </a:r>
            <a:r>
              <a:rPr lang="en-US" altLang="en-US" sz="1000" dirty="0" err="1">
                <a:solidFill>
                  <a:srgbClr val="000000"/>
                </a:solidFill>
              </a:rPr>
              <a:t>VendorID</a:t>
            </a:r>
            <a:r>
              <a:rPr lang="en-US" altLang="en-US" sz="1000" dirty="0">
                <a:solidFill>
                  <a:srgbClr val="000000"/>
                </a:solidFill>
              </a:rPr>
              <a:t> </a:t>
            </a:r>
          </a:p>
          <a:p>
            <a:pPr marL="171450" indent="-171450">
              <a:buClr>
                <a:srgbClr val="0070C0"/>
              </a:buClr>
              <a:buFont typeface="Arial" panose="020B0604020202020204" pitchFamily="34" charset="0"/>
              <a:buChar char="•"/>
            </a:pPr>
            <a:r>
              <a:rPr lang="en-US" altLang="en-US" sz="1000" dirty="0">
                <a:solidFill>
                  <a:srgbClr val="000000"/>
                </a:solidFill>
              </a:rPr>
              <a:t>Basic IO-Link Master test ("black channel")</a:t>
            </a:r>
          </a:p>
        </p:txBody>
      </p:sp>
      <p:sp>
        <p:nvSpPr>
          <p:cNvPr id="10" name="Rectangle 31">
            <a:extLst>
              <a:ext uri="{FF2B5EF4-FFF2-40B4-BE49-F238E27FC236}">
                <a16:creationId xmlns:a16="http://schemas.microsoft.com/office/drawing/2014/main" id="{626B885F-4F44-4F76-9B75-F6BFC95A5D93}"/>
              </a:ext>
            </a:extLst>
          </p:cNvPr>
          <p:cNvSpPr>
            <a:spLocks noChangeArrowheads="1"/>
          </p:cNvSpPr>
          <p:nvPr/>
        </p:nvSpPr>
        <p:spPr bwMode="auto">
          <a:xfrm>
            <a:off x="7381879" y="1678779"/>
            <a:ext cx="1514464" cy="2123029"/>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lstStyle/>
          <a:p>
            <a:pPr marL="171450" indent="-171450">
              <a:buClr>
                <a:srgbClr val="0070C0"/>
              </a:buClr>
              <a:buFont typeface="Arial" panose="020B0604020202020204" pitchFamily="34" charset="0"/>
              <a:buChar char="•"/>
            </a:pPr>
            <a:r>
              <a:rPr lang="en-US" altLang="en-US" sz="1000" dirty="0">
                <a:solidFill>
                  <a:srgbClr val="000000"/>
                </a:solidFill>
              </a:rPr>
              <a:t>Safety assessment by </a:t>
            </a:r>
            <a:br>
              <a:rPr lang="en-US" altLang="en-US" sz="1000" dirty="0">
                <a:solidFill>
                  <a:srgbClr val="000000"/>
                </a:solidFill>
              </a:rPr>
            </a:br>
            <a:r>
              <a:rPr lang="en-US" altLang="en-US" sz="1000" dirty="0">
                <a:solidFill>
                  <a:srgbClr val="000000"/>
                </a:solidFill>
              </a:rPr>
              <a:t>Assessment Body</a:t>
            </a:r>
          </a:p>
          <a:p>
            <a:pPr marL="171450" indent="-171450">
              <a:buClr>
                <a:srgbClr val="0070C0"/>
              </a:buClr>
              <a:buFont typeface="Arial" panose="020B0604020202020204" pitchFamily="34" charset="0"/>
              <a:buChar char="•"/>
            </a:pPr>
            <a:r>
              <a:rPr lang="en-US" altLang="en-US" sz="1000" dirty="0">
                <a:solidFill>
                  <a:srgbClr val="000000"/>
                </a:solidFill>
              </a:rPr>
              <a:t>Optionally: Role of the Test Center </a:t>
            </a:r>
          </a:p>
          <a:p>
            <a:pPr marL="171450" indent="-171450">
              <a:buClr>
                <a:srgbClr val="0070C0"/>
              </a:buClr>
              <a:buFont typeface="Arial" panose="020B0604020202020204" pitchFamily="34" charset="0"/>
              <a:buChar char="•"/>
            </a:pPr>
            <a:endParaRPr lang="en-US" altLang="en-US" sz="1000" dirty="0">
              <a:solidFill>
                <a:srgbClr val="000000"/>
              </a:solidFill>
            </a:endParaRPr>
          </a:p>
        </p:txBody>
      </p:sp>
      <p:sp>
        <p:nvSpPr>
          <p:cNvPr id="11" name="Rectangle 35">
            <a:extLst>
              <a:ext uri="{FF2B5EF4-FFF2-40B4-BE49-F238E27FC236}">
                <a16:creationId xmlns:a16="http://schemas.microsoft.com/office/drawing/2014/main" id="{0DCE1D55-4A08-4AC9-9FBA-8B2D3163C784}"/>
              </a:ext>
            </a:extLst>
          </p:cNvPr>
          <p:cNvSpPr>
            <a:spLocks noChangeArrowheads="1"/>
          </p:cNvSpPr>
          <p:nvPr/>
        </p:nvSpPr>
        <p:spPr bwMode="auto">
          <a:xfrm>
            <a:off x="3329604" y="2441028"/>
            <a:ext cx="2328205" cy="413926"/>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Test of FS-Master (SCL + opt. </a:t>
            </a:r>
            <a:r>
              <a:rPr lang="en-US" altLang="en-US" sz="1000" dirty="0" err="1">
                <a:solidFill>
                  <a:srgbClr val="000000"/>
                </a:solidFill>
              </a:rPr>
              <a:t>OSSDe</a:t>
            </a:r>
            <a:r>
              <a:rPr lang="en-US" altLang="en-US" sz="1000" dirty="0">
                <a:solidFill>
                  <a:srgbClr val="000000"/>
                </a:solidFill>
              </a:rPr>
              <a:t>) "Test standard"</a:t>
            </a:r>
            <a:endParaRPr lang="en-US" altLang="en-US" sz="1400" dirty="0"/>
          </a:p>
        </p:txBody>
      </p:sp>
      <p:sp>
        <p:nvSpPr>
          <p:cNvPr id="12" name="Text Box 38">
            <a:extLst>
              <a:ext uri="{FF2B5EF4-FFF2-40B4-BE49-F238E27FC236}">
                <a16:creationId xmlns:a16="http://schemas.microsoft.com/office/drawing/2014/main" id="{22B8DF89-7861-49E8-81DF-2705047EFD5F}"/>
              </a:ext>
            </a:extLst>
          </p:cNvPr>
          <p:cNvSpPr txBox="1">
            <a:spLocks noChangeArrowheads="1"/>
          </p:cNvSpPr>
          <p:nvPr/>
        </p:nvSpPr>
        <p:spPr bwMode="auto">
          <a:xfrm>
            <a:off x="2604562" y="3210470"/>
            <a:ext cx="674399" cy="14126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altLang="en-US" sz="1000" dirty="0">
                <a:solidFill>
                  <a:srgbClr val="000000"/>
                </a:solidFill>
              </a:rPr>
              <a:t>not passed</a:t>
            </a:r>
            <a:endParaRPr lang="en-US" altLang="en-US" sz="1000" dirty="0"/>
          </a:p>
        </p:txBody>
      </p:sp>
      <p:sp>
        <p:nvSpPr>
          <p:cNvPr id="14" name="AutoShape 40">
            <a:extLst>
              <a:ext uri="{FF2B5EF4-FFF2-40B4-BE49-F238E27FC236}">
                <a16:creationId xmlns:a16="http://schemas.microsoft.com/office/drawing/2014/main" id="{629D6A8F-780C-4984-BE2E-A358AB06CB46}"/>
              </a:ext>
            </a:extLst>
          </p:cNvPr>
          <p:cNvSpPr>
            <a:spLocks noChangeArrowheads="1"/>
          </p:cNvSpPr>
          <p:nvPr/>
        </p:nvSpPr>
        <p:spPr bwMode="auto">
          <a:xfrm>
            <a:off x="4106487" y="3067791"/>
            <a:ext cx="450851" cy="257175"/>
          </a:xfrm>
          <a:prstGeom prst="diamond">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endParaRPr lang="en-US" altLang="en-US" sz="1400" dirty="0"/>
          </a:p>
        </p:txBody>
      </p:sp>
      <p:sp>
        <p:nvSpPr>
          <p:cNvPr id="16" name="Rectangle 42">
            <a:extLst>
              <a:ext uri="{FF2B5EF4-FFF2-40B4-BE49-F238E27FC236}">
                <a16:creationId xmlns:a16="http://schemas.microsoft.com/office/drawing/2014/main" id="{F73C1E6C-FA92-4044-A8EF-A7DE0129EF64}"/>
              </a:ext>
            </a:extLst>
          </p:cNvPr>
          <p:cNvSpPr>
            <a:spLocks noChangeArrowheads="1"/>
          </p:cNvSpPr>
          <p:nvPr/>
        </p:nvSpPr>
        <p:spPr bwMode="auto">
          <a:xfrm>
            <a:off x="3213748" y="4200500"/>
            <a:ext cx="2244653" cy="361655"/>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t>IO-Link manufacturer declaration</a:t>
            </a:r>
          </a:p>
          <a:p>
            <a:pPr algn="ctr"/>
            <a:r>
              <a:rPr lang="en-US" altLang="en-US" sz="1000" dirty="0"/>
              <a:t>Including certificate number</a:t>
            </a:r>
          </a:p>
        </p:txBody>
      </p:sp>
      <p:sp>
        <p:nvSpPr>
          <p:cNvPr id="17" name="Rectangle 43">
            <a:extLst>
              <a:ext uri="{FF2B5EF4-FFF2-40B4-BE49-F238E27FC236}">
                <a16:creationId xmlns:a16="http://schemas.microsoft.com/office/drawing/2014/main" id="{253069D3-6ABC-45A8-944C-873A8279B90A}"/>
              </a:ext>
            </a:extLst>
          </p:cNvPr>
          <p:cNvSpPr>
            <a:spLocks noChangeArrowheads="1"/>
          </p:cNvSpPr>
          <p:nvPr/>
        </p:nvSpPr>
        <p:spPr bwMode="auto">
          <a:xfrm>
            <a:off x="6667371" y="4292147"/>
            <a:ext cx="2244653" cy="181076"/>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Certificate from Assessment Body</a:t>
            </a:r>
            <a:endParaRPr lang="en-US" altLang="en-US" sz="1400" dirty="0"/>
          </a:p>
        </p:txBody>
      </p:sp>
      <p:sp>
        <p:nvSpPr>
          <p:cNvPr id="18" name="Text Box 45">
            <a:extLst>
              <a:ext uri="{FF2B5EF4-FFF2-40B4-BE49-F238E27FC236}">
                <a16:creationId xmlns:a16="http://schemas.microsoft.com/office/drawing/2014/main" id="{908EED60-A122-48D7-8F97-A79C0E5FE3A3}"/>
              </a:ext>
            </a:extLst>
          </p:cNvPr>
          <p:cNvSpPr txBox="1">
            <a:spLocks noChangeArrowheads="1"/>
          </p:cNvSpPr>
          <p:nvPr/>
        </p:nvSpPr>
        <p:spPr bwMode="auto">
          <a:xfrm>
            <a:off x="1850391" y="3681393"/>
            <a:ext cx="2064848" cy="167618"/>
          </a:xfrm>
          <a:prstGeom prst="rect">
            <a:avLst/>
          </a:prstGeom>
          <a:solidFill>
            <a:schemeClr val="bg1"/>
          </a:solidFill>
          <a:ln>
            <a:noFill/>
          </a:ln>
          <a:effectLst/>
        </p:spPr>
        <p:txBody>
          <a:bodyPr lIns="0" tIns="0" rIns="0" bIns="0"/>
          <a:lstStyle/>
          <a:p>
            <a:pPr algn="ctr"/>
            <a:r>
              <a:rPr lang="en-US" altLang="en-US" sz="1000" dirty="0">
                <a:solidFill>
                  <a:srgbClr val="000000"/>
                </a:solidFill>
              </a:rPr>
              <a:t>Test and check successfully passed</a:t>
            </a:r>
            <a:endParaRPr lang="en-US" altLang="en-US" sz="1400" dirty="0"/>
          </a:p>
        </p:txBody>
      </p:sp>
      <p:sp>
        <p:nvSpPr>
          <p:cNvPr id="21" name="Oval 54">
            <a:extLst>
              <a:ext uri="{FF2B5EF4-FFF2-40B4-BE49-F238E27FC236}">
                <a16:creationId xmlns:a16="http://schemas.microsoft.com/office/drawing/2014/main" id="{BFF8F627-1CCC-4EB4-B556-94137A45245B}"/>
              </a:ext>
            </a:extLst>
          </p:cNvPr>
          <p:cNvSpPr>
            <a:spLocks noChangeArrowheads="1"/>
          </p:cNvSpPr>
          <p:nvPr/>
        </p:nvSpPr>
        <p:spPr bwMode="auto">
          <a:xfrm>
            <a:off x="4195105" y="3530933"/>
            <a:ext cx="266700" cy="250825"/>
          </a:xfrm>
          <a:prstGeom prst="ellipse">
            <a:avLst/>
          </a:prstGeom>
          <a:solidFill>
            <a:srgbClr val="0070C0"/>
          </a:solidFill>
          <a:ln w="9525">
            <a:solidFill>
              <a:schemeClr val="tx1"/>
            </a:solidFill>
            <a:round/>
            <a:headEnd/>
            <a:tailEnd/>
          </a:ln>
          <a:effectLst/>
        </p:spPr>
        <p:txBody>
          <a:bodyPr wrap="none" anchor="ctr"/>
          <a:lstStyle/>
          <a:p>
            <a:pPr algn="ctr"/>
            <a:r>
              <a:rPr lang="de-DE" altLang="en-US" dirty="0">
                <a:solidFill>
                  <a:schemeClr val="bg1"/>
                </a:solidFill>
              </a:rPr>
              <a:t>+</a:t>
            </a:r>
            <a:endParaRPr lang="en-US" altLang="en-US" dirty="0">
              <a:solidFill>
                <a:schemeClr val="bg1"/>
              </a:solidFill>
            </a:endParaRPr>
          </a:p>
        </p:txBody>
      </p:sp>
      <p:sp>
        <p:nvSpPr>
          <p:cNvPr id="22" name="Rectangle 57">
            <a:extLst>
              <a:ext uri="{FF2B5EF4-FFF2-40B4-BE49-F238E27FC236}">
                <a16:creationId xmlns:a16="http://schemas.microsoft.com/office/drawing/2014/main" id="{A930B1D2-2595-40BD-B3C9-F5F10654327C}"/>
              </a:ext>
            </a:extLst>
          </p:cNvPr>
          <p:cNvSpPr>
            <a:spLocks noChangeArrowheads="1"/>
          </p:cNvSpPr>
          <p:nvPr/>
        </p:nvSpPr>
        <p:spPr bwMode="auto">
          <a:xfrm>
            <a:off x="977848" y="1410902"/>
            <a:ext cx="1747671"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Immunity (EMC) + E-safety</a:t>
            </a:r>
            <a:endParaRPr lang="en-US" altLang="en-US" sz="1000" i="1" dirty="0"/>
          </a:p>
        </p:txBody>
      </p:sp>
      <p:sp>
        <p:nvSpPr>
          <p:cNvPr id="23" name="Rectangle 58">
            <a:extLst>
              <a:ext uri="{FF2B5EF4-FFF2-40B4-BE49-F238E27FC236}">
                <a16:creationId xmlns:a16="http://schemas.microsoft.com/office/drawing/2014/main" id="{31126339-6ACE-45B3-8CB1-1118AFCC5308}"/>
              </a:ext>
            </a:extLst>
          </p:cNvPr>
          <p:cNvSpPr>
            <a:spLocks noChangeArrowheads="1"/>
          </p:cNvSpPr>
          <p:nvPr/>
        </p:nvSpPr>
        <p:spPr bwMode="auto">
          <a:xfrm>
            <a:off x="2827026" y="1410903"/>
            <a:ext cx="3267560" cy="178149"/>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Interoperability (Fieldbus and IO-Link)</a:t>
            </a:r>
          </a:p>
        </p:txBody>
      </p:sp>
      <p:sp>
        <p:nvSpPr>
          <p:cNvPr id="24" name="Rectangle 59">
            <a:extLst>
              <a:ext uri="{FF2B5EF4-FFF2-40B4-BE49-F238E27FC236}">
                <a16:creationId xmlns:a16="http://schemas.microsoft.com/office/drawing/2014/main" id="{DBDACFB7-C1C4-4109-8902-286AC63B74E4}"/>
              </a:ext>
            </a:extLst>
          </p:cNvPr>
          <p:cNvSpPr>
            <a:spLocks noChangeArrowheads="1"/>
          </p:cNvSpPr>
          <p:nvPr/>
        </p:nvSpPr>
        <p:spPr bwMode="auto">
          <a:xfrm>
            <a:off x="6208826" y="1403283"/>
            <a:ext cx="2690691" cy="182795"/>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i="1" dirty="0">
                <a:solidFill>
                  <a:srgbClr val="000000"/>
                </a:solidFill>
              </a:rPr>
              <a:t>Conformance (IEC 61508)</a:t>
            </a:r>
            <a:endParaRPr lang="en-US" altLang="en-US" sz="1400" i="1" dirty="0"/>
          </a:p>
        </p:txBody>
      </p:sp>
      <p:sp>
        <p:nvSpPr>
          <p:cNvPr id="25" name="Rectangle 60">
            <a:extLst>
              <a:ext uri="{FF2B5EF4-FFF2-40B4-BE49-F238E27FC236}">
                <a16:creationId xmlns:a16="http://schemas.microsoft.com/office/drawing/2014/main" id="{F3F88770-0CB5-41B5-BE89-5B66F0CFDEA6}"/>
              </a:ext>
            </a:extLst>
          </p:cNvPr>
          <p:cNvSpPr>
            <a:spLocks noChangeArrowheads="1"/>
          </p:cNvSpPr>
          <p:nvPr/>
        </p:nvSpPr>
        <p:spPr bwMode="auto">
          <a:xfrm>
            <a:off x="977849" y="1154478"/>
            <a:ext cx="5116734"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Availability, immunity and electrical safety (Fieldbus and IO-Link)</a:t>
            </a:r>
            <a:endParaRPr lang="en-US" altLang="en-US" sz="1400" dirty="0"/>
          </a:p>
        </p:txBody>
      </p:sp>
      <p:sp>
        <p:nvSpPr>
          <p:cNvPr id="26" name="Rectangle 61">
            <a:extLst>
              <a:ext uri="{FF2B5EF4-FFF2-40B4-BE49-F238E27FC236}">
                <a16:creationId xmlns:a16="http://schemas.microsoft.com/office/drawing/2014/main" id="{3BACBC30-BD65-4DDE-BB3E-EE63C519AE23}"/>
              </a:ext>
            </a:extLst>
          </p:cNvPr>
          <p:cNvSpPr>
            <a:spLocks noChangeArrowheads="1"/>
          </p:cNvSpPr>
          <p:nvPr/>
        </p:nvSpPr>
        <p:spPr bwMode="auto">
          <a:xfrm>
            <a:off x="6208826" y="1154478"/>
            <a:ext cx="2681168" cy="176028"/>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dirty="0">
                <a:solidFill>
                  <a:srgbClr val="000000"/>
                </a:solidFill>
              </a:rPr>
              <a:t>Functional Safety</a:t>
            </a:r>
            <a:endParaRPr lang="en-US" altLang="en-US" sz="1400" dirty="0"/>
          </a:p>
        </p:txBody>
      </p:sp>
      <p:sp>
        <p:nvSpPr>
          <p:cNvPr id="27" name="Rectangle 62">
            <a:extLst>
              <a:ext uri="{FF2B5EF4-FFF2-40B4-BE49-F238E27FC236}">
                <a16:creationId xmlns:a16="http://schemas.microsoft.com/office/drawing/2014/main" id="{045E8FCB-FB42-4B18-AF93-41DDBF43C417}"/>
              </a:ext>
            </a:extLst>
          </p:cNvPr>
          <p:cNvSpPr>
            <a:spLocks noChangeArrowheads="1"/>
          </p:cNvSpPr>
          <p:nvPr/>
        </p:nvSpPr>
        <p:spPr bwMode="auto">
          <a:xfrm>
            <a:off x="2178332" y="2775903"/>
            <a:ext cx="858838" cy="199800"/>
          </a:xfrm>
          <a:prstGeom prst="rect">
            <a:avLst/>
          </a:prstGeom>
          <a:solidFill>
            <a:srgbClr val="FFF2D9"/>
          </a:solidFill>
          <a:ln w="9525">
            <a:noFill/>
            <a:miter lim="800000"/>
            <a:headEnd/>
            <a:tailEnd/>
          </a:ln>
          <a:effectLst>
            <a:outerShdw blurRad="50800" dist="38100" dir="2700000" algn="tl" rotWithShape="0">
              <a:prstClr val="black">
                <a:alpha val="40000"/>
              </a:prstClr>
            </a:outerShdw>
          </a:effectLst>
        </p:spPr>
        <p:txBody>
          <a:bodyPr lIns="85954" tIns="42977" rIns="85954" bIns="42977" anchor="ctr"/>
          <a:lstStyle/>
          <a:p>
            <a:pPr algn="ctr"/>
            <a:r>
              <a:rPr lang="en-US" altLang="en-US" sz="1000">
                <a:solidFill>
                  <a:srgbClr val="000000"/>
                </a:solidFill>
              </a:rPr>
              <a:t>Corrections</a:t>
            </a:r>
            <a:endParaRPr lang="en-US" altLang="en-US" sz="1400"/>
          </a:p>
        </p:txBody>
      </p:sp>
      <p:sp>
        <p:nvSpPr>
          <p:cNvPr id="30" name="Text Box 38">
            <a:extLst>
              <a:ext uri="{FF2B5EF4-FFF2-40B4-BE49-F238E27FC236}">
                <a16:creationId xmlns:a16="http://schemas.microsoft.com/office/drawing/2014/main" id="{38BDF08B-94E9-4A9C-AA46-F72FA1D61539}"/>
              </a:ext>
            </a:extLst>
          </p:cNvPr>
          <p:cNvSpPr txBox="1">
            <a:spLocks noChangeArrowheads="1"/>
          </p:cNvSpPr>
          <p:nvPr/>
        </p:nvSpPr>
        <p:spPr bwMode="auto">
          <a:xfrm>
            <a:off x="4378984" y="3329548"/>
            <a:ext cx="506346" cy="145433"/>
          </a:xfrm>
          <a:prstGeom prst="rect">
            <a:avLst/>
          </a:prstGeom>
          <a:noFill/>
          <a:ln>
            <a:noFill/>
          </a:ln>
          <a:effectLst/>
        </p:spPr>
        <p:txBody>
          <a:bodyPr lIns="0" tIns="0" rIns="0" bIns="0"/>
          <a:lstStyle/>
          <a:p>
            <a:pPr algn="ctr"/>
            <a:r>
              <a:rPr lang="en-US" altLang="en-US" sz="1000" dirty="0">
                <a:solidFill>
                  <a:srgbClr val="000000"/>
                </a:solidFill>
              </a:rPr>
              <a:t>passed</a:t>
            </a:r>
            <a:endParaRPr lang="en-US" altLang="en-US" sz="1400" dirty="0"/>
          </a:p>
        </p:txBody>
      </p:sp>
      <p:cxnSp>
        <p:nvCxnSpPr>
          <p:cNvPr id="31" name="Straight Arrow Connector 30">
            <a:extLst>
              <a:ext uri="{FF2B5EF4-FFF2-40B4-BE49-F238E27FC236}">
                <a16:creationId xmlns:a16="http://schemas.microsoft.com/office/drawing/2014/main" id="{08A54CB1-9236-4D60-8CDB-E02359BBC3E6}"/>
              </a:ext>
            </a:extLst>
          </p:cNvPr>
          <p:cNvCxnSpPr/>
          <p:nvPr/>
        </p:nvCxnSpPr>
        <p:spPr bwMode="auto">
          <a:xfrm>
            <a:off x="6646081" y="2011680"/>
            <a:ext cx="0" cy="323852"/>
          </a:xfrm>
          <a:prstGeom prst="straightConnector1">
            <a:avLst/>
          </a:prstGeom>
          <a:solidFill>
            <a:schemeClr val="accent1"/>
          </a:solidFill>
          <a:ln w="9525"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Arrow Connector 31">
            <a:extLst>
              <a:ext uri="{FF2B5EF4-FFF2-40B4-BE49-F238E27FC236}">
                <a16:creationId xmlns:a16="http://schemas.microsoft.com/office/drawing/2014/main" id="{2276DF2C-A285-4ED6-B84E-30A27017DBBE}"/>
              </a:ext>
            </a:extLst>
          </p:cNvPr>
          <p:cNvCxnSpPr>
            <a:cxnSpLocks/>
            <a:stCxn id="14" idx="1"/>
            <a:endCxn id="27" idx="2"/>
          </p:cNvCxnSpPr>
          <p:nvPr/>
        </p:nvCxnSpPr>
        <p:spPr bwMode="auto">
          <a:xfrm rot="10800000">
            <a:off x="2607751" y="2975703"/>
            <a:ext cx="1498736" cy="220676"/>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Arrow Connector 32">
            <a:extLst>
              <a:ext uri="{FF2B5EF4-FFF2-40B4-BE49-F238E27FC236}">
                <a16:creationId xmlns:a16="http://schemas.microsoft.com/office/drawing/2014/main" id="{E05B84F8-2D2E-4DEB-990F-47421B8DA7CF}"/>
              </a:ext>
            </a:extLst>
          </p:cNvPr>
          <p:cNvCxnSpPr>
            <a:cxnSpLocks/>
            <a:stCxn id="27" idx="0"/>
          </p:cNvCxnSpPr>
          <p:nvPr/>
        </p:nvCxnSpPr>
        <p:spPr bwMode="auto">
          <a:xfrm flipV="1">
            <a:off x="2607751" y="2390427"/>
            <a:ext cx="57120" cy="385476"/>
          </a:xfrm>
          <a:prstGeom prst="straightConnector1">
            <a:avLst/>
          </a:prstGeom>
          <a:solidFill>
            <a:schemeClr val="accent1"/>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Connector: Elbow 33">
            <a:extLst>
              <a:ext uri="{FF2B5EF4-FFF2-40B4-BE49-F238E27FC236}">
                <a16:creationId xmlns:a16="http://schemas.microsoft.com/office/drawing/2014/main" id="{1CCB2A12-6F74-4228-A797-49B299481B35}"/>
              </a:ext>
            </a:extLst>
          </p:cNvPr>
          <p:cNvCxnSpPr>
            <a:cxnSpLocks/>
            <a:stCxn id="27" idx="0"/>
          </p:cNvCxnSpPr>
          <p:nvPr/>
        </p:nvCxnSpPr>
        <p:spPr bwMode="auto">
          <a:xfrm rot="5400000" flipH="1" flipV="1">
            <a:off x="2891755" y="2338055"/>
            <a:ext cx="153845" cy="721853"/>
          </a:xfrm>
          <a:prstGeom prst="bentConnector2">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47">
            <a:extLst>
              <a:ext uri="{FF2B5EF4-FFF2-40B4-BE49-F238E27FC236}">
                <a16:creationId xmlns:a16="http://schemas.microsoft.com/office/drawing/2014/main" id="{0949CBC5-E29B-4101-90C0-1BF5C431F023}"/>
              </a:ext>
            </a:extLst>
          </p:cNvPr>
          <p:cNvSpPr txBox="1">
            <a:spLocks noChangeArrowheads="1"/>
          </p:cNvSpPr>
          <p:nvPr/>
        </p:nvSpPr>
        <p:spPr bwMode="auto">
          <a:xfrm>
            <a:off x="6862999" y="3980972"/>
            <a:ext cx="1849355" cy="128517"/>
          </a:xfrm>
          <a:prstGeom prst="rect">
            <a:avLst/>
          </a:prstGeom>
          <a:solidFill>
            <a:schemeClr val="bg1"/>
          </a:solidFill>
          <a:ln>
            <a:noFill/>
          </a:ln>
          <a:effectLst/>
        </p:spPr>
        <p:txBody>
          <a:bodyPr lIns="0" tIns="0" rIns="0" bIns="0"/>
          <a:lstStyle/>
          <a:p>
            <a:r>
              <a:rPr lang="en-US" altLang="en-US" sz="1000" dirty="0">
                <a:solidFill>
                  <a:srgbClr val="000000"/>
                </a:solidFill>
              </a:rPr>
              <a:t>Assessment successfully passed</a:t>
            </a:r>
            <a:endParaRPr lang="en-US" altLang="en-US" sz="1400" dirty="0"/>
          </a:p>
        </p:txBody>
      </p:sp>
      <p:cxnSp>
        <p:nvCxnSpPr>
          <p:cNvPr id="63" name="Straight Arrow Connector 62">
            <a:extLst>
              <a:ext uri="{FF2B5EF4-FFF2-40B4-BE49-F238E27FC236}">
                <a16:creationId xmlns:a16="http://schemas.microsoft.com/office/drawing/2014/main" id="{6D902718-BF41-44E6-B8F8-05F6FE4414C7}"/>
              </a:ext>
            </a:extLst>
          </p:cNvPr>
          <p:cNvCxnSpPr>
            <a:cxnSpLocks/>
          </p:cNvCxnSpPr>
          <p:nvPr/>
        </p:nvCxnSpPr>
        <p:spPr>
          <a:xfrm>
            <a:off x="4328455" y="2854954"/>
            <a:ext cx="0" cy="212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7B181E5-E776-4FD8-BF50-1C21873535E8}"/>
              </a:ext>
            </a:extLst>
          </p:cNvPr>
          <p:cNvCxnSpPr>
            <a:cxnSpLocks/>
            <a:stCxn id="14" idx="2"/>
          </p:cNvCxnSpPr>
          <p:nvPr/>
        </p:nvCxnSpPr>
        <p:spPr>
          <a:xfrm flipH="1">
            <a:off x="4328455" y="3324966"/>
            <a:ext cx="3458" cy="20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5">
            <a:extLst>
              <a:ext uri="{FF2B5EF4-FFF2-40B4-BE49-F238E27FC236}">
                <a16:creationId xmlns:a16="http://schemas.microsoft.com/office/drawing/2014/main" id="{498E475E-20B3-42F2-9CE2-2E59F9BD6AAA}"/>
              </a:ext>
            </a:extLst>
          </p:cNvPr>
          <p:cNvSpPr>
            <a:spLocks noChangeArrowheads="1"/>
          </p:cNvSpPr>
          <p:nvPr/>
        </p:nvSpPr>
        <p:spPr bwMode="auto">
          <a:xfrm>
            <a:off x="5741270" y="1678779"/>
            <a:ext cx="1559743" cy="1195185"/>
          </a:xfrm>
          <a:prstGeom prst="rect">
            <a:avLst/>
          </a:prstGeom>
          <a:solidFill>
            <a:srgbClr val="FFFFCC"/>
          </a:solidFill>
          <a:ln w="9525" algn="ctr">
            <a:noFill/>
            <a:miter lim="800000"/>
            <a:headEnd/>
            <a:tailEnd/>
          </a:ln>
          <a:effectLst>
            <a:outerShdw blurRad="50800" dist="38100" dir="2700000" algn="tl" rotWithShape="0">
              <a:prstClr val="black">
                <a:alpha val="40000"/>
              </a:prstClr>
            </a:outerShdw>
          </a:effectLst>
        </p:spPr>
        <p:txBody>
          <a:bodyPr lIns="85954" tIns="42977" rIns="85954" bIns="42977" anchor="ctr" anchorCtr="0"/>
          <a:lstStyle/>
          <a:p>
            <a:pPr algn="ctr">
              <a:buClr>
                <a:srgbClr val="0070C0"/>
              </a:buClr>
            </a:pPr>
            <a:r>
              <a:rPr lang="en-US" altLang="en-US" sz="1000" dirty="0">
                <a:solidFill>
                  <a:srgbClr val="000000"/>
                </a:solidFill>
              </a:rPr>
              <a:t>Test Center (fulfills </a:t>
            </a:r>
            <a:r>
              <a:rPr lang="en-US" altLang="en-US" sz="1000" dirty="0" err="1">
                <a:solidFill>
                  <a:srgbClr val="000000"/>
                </a:solidFill>
              </a:rPr>
              <a:t>Testlab</a:t>
            </a:r>
            <a:r>
              <a:rPr lang="en-US" altLang="en-US" sz="1000" dirty="0">
                <a:solidFill>
                  <a:srgbClr val="000000"/>
                </a:solidFill>
              </a:rPr>
              <a:t> instructions):</a:t>
            </a:r>
          </a:p>
          <a:p>
            <a:pPr algn="ctr">
              <a:buClr>
                <a:srgbClr val="0070C0"/>
              </a:buClr>
            </a:pPr>
            <a:r>
              <a:rPr lang="en-US" altLang="en-US" sz="1000" dirty="0">
                <a:solidFill>
                  <a:srgbClr val="000000"/>
                </a:solidFill>
              </a:rPr>
              <a:t>Test of FS-Master (SCL + optionally </a:t>
            </a:r>
            <a:r>
              <a:rPr lang="en-US" altLang="en-US" sz="1000" dirty="0" err="1">
                <a:solidFill>
                  <a:srgbClr val="000000"/>
                </a:solidFill>
              </a:rPr>
              <a:t>OSSDe</a:t>
            </a:r>
            <a:r>
              <a:rPr lang="en-US" altLang="en-US" sz="1000" dirty="0">
                <a:solidFill>
                  <a:srgbClr val="000000"/>
                </a:solidFill>
              </a:rPr>
              <a:t>)</a:t>
            </a:r>
          </a:p>
          <a:p>
            <a:pPr algn="ctr">
              <a:buClr>
                <a:srgbClr val="0070C0"/>
              </a:buClr>
            </a:pPr>
            <a:r>
              <a:rPr lang="en-US" altLang="en-US" sz="1000" dirty="0">
                <a:solidFill>
                  <a:srgbClr val="000000"/>
                </a:solidFill>
              </a:rPr>
              <a:t>"Reference standard"</a:t>
            </a:r>
          </a:p>
        </p:txBody>
      </p:sp>
      <p:cxnSp>
        <p:nvCxnSpPr>
          <p:cNvPr id="28" name="Straight Arrow Connector 27">
            <a:extLst>
              <a:ext uri="{FF2B5EF4-FFF2-40B4-BE49-F238E27FC236}">
                <a16:creationId xmlns:a16="http://schemas.microsoft.com/office/drawing/2014/main" id="{25FE71F1-68C3-4FBE-B7FB-345AED47CFBF}"/>
              </a:ext>
            </a:extLst>
          </p:cNvPr>
          <p:cNvCxnSpPr>
            <a:cxnSpLocks/>
          </p:cNvCxnSpPr>
          <p:nvPr/>
        </p:nvCxnSpPr>
        <p:spPr>
          <a:xfrm rot="16200000" flipH="1">
            <a:off x="6783795" y="2611312"/>
            <a:ext cx="335430" cy="86073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8E515BD-2FB3-4C41-BB13-131EED1C52EF}"/>
              </a:ext>
            </a:extLst>
          </p:cNvPr>
          <p:cNvCxnSpPr>
            <a:cxnSpLocks/>
            <a:stCxn id="17" idx="1"/>
            <a:endCxn id="16" idx="3"/>
          </p:cNvCxnSpPr>
          <p:nvPr/>
        </p:nvCxnSpPr>
        <p:spPr>
          <a:xfrm flipH="1" flipV="1">
            <a:off x="5458401" y="4381328"/>
            <a:ext cx="1208970" cy="1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2E4D63-EB6C-4472-A3BC-ED31FEED7B4B}"/>
              </a:ext>
            </a:extLst>
          </p:cNvPr>
          <p:cNvCxnSpPr>
            <a:cxnSpLocks/>
            <a:stCxn id="21" idx="6"/>
          </p:cNvCxnSpPr>
          <p:nvPr/>
        </p:nvCxnSpPr>
        <p:spPr>
          <a:xfrm>
            <a:off x="4461805" y="3656346"/>
            <a:ext cx="29200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A7C72F0-7EE3-4593-989D-6143CD450FB7}"/>
              </a:ext>
            </a:extLst>
          </p:cNvPr>
          <p:cNvCxnSpPr>
            <a:cxnSpLocks/>
            <a:stCxn id="21" idx="4"/>
            <a:endCxn id="16" idx="0"/>
          </p:cNvCxnSpPr>
          <p:nvPr/>
        </p:nvCxnSpPr>
        <p:spPr>
          <a:xfrm>
            <a:off x="4328455" y="3781758"/>
            <a:ext cx="7620" cy="4187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823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Development SUPPORT</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 Safety </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43</a:t>
            </a:fld>
            <a:endParaRPr lang="de-DE" dirty="0"/>
          </a:p>
        </p:txBody>
      </p:sp>
    </p:spTree>
    <p:extLst>
      <p:ext uri="{BB962C8B-B14F-4D97-AF65-F5344CB8AC3E}">
        <p14:creationId xmlns:p14="http://schemas.microsoft.com/office/powerpoint/2010/main" val="320665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7D13-B5B7-41CE-926F-7A8BFAD427AB}"/>
              </a:ext>
            </a:extLst>
          </p:cNvPr>
          <p:cNvSpPr>
            <a:spLocks noGrp="1"/>
          </p:cNvSpPr>
          <p:nvPr>
            <p:ph type="title"/>
          </p:nvPr>
        </p:nvSpPr>
        <p:spPr/>
        <p:txBody>
          <a:bodyPr/>
          <a:lstStyle/>
          <a:p>
            <a:r>
              <a:rPr lang="en-US" dirty="0"/>
              <a:t>Technology Provider</a:t>
            </a:r>
          </a:p>
        </p:txBody>
      </p:sp>
      <p:sp>
        <p:nvSpPr>
          <p:cNvPr id="5" name="Slide Number Placeholder 4">
            <a:extLst>
              <a:ext uri="{FF2B5EF4-FFF2-40B4-BE49-F238E27FC236}">
                <a16:creationId xmlns:a16="http://schemas.microsoft.com/office/drawing/2014/main" id="{B88964D6-3DAD-4267-9EB2-A376867A1432}"/>
              </a:ext>
            </a:extLst>
          </p:cNvPr>
          <p:cNvSpPr>
            <a:spLocks noGrp="1"/>
          </p:cNvSpPr>
          <p:nvPr>
            <p:ph type="sldNum" sz="quarter" idx="12"/>
          </p:nvPr>
        </p:nvSpPr>
        <p:spPr/>
        <p:txBody>
          <a:bodyPr/>
          <a:lstStyle/>
          <a:p>
            <a:fld id="{892E6F36-0CB9-4B54-9134-62052D3A0080}" type="slidenum">
              <a:rPr lang="de-DE" smtClean="0"/>
              <a:pPr/>
              <a:t>44</a:t>
            </a:fld>
            <a:endParaRPr lang="de-DE" dirty="0"/>
          </a:p>
        </p:txBody>
      </p:sp>
      <p:sp>
        <p:nvSpPr>
          <p:cNvPr id="6" name="TextBox 5">
            <a:extLst>
              <a:ext uri="{FF2B5EF4-FFF2-40B4-BE49-F238E27FC236}">
                <a16:creationId xmlns:a16="http://schemas.microsoft.com/office/drawing/2014/main" id="{23E900AD-F0EE-48F4-8A68-76AE7BAE1480}"/>
              </a:ext>
            </a:extLst>
          </p:cNvPr>
          <p:cNvSpPr txBox="1"/>
          <p:nvPr/>
        </p:nvSpPr>
        <p:spPr>
          <a:xfrm>
            <a:off x="431540" y="951570"/>
            <a:ext cx="8461059" cy="3647152"/>
          </a:xfrm>
          <a:prstGeom prst="rect">
            <a:avLst/>
          </a:prstGeom>
          <a:noFill/>
        </p:spPr>
        <p:txBody>
          <a:bodyPr wrap="square" rtlCol="0">
            <a:spAutoFit/>
          </a:bodyPr>
          <a:lstStyle/>
          <a:p>
            <a:pPr marL="171450" indent="-171450">
              <a:spcAft>
                <a:spcPts val="600"/>
              </a:spcAft>
              <a:buClr>
                <a:srgbClr val="0070C0"/>
              </a:buClr>
              <a:buFont typeface="Arial" panose="020B0604020202020204" pitchFamily="34" charset="0"/>
              <a:buChar char="•"/>
            </a:pPr>
            <a:r>
              <a:rPr lang="en-US" sz="1800" dirty="0"/>
              <a:t>"Development Support"</a:t>
            </a:r>
          </a:p>
          <a:p>
            <a:pPr marL="628650" lvl="1" indent="-171450">
              <a:spcAft>
                <a:spcPts val="600"/>
              </a:spcAft>
              <a:buClr>
                <a:srgbClr val="0070C0"/>
              </a:buClr>
              <a:buFont typeface="Arial" panose="020B0604020202020204" pitchFamily="34" charset="0"/>
              <a:buChar char="•"/>
            </a:pPr>
            <a:r>
              <a:rPr lang="en-US" sz="1400" dirty="0"/>
              <a:t>"Functional" versions for FS-Device and FS-Masters are already available (no SIL). </a:t>
            </a:r>
          </a:p>
          <a:p>
            <a:pPr marL="628650" lvl="1" indent="-171450">
              <a:spcAft>
                <a:spcPts val="600"/>
              </a:spcAft>
              <a:buClr>
                <a:srgbClr val="0070C0"/>
              </a:buClr>
              <a:buFont typeface="Arial" panose="020B0604020202020204" pitchFamily="34" charset="0"/>
              <a:buChar char="•"/>
            </a:pPr>
            <a:r>
              <a:rPr lang="en-US" sz="1400" dirty="0"/>
              <a:t>Developers can implement without waiting on an "official" counterpart of the market</a:t>
            </a:r>
          </a:p>
          <a:p>
            <a:pPr marL="628650" lvl="1" indent="-171450">
              <a:spcAft>
                <a:spcPts val="600"/>
              </a:spcAft>
              <a:buClr>
                <a:srgbClr val="0070C0"/>
              </a:buClr>
              <a:buFont typeface="Arial" panose="020B0604020202020204" pitchFamily="34" charset="0"/>
              <a:buChar char="•"/>
            </a:pPr>
            <a:endParaRPr lang="en-US" sz="1400" dirty="0"/>
          </a:p>
          <a:p>
            <a:pPr marL="628650" lvl="1" indent="-171450">
              <a:spcAft>
                <a:spcPts val="600"/>
              </a:spcAft>
              <a:buClr>
                <a:srgbClr val="0070C0"/>
              </a:buClr>
              <a:buFont typeface="Arial" panose="020B0604020202020204" pitchFamily="34" charset="0"/>
              <a:buChar char="•"/>
            </a:pPr>
            <a:endParaRPr lang="en-US" sz="1400" dirty="0"/>
          </a:p>
          <a:p>
            <a:pPr marL="171450" indent="-171450">
              <a:spcAft>
                <a:spcPts val="600"/>
              </a:spcAft>
              <a:buClr>
                <a:srgbClr val="0070C0"/>
              </a:buClr>
              <a:buFont typeface="Arial" panose="020B0604020202020204" pitchFamily="34" charset="0"/>
              <a:buChar char="•"/>
            </a:pPr>
            <a:r>
              <a:rPr lang="en-US" sz="1800" dirty="0"/>
              <a:t>"</a:t>
            </a:r>
            <a:r>
              <a:rPr lang="en-US" sz="1800" dirty="0" err="1"/>
              <a:t>Starterkits</a:t>
            </a:r>
            <a:r>
              <a:rPr lang="en-US" sz="1800" dirty="0"/>
              <a:t>"</a:t>
            </a:r>
          </a:p>
          <a:p>
            <a:pPr marL="628650" lvl="1" indent="-171450">
              <a:spcAft>
                <a:spcPts val="600"/>
              </a:spcAft>
              <a:buClr>
                <a:srgbClr val="0070C0"/>
              </a:buClr>
              <a:buFont typeface="Arial" panose="020B0604020202020204" pitchFamily="34" charset="0"/>
              <a:buChar char="•"/>
            </a:pPr>
            <a:r>
              <a:rPr lang="en-US" sz="1400" dirty="0"/>
              <a:t>"Functional safety" versions will show up</a:t>
            </a:r>
          </a:p>
          <a:p>
            <a:pPr marL="628650" lvl="1" indent="-171450">
              <a:spcAft>
                <a:spcPts val="600"/>
              </a:spcAft>
              <a:buClr>
                <a:srgbClr val="0070C0"/>
              </a:buClr>
              <a:buFont typeface="Arial" panose="020B0604020202020204" pitchFamily="34" charset="0"/>
              <a:buChar char="•"/>
            </a:pPr>
            <a:r>
              <a:rPr lang="en-US" sz="1400" dirty="0"/>
              <a:t>Safety development with support from assessment bodies</a:t>
            </a:r>
          </a:p>
          <a:p>
            <a:pPr marL="628650" lvl="1" indent="-171450">
              <a:spcAft>
                <a:spcPts val="600"/>
              </a:spcAft>
              <a:buClr>
                <a:srgbClr val="0070C0"/>
              </a:buClr>
              <a:buFont typeface="Arial" panose="020B0604020202020204" pitchFamily="34" charset="0"/>
              <a:buChar char="•"/>
            </a:pPr>
            <a:r>
              <a:rPr lang="en-US" sz="1400" dirty="0"/>
              <a:t>Pre-certified "SCL-driver" software for up to SIL3/</a:t>
            </a:r>
            <a:r>
              <a:rPr lang="en-US" sz="1400" dirty="0" err="1"/>
              <a:t>PLe</a:t>
            </a:r>
            <a:r>
              <a:rPr lang="en-US" sz="1400" dirty="0"/>
              <a:t>, assessed on one HW,</a:t>
            </a:r>
          </a:p>
          <a:p>
            <a:pPr marL="628650" lvl="1" indent="-171450">
              <a:spcAft>
                <a:spcPts val="600"/>
              </a:spcAft>
              <a:buClr>
                <a:srgbClr val="0070C0"/>
              </a:buClr>
              <a:buFont typeface="Arial" panose="020B0604020202020204" pitchFamily="34" charset="0"/>
              <a:buChar char="•"/>
            </a:pPr>
            <a:r>
              <a:rPr lang="en-US" sz="1400" dirty="0"/>
              <a:t>Architecture, design, and testing according IEC 61508/ISO 13849,</a:t>
            </a:r>
          </a:p>
          <a:p>
            <a:pPr marL="628650" lvl="1" indent="-171450">
              <a:spcAft>
                <a:spcPts val="600"/>
              </a:spcAft>
              <a:buClr>
                <a:srgbClr val="0070C0"/>
              </a:buClr>
              <a:buFont typeface="Arial" panose="020B0604020202020204" pitchFamily="34" charset="0"/>
              <a:buChar char="•"/>
            </a:pPr>
            <a:r>
              <a:rPr lang="en-US" sz="1400" dirty="0"/>
              <a:t>Implementation µC independent (ANSI-C?) and according MISRA (2012) standard,</a:t>
            </a:r>
          </a:p>
          <a:p>
            <a:pPr marL="628650" lvl="1" indent="-171450">
              <a:spcAft>
                <a:spcPts val="600"/>
              </a:spcAft>
              <a:buClr>
                <a:srgbClr val="0070C0"/>
              </a:buClr>
              <a:buFont typeface="Arial" panose="020B0604020202020204" pitchFamily="34" charset="0"/>
              <a:buChar char="•"/>
            </a:pPr>
            <a:r>
              <a:rPr lang="en-US" sz="1400" dirty="0"/>
              <a:t>Product and marketing strategy depending on technology provider</a:t>
            </a:r>
          </a:p>
        </p:txBody>
      </p:sp>
      <p:sp>
        <p:nvSpPr>
          <p:cNvPr id="8" name="Rectangle 7">
            <a:extLst>
              <a:ext uri="{FF2B5EF4-FFF2-40B4-BE49-F238E27FC236}">
                <a16:creationId xmlns:a16="http://schemas.microsoft.com/office/drawing/2014/main" id="{85F40720-87D7-4432-A70C-C585170B61BA}"/>
              </a:ext>
            </a:extLst>
          </p:cNvPr>
          <p:cNvSpPr/>
          <p:nvPr/>
        </p:nvSpPr>
        <p:spPr>
          <a:xfrm>
            <a:off x="1281098" y="2031690"/>
            <a:ext cx="990110" cy="236464"/>
          </a:xfrm>
          <a:prstGeom prst="rect">
            <a:avLst/>
          </a:prstGeom>
          <a:pattFill prst="ltUpDiag">
            <a:fgClr>
              <a:schemeClr val="bg2"/>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FS-Master</a:t>
            </a:r>
          </a:p>
        </p:txBody>
      </p:sp>
      <p:sp>
        <p:nvSpPr>
          <p:cNvPr id="9" name="Rectangle 8">
            <a:extLst>
              <a:ext uri="{FF2B5EF4-FFF2-40B4-BE49-F238E27FC236}">
                <a16:creationId xmlns:a16="http://schemas.microsoft.com/office/drawing/2014/main" id="{8388E517-D3A3-42B3-8F7D-99CEBA2DFDD9}"/>
              </a:ext>
            </a:extLst>
          </p:cNvPr>
          <p:cNvSpPr/>
          <p:nvPr/>
        </p:nvSpPr>
        <p:spPr>
          <a:xfrm>
            <a:off x="2706590" y="2031690"/>
            <a:ext cx="1415360" cy="236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FS-Device Dev.</a:t>
            </a:r>
          </a:p>
        </p:txBody>
      </p:sp>
      <p:cxnSp>
        <p:nvCxnSpPr>
          <p:cNvPr id="12" name="Straight Connector 11">
            <a:extLst>
              <a:ext uri="{FF2B5EF4-FFF2-40B4-BE49-F238E27FC236}">
                <a16:creationId xmlns:a16="http://schemas.microsoft.com/office/drawing/2014/main" id="{6D87D5E7-83DA-477B-A9E4-A0B47AC7EDEB}"/>
              </a:ext>
            </a:extLst>
          </p:cNvPr>
          <p:cNvCxnSpPr>
            <a:cxnSpLocks/>
            <a:stCxn id="8" idx="3"/>
            <a:endCxn id="9" idx="1"/>
          </p:cNvCxnSpPr>
          <p:nvPr/>
        </p:nvCxnSpPr>
        <p:spPr>
          <a:xfrm>
            <a:off x="2271208" y="2149922"/>
            <a:ext cx="43538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3942985-BDDF-4E8E-8AA5-ADA7108AD66B}"/>
              </a:ext>
            </a:extLst>
          </p:cNvPr>
          <p:cNvSpPr/>
          <p:nvPr/>
        </p:nvSpPr>
        <p:spPr>
          <a:xfrm>
            <a:off x="4443338" y="2031689"/>
            <a:ext cx="1478812" cy="2465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FS-Master Dev.</a:t>
            </a:r>
          </a:p>
        </p:txBody>
      </p:sp>
      <p:sp>
        <p:nvSpPr>
          <p:cNvPr id="14" name="Rectangle 13">
            <a:extLst>
              <a:ext uri="{FF2B5EF4-FFF2-40B4-BE49-F238E27FC236}">
                <a16:creationId xmlns:a16="http://schemas.microsoft.com/office/drawing/2014/main" id="{D17A5170-65DE-41FC-A961-1AEF79BDA01C}"/>
              </a:ext>
            </a:extLst>
          </p:cNvPr>
          <p:cNvSpPr/>
          <p:nvPr/>
        </p:nvSpPr>
        <p:spPr>
          <a:xfrm>
            <a:off x="6357532" y="2031690"/>
            <a:ext cx="990110" cy="236464"/>
          </a:xfrm>
          <a:prstGeom prst="rect">
            <a:avLst/>
          </a:prstGeom>
          <a:pattFill prst="ltUpDiag">
            <a:fgClr>
              <a:schemeClr val="bg2"/>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1"/>
                </a:solidFill>
              </a:rPr>
              <a:t>FS-Device</a:t>
            </a:r>
            <a:endParaRPr lang="en-US" sz="1400" dirty="0">
              <a:solidFill>
                <a:schemeClr val="tx1"/>
              </a:solidFill>
            </a:endParaRPr>
          </a:p>
        </p:txBody>
      </p:sp>
      <p:cxnSp>
        <p:nvCxnSpPr>
          <p:cNvPr id="15" name="Straight Connector 14">
            <a:extLst>
              <a:ext uri="{FF2B5EF4-FFF2-40B4-BE49-F238E27FC236}">
                <a16:creationId xmlns:a16="http://schemas.microsoft.com/office/drawing/2014/main" id="{6231AD0B-6F6D-430D-8931-97A15D4EB220}"/>
              </a:ext>
            </a:extLst>
          </p:cNvPr>
          <p:cNvCxnSpPr>
            <a:cxnSpLocks/>
            <a:endCxn id="14" idx="1"/>
          </p:cNvCxnSpPr>
          <p:nvPr/>
        </p:nvCxnSpPr>
        <p:spPr>
          <a:xfrm>
            <a:off x="5922150" y="2149922"/>
            <a:ext cx="43538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6D7A092-69E0-4B51-A848-C0FD5E0C47B5}"/>
              </a:ext>
            </a:extLst>
          </p:cNvPr>
          <p:cNvSpPr/>
          <p:nvPr/>
        </p:nvSpPr>
        <p:spPr>
          <a:xfrm>
            <a:off x="7387110" y="3426845"/>
            <a:ext cx="1415360" cy="236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Cert. Driver</a:t>
            </a:r>
          </a:p>
        </p:txBody>
      </p:sp>
      <p:sp>
        <p:nvSpPr>
          <p:cNvPr id="20" name="Rectangle 19">
            <a:extLst>
              <a:ext uri="{FF2B5EF4-FFF2-40B4-BE49-F238E27FC236}">
                <a16:creationId xmlns:a16="http://schemas.microsoft.com/office/drawing/2014/main" id="{C564F537-3087-4A03-9BE2-DADC7090EB81}"/>
              </a:ext>
            </a:extLst>
          </p:cNvPr>
          <p:cNvSpPr/>
          <p:nvPr/>
        </p:nvSpPr>
        <p:spPr>
          <a:xfrm>
            <a:off x="6867255" y="2875347"/>
            <a:ext cx="1935214" cy="236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FS-Master + Tool</a:t>
            </a:r>
          </a:p>
        </p:txBody>
      </p:sp>
    </p:spTree>
    <p:extLst>
      <p:ext uri="{BB962C8B-B14F-4D97-AF65-F5344CB8AC3E}">
        <p14:creationId xmlns:p14="http://schemas.microsoft.com/office/powerpoint/2010/main" val="1484642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What's</a:t>
            </a:r>
            <a:r>
              <a:rPr lang="de-DE" dirty="0"/>
              <a:t> </a:t>
            </a:r>
            <a:r>
              <a:rPr lang="de-DE" dirty="0" err="1"/>
              <a:t>next</a:t>
            </a:r>
            <a:r>
              <a:rPr lang="de-DE" dirty="0"/>
              <a:t>?</a:t>
            </a:r>
            <a:endParaRPr lang="en-US" dirty="0"/>
          </a:p>
        </p:txBody>
      </p:sp>
      <p:sp>
        <p:nvSpPr>
          <p:cNvPr id="3" name="Content Placeholder 2"/>
          <p:cNvSpPr>
            <a:spLocks noGrp="1"/>
          </p:cNvSpPr>
          <p:nvPr>
            <p:ph idx="1"/>
          </p:nvPr>
        </p:nvSpPr>
        <p:spPr>
          <a:xfrm>
            <a:off x="252000" y="965047"/>
            <a:ext cx="8640000" cy="3213405"/>
          </a:xfrm>
        </p:spPr>
        <p:txBody>
          <a:bodyPr/>
          <a:lstStyle/>
          <a:p>
            <a:pPr>
              <a:spcBef>
                <a:spcPts val="0"/>
              </a:spcBef>
              <a:spcAft>
                <a:spcPts val="1200"/>
              </a:spcAft>
              <a:buClr>
                <a:srgbClr val="0070C0"/>
              </a:buClr>
              <a:buFont typeface="Arial" panose="020B0604020202020204" pitchFamily="34" charset="0"/>
              <a:buChar char="•"/>
            </a:pPr>
            <a:r>
              <a:rPr lang="de-DE" sz="1400" dirty="0" err="1"/>
              <a:t>Finalization</a:t>
            </a:r>
            <a:r>
              <a:rPr lang="de-DE" sz="1400" dirty="0"/>
              <a:t> </a:t>
            </a:r>
            <a:r>
              <a:rPr lang="de-DE" sz="1400" dirty="0" err="1"/>
              <a:t>of</a:t>
            </a:r>
            <a:r>
              <a:rPr lang="de-DE" sz="1400" dirty="0"/>
              <a:t> </a:t>
            </a:r>
            <a:r>
              <a:rPr lang="de-DE" sz="1400" dirty="0" err="1"/>
              <a:t>the</a:t>
            </a:r>
            <a:r>
              <a:rPr lang="de-DE" sz="1400" dirty="0"/>
              <a:t> Test </a:t>
            </a:r>
            <a:r>
              <a:rPr lang="de-DE" sz="1400" dirty="0" err="1"/>
              <a:t>Specification</a:t>
            </a:r>
            <a:r>
              <a:rPr lang="de-DE" sz="1400" dirty="0"/>
              <a:t> in fall 2019 (</a:t>
            </a:r>
            <a:r>
              <a:rPr lang="de-DE" sz="1400" dirty="0" err="1"/>
              <a:t>Draft</a:t>
            </a:r>
            <a:r>
              <a:rPr lang="de-DE" sz="1400" dirty="0"/>
              <a:t> </a:t>
            </a:r>
            <a:r>
              <a:rPr lang="de-DE" sz="1400" dirty="0" err="1"/>
              <a:t>for</a:t>
            </a:r>
            <a:r>
              <a:rPr lang="de-DE" sz="1400" dirty="0"/>
              <a:t> WG-Review; </a:t>
            </a:r>
            <a:r>
              <a:rPr lang="de-DE" sz="1400" dirty="0" err="1"/>
              <a:t>dependancy</a:t>
            </a:r>
            <a:r>
              <a:rPr lang="de-DE" sz="1400" dirty="0"/>
              <a:t> on V1.1.3 </a:t>
            </a:r>
            <a:r>
              <a:rPr lang="de-DE" sz="1400" dirty="0" err="1"/>
              <a:t>test</a:t>
            </a:r>
            <a:endParaRPr lang="de-DE" sz="1400" dirty="0"/>
          </a:p>
          <a:p>
            <a:pPr>
              <a:spcBef>
                <a:spcPts val="0"/>
              </a:spcBef>
              <a:spcAft>
                <a:spcPts val="1200"/>
              </a:spcAft>
              <a:buClr>
                <a:srgbClr val="0070C0"/>
              </a:buClr>
              <a:buFont typeface="Arial" panose="020B0604020202020204" pitchFamily="34" charset="0"/>
              <a:buChar char="•"/>
            </a:pPr>
            <a:r>
              <a:rPr lang="de-DE" sz="1400" dirty="0"/>
              <a:t>FS-Master </a:t>
            </a:r>
            <a:r>
              <a:rPr lang="de-DE" sz="1400" dirty="0" err="1"/>
              <a:t>and</a:t>
            </a:r>
            <a:r>
              <a:rPr lang="de-DE" sz="1400" dirty="0"/>
              <a:t> FS-Device-Tester in 3</a:t>
            </a:r>
            <a:r>
              <a:rPr lang="de-DE" sz="1400" baseline="30000" dirty="0"/>
              <a:t>rd</a:t>
            </a:r>
            <a:r>
              <a:rPr lang="de-DE" sz="1400" dirty="0"/>
              <a:t>  </a:t>
            </a:r>
            <a:r>
              <a:rPr lang="de-DE" sz="1400" dirty="0" err="1"/>
              <a:t>quarter</a:t>
            </a:r>
            <a:r>
              <a:rPr lang="de-DE" sz="1400" dirty="0"/>
              <a:t> </a:t>
            </a:r>
            <a:r>
              <a:rPr lang="de-DE" sz="1400" dirty="0" err="1"/>
              <a:t>of</a:t>
            </a:r>
            <a:r>
              <a:rPr lang="de-DE" sz="1400" dirty="0"/>
              <a:t> 2019</a:t>
            </a:r>
          </a:p>
          <a:p>
            <a:pPr>
              <a:spcBef>
                <a:spcPts val="0"/>
              </a:spcBef>
              <a:spcAft>
                <a:spcPts val="1200"/>
              </a:spcAft>
              <a:buClr>
                <a:srgbClr val="0070C0"/>
              </a:buClr>
              <a:buFont typeface="Arial" panose="020B0604020202020204" pitchFamily="34" charset="0"/>
              <a:buChar char="•"/>
            </a:pPr>
            <a:r>
              <a:rPr lang="de-DE" sz="1400" dirty="0"/>
              <a:t>"White Paper" </a:t>
            </a:r>
            <a:r>
              <a:rPr lang="de-DE" sz="1400" dirty="0" err="1"/>
              <a:t>to</a:t>
            </a:r>
            <a:r>
              <a:rPr lang="de-DE" sz="1400" dirty="0"/>
              <a:t> </a:t>
            </a:r>
            <a:r>
              <a:rPr lang="de-DE" sz="1400" dirty="0" err="1"/>
              <a:t>be</a:t>
            </a:r>
            <a:r>
              <a:rPr lang="de-DE" sz="1400" dirty="0"/>
              <a:t> incorporated in Integration </a:t>
            </a:r>
            <a:r>
              <a:rPr lang="de-DE" sz="1400" dirty="0" err="1"/>
              <a:t>Specification</a:t>
            </a:r>
            <a:r>
              <a:rPr lang="de-DE" sz="1400" dirty="0"/>
              <a:t> PROFINET/</a:t>
            </a:r>
            <a:r>
              <a:rPr lang="de-DE" sz="1400" dirty="0" err="1"/>
              <a:t>PROFIsafe</a:t>
            </a:r>
            <a:r>
              <a:rPr lang="de-DE" sz="1400" dirty="0"/>
              <a:t> Ed. 2</a:t>
            </a:r>
          </a:p>
          <a:p>
            <a:pPr>
              <a:spcBef>
                <a:spcPts val="0"/>
              </a:spcBef>
              <a:spcAft>
                <a:spcPts val="1200"/>
              </a:spcAft>
              <a:buClr>
                <a:srgbClr val="0070C0"/>
              </a:buClr>
              <a:buFont typeface="Arial" panose="020B0604020202020204" pitchFamily="34" charset="0"/>
              <a:buChar char="•"/>
            </a:pPr>
            <a:r>
              <a:rPr lang="de-DE" sz="1400" dirty="0" err="1"/>
              <a:t>Encourage</a:t>
            </a:r>
            <a:r>
              <a:rPr lang="de-DE" sz="1400" dirty="0"/>
              <a:t> </a:t>
            </a:r>
            <a:r>
              <a:rPr lang="de-DE" sz="1400" dirty="0" err="1"/>
              <a:t>and</a:t>
            </a:r>
            <a:r>
              <a:rPr lang="de-DE" sz="1400" dirty="0"/>
              <a:t> </a:t>
            </a:r>
            <a:r>
              <a:rPr lang="de-DE" sz="1400" dirty="0" err="1"/>
              <a:t>enable</a:t>
            </a:r>
            <a:r>
              <a:rPr lang="de-DE" sz="1400" dirty="0"/>
              <a:t> </a:t>
            </a:r>
            <a:r>
              <a:rPr lang="de-DE" sz="1400" dirty="0" err="1"/>
              <a:t>other</a:t>
            </a:r>
            <a:r>
              <a:rPr lang="de-DE" sz="1400" dirty="0"/>
              <a:t> FSCP </a:t>
            </a:r>
            <a:r>
              <a:rPr lang="de-DE" sz="1400" dirty="0" err="1"/>
              <a:t>integrations</a:t>
            </a:r>
            <a:r>
              <a:rPr lang="de-DE" sz="1400" dirty="0"/>
              <a:t> (</a:t>
            </a:r>
            <a:r>
              <a:rPr lang="de-DE" sz="1400" dirty="0" err="1"/>
              <a:t>FSoE</a:t>
            </a:r>
            <a:r>
              <a:rPr lang="de-DE" sz="1400" dirty="0"/>
              <a:t>, CIP-</a:t>
            </a:r>
            <a:r>
              <a:rPr lang="de-DE" sz="1400" dirty="0" err="1"/>
              <a:t>Safety</a:t>
            </a:r>
            <a:r>
              <a:rPr lang="de-DE" sz="1400" dirty="0"/>
              <a:t>, </a:t>
            </a:r>
            <a:r>
              <a:rPr lang="de-DE" sz="1400" dirty="0" err="1"/>
              <a:t>and</a:t>
            </a:r>
            <a:r>
              <a:rPr lang="de-DE" sz="1400" dirty="0"/>
              <a:t> etc.)</a:t>
            </a:r>
          </a:p>
          <a:p>
            <a:pPr>
              <a:spcBef>
                <a:spcPts val="0"/>
              </a:spcBef>
              <a:spcAft>
                <a:spcPts val="1200"/>
              </a:spcAft>
              <a:buClr>
                <a:srgbClr val="0070C0"/>
              </a:buClr>
              <a:buFont typeface="Arial" panose="020B0604020202020204" pitchFamily="34" charset="0"/>
              <a:buChar char="•"/>
            </a:pPr>
            <a:r>
              <a:rPr lang="de-DE" sz="1400" b="1" dirty="0"/>
              <a:t>IO-Link </a:t>
            </a:r>
            <a:r>
              <a:rPr lang="de-DE" sz="1400" b="1" dirty="0" err="1"/>
              <a:t>Safety</a:t>
            </a:r>
            <a:r>
              <a:rPr lang="de-DE" sz="1400" b="1" dirty="0"/>
              <a:t> </a:t>
            </a:r>
            <a:r>
              <a:rPr lang="de-DE" sz="1400" b="1" dirty="0" err="1"/>
              <a:t>workshop</a:t>
            </a:r>
            <a:r>
              <a:rPr lang="de-DE" sz="1400" b="1" dirty="0"/>
              <a:t> on 9</a:t>
            </a:r>
            <a:r>
              <a:rPr lang="de-DE" sz="1400" b="1" baseline="30000" dirty="0"/>
              <a:t>th</a:t>
            </a:r>
            <a:r>
              <a:rPr lang="de-DE" sz="1400" b="1" dirty="0"/>
              <a:t> </a:t>
            </a:r>
            <a:r>
              <a:rPr lang="de-DE" sz="1400" b="1" dirty="0" err="1"/>
              <a:t>and</a:t>
            </a:r>
            <a:r>
              <a:rPr lang="de-DE" sz="1400" b="1" dirty="0"/>
              <a:t> 10</a:t>
            </a:r>
            <a:r>
              <a:rPr lang="de-DE" sz="1400" b="1" baseline="30000" dirty="0"/>
              <a:t>th</a:t>
            </a:r>
            <a:r>
              <a:rPr lang="de-DE" sz="1400" b="1" dirty="0"/>
              <a:t> </a:t>
            </a:r>
            <a:r>
              <a:rPr lang="de-DE" sz="1400" b="1" dirty="0" err="1"/>
              <a:t>of</a:t>
            </a:r>
            <a:r>
              <a:rPr lang="de-DE" sz="1400" b="1" dirty="0"/>
              <a:t> </a:t>
            </a:r>
            <a:r>
              <a:rPr lang="de-DE" sz="1400" b="1" dirty="0" err="1"/>
              <a:t>October</a:t>
            </a:r>
            <a:r>
              <a:rPr lang="de-DE" sz="1400" b="1" dirty="0"/>
              <a:t> 2019</a:t>
            </a:r>
          </a:p>
          <a:p>
            <a:pPr>
              <a:spcBef>
                <a:spcPts val="0"/>
              </a:spcBef>
              <a:spcAft>
                <a:spcPts val="1200"/>
              </a:spcAft>
              <a:buClr>
                <a:srgbClr val="0070C0"/>
              </a:buClr>
              <a:buFont typeface="Arial" panose="020B0604020202020204" pitchFamily="34" charset="0"/>
              <a:buChar char="•"/>
            </a:pPr>
            <a:r>
              <a:rPr lang="de-DE" sz="1400" dirty="0"/>
              <a:t>Certified </a:t>
            </a:r>
            <a:r>
              <a:rPr lang="de-DE" sz="1400" dirty="0" err="1"/>
              <a:t>designer</a:t>
            </a:r>
            <a:r>
              <a:rPr lang="de-DE" sz="1400" dirty="0"/>
              <a:t> </a:t>
            </a:r>
            <a:r>
              <a:rPr lang="de-DE" sz="1400" dirty="0" err="1"/>
              <a:t>training</a:t>
            </a:r>
            <a:r>
              <a:rPr lang="de-DE" sz="1400" dirty="0"/>
              <a:t> </a:t>
            </a:r>
            <a:r>
              <a:rPr lang="de-DE" sz="1400" dirty="0" err="1"/>
              <a:t>classes</a:t>
            </a:r>
            <a:r>
              <a:rPr lang="de-DE" sz="1400" dirty="0"/>
              <a:t> </a:t>
            </a:r>
            <a:r>
              <a:rPr lang="de-DE" sz="1400" dirty="0" err="1"/>
              <a:t>starting</a:t>
            </a:r>
            <a:r>
              <a:rPr lang="de-DE" sz="1400" dirty="0"/>
              <a:t> in spring 2020</a:t>
            </a:r>
          </a:p>
          <a:p>
            <a:pPr>
              <a:spcBef>
                <a:spcPts val="0"/>
              </a:spcBef>
              <a:spcAft>
                <a:spcPts val="1200"/>
              </a:spcAft>
              <a:buClr>
                <a:srgbClr val="0070C0"/>
              </a:buClr>
              <a:buFont typeface="Arial" panose="020B0604020202020204" pitchFamily="34" charset="0"/>
              <a:buChar char="•"/>
            </a:pPr>
            <a:r>
              <a:rPr lang="de-DE" sz="1400" dirty="0" err="1"/>
              <a:t>Investigations</a:t>
            </a:r>
            <a:r>
              <a:rPr lang="de-DE" sz="1400" dirty="0"/>
              <a:t> on IO-Link </a:t>
            </a:r>
            <a:r>
              <a:rPr lang="de-DE" sz="1400" dirty="0" err="1"/>
              <a:t>Safety</a:t>
            </a:r>
            <a:r>
              <a:rPr lang="de-DE" sz="1400" dirty="0"/>
              <a:t> </a:t>
            </a:r>
            <a:r>
              <a:rPr lang="de-DE" sz="1400" dirty="0" err="1"/>
              <a:t>protocol</a:t>
            </a:r>
            <a:r>
              <a:rPr lang="de-DE" sz="1400" dirty="0"/>
              <a:t> </a:t>
            </a:r>
            <a:r>
              <a:rPr lang="de-DE" sz="1400" dirty="0" err="1"/>
              <a:t>extensions</a:t>
            </a:r>
            <a:r>
              <a:rPr lang="de-DE" sz="1400" dirty="0"/>
              <a:t> </a:t>
            </a:r>
            <a:r>
              <a:rPr lang="de-DE" sz="1400" dirty="0" err="1"/>
              <a:t>for</a:t>
            </a:r>
            <a:r>
              <a:rPr lang="de-DE" sz="1400" dirty="0"/>
              <a:t> IO-Link </a:t>
            </a:r>
            <a:r>
              <a:rPr lang="de-DE" sz="1400" dirty="0" err="1"/>
              <a:t>wireless</a:t>
            </a:r>
            <a:r>
              <a:rPr lang="de-DE" sz="1400" dirty="0"/>
              <a:t> (HS University, Hamburg)</a:t>
            </a:r>
            <a:endParaRPr lang="en-US" sz="1400" dirty="0"/>
          </a:p>
        </p:txBody>
      </p:sp>
      <p:sp>
        <p:nvSpPr>
          <p:cNvPr id="6" name="Slide Number Placeholder 5"/>
          <p:cNvSpPr>
            <a:spLocks noGrp="1"/>
          </p:cNvSpPr>
          <p:nvPr>
            <p:ph type="sldNum" sz="quarter" idx="12"/>
          </p:nvPr>
        </p:nvSpPr>
        <p:spPr/>
        <p:txBody>
          <a:bodyPr/>
          <a:lstStyle/>
          <a:p>
            <a:fld id="{892E6F36-0CB9-4B54-9134-62052D3A0080}" type="slidenum">
              <a:rPr lang="de-DE" smtClean="0"/>
              <a:pPr/>
              <a:t>45</a:t>
            </a:fld>
            <a:endParaRPr lang="de-DE" dirty="0"/>
          </a:p>
        </p:txBody>
      </p:sp>
    </p:spTree>
    <p:extLst>
      <p:ext uri="{BB962C8B-B14F-4D97-AF65-F5344CB8AC3E}">
        <p14:creationId xmlns:p14="http://schemas.microsoft.com/office/powerpoint/2010/main" val="163371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92E6F36-0CB9-4B54-9134-62052D3A0080}" type="slidenum">
              <a:rPr lang="de-DE" smtClean="0">
                <a:solidFill>
                  <a:srgbClr val="000000">
                    <a:tint val="75000"/>
                  </a:srgbClr>
                </a:solidFill>
              </a:rPr>
              <a:pPr/>
              <a:t>46</a:t>
            </a:fld>
            <a:endParaRPr lang="de-DE" dirty="0">
              <a:solidFill>
                <a:srgbClr val="000000">
                  <a:tint val="75000"/>
                </a:srgbClr>
              </a:solidFill>
            </a:endParaRPr>
          </a:p>
        </p:txBody>
      </p:sp>
      <p:sp>
        <p:nvSpPr>
          <p:cNvPr id="4" name="Title 3"/>
          <p:cNvSpPr>
            <a:spLocks noGrp="1"/>
          </p:cNvSpPr>
          <p:nvPr>
            <p:ph type="title"/>
          </p:nvPr>
        </p:nvSpPr>
        <p:spPr/>
        <p:txBody>
          <a:bodyPr/>
          <a:lstStyle/>
          <a:p>
            <a:r>
              <a:rPr lang="de-DE" dirty="0"/>
              <a:t>Working Group Members</a:t>
            </a:r>
            <a:endParaRPr lang="en-US" dirty="0"/>
          </a:p>
        </p:txBody>
      </p:sp>
      <p:pic>
        <p:nvPicPr>
          <p:cNvPr id="59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756" y="906565"/>
            <a:ext cx="1142857" cy="100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8326" y="1138257"/>
            <a:ext cx="1474286" cy="41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086" y="993588"/>
            <a:ext cx="900686" cy="51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6"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403" y="1858858"/>
            <a:ext cx="14287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7"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050" y="3063190"/>
            <a:ext cx="1350267" cy="33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8"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6629" y="1731291"/>
            <a:ext cx="1264313" cy="25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9"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9620" y="1666656"/>
            <a:ext cx="669925"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5477" y="1675241"/>
            <a:ext cx="901588" cy="73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1"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0150" y="4232926"/>
            <a:ext cx="1271587"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2"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0230" y="2373452"/>
            <a:ext cx="1621235" cy="3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3" name="Picture 3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77042" y="3142276"/>
            <a:ext cx="772974" cy="60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21155" y="2553132"/>
            <a:ext cx="1271429" cy="29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5" name="Picture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55598" y="2633580"/>
            <a:ext cx="1152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6" name="Picture 3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65946" y="3650300"/>
            <a:ext cx="1056667" cy="3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7" name="Picture 3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9013" y="3729364"/>
            <a:ext cx="1066802" cy="34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8" name="Picture 4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73040" y="3568124"/>
            <a:ext cx="1629430" cy="46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9"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98166" y="4089955"/>
            <a:ext cx="1364445" cy="31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0" name="Picture 4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17878" y="4170246"/>
            <a:ext cx="1371042" cy="55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1"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38785" y="3149785"/>
            <a:ext cx="19367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2"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59882" y="1077463"/>
            <a:ext cx="1668571" cy="42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3"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9756" y="4299620"/>
            <a:ext cx="1357143" cy="3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41456" y="3117496"/>
            <a:ext cx="1666667" cy="22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09025" y="2346736"/>
            <a:ext cx="1661917" cy="55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1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66788" y="2897982"/>
            <a:ext cx="6400800" cy="369332"/>
          </a:xfrm>
        </p:spPr>
        <p:txBody>
          <a:bodyPr/>
          <a:lstStyle/>
          <a:p>
            <a:r>
              <a:rPr lang="de-DE" dirty="0"/>
              <a:t>See </a:t>
            </a:r>
            <a:r>
              <a:rPr lang="de-DE" dirty="0" err="1"/>
              <a:t>you</a:t>
            </a:r>
            <a:r>
              <a:rPr lang="de-DE" dirty="0"/>
              <a:t> @</a:t>
            </a:r>
          </a:p>
        </p:txBody>
      </p:sp>
      <p:sp>
        <p:nvSpPr>
          <p:cNvPr id="3" name="Titel 2"/>
          <p:cNvSpPr>
            <a:spLocks noGrp="1"/>
          </p:cNvSpPr>
          <p:nvPr>
            <p:ph type="title"/>
          </p:nvPr>
        </p:nvSpPr>
        <p:spPr/>
        <p:txBody>
          <a:bodyPr/>
          <a:lstStyle/>
          <a:p>
            <a:r>
              <a:rPr lang="de-DE" dirty="0" err="1"/>
              <a:t>Thank</a:t>
            </a:r>
            <a:r>
              <a:rPr lang="de-DE" dirty="0"/>
              <a:t> </a:t>
            </a:r>
            <a:r>
              <a:rPr lang="de-DE" dirty="0" err="1"/>
              <a:t>you</a:t>
            </a:r>
            <a:r>
              <a:rPr lang="de-DE" dirty="0"/>
              <a:t>!</a:t>
            </a:r>
          </a:p>
        </p:txBody>
      </p:sp>
      <p:pic>
        <p:nvPicPr>
          <p:cNvPr id="4" name="Grafik 3"/>
          <p:cNvPicPr>
            <a:picLocks noChangeAspect="1"/>
          </p:cNvPicPr>
          <p:nvPr/>
        </p:nvPicPr>
        <p:blipFill>
          <a:blip r:embed="rId3"/>
          <a:stretch>
            <a:fillRect/>
          </a:stretch>
        </p:blipFill>
        <p:spPr>
          <a:xfrm>
            <a:off x="5742130" y="1652761"/>
            <a:ext cx="3057525" cy="914400"/>
          </a:xfrm>
          <a:prstGeom prst="rect">
            <a:avLst/>
          </a:prstGeom>
        </p:spPr>
      </p:pic>
    </p:spTree>
    <p:extLst>
      <p:ext uri="{BB962C8B-B14F-4D97-AF65-F5344CB8AC3E}">
        <p14:creationId xmlns:p14="http://schemas.microsoft.com/office/powerpoint/2010/main" val="26862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A9B6-01B4-4AE4-A1FC-2E7AEDCB1FDE}"/>
              </a:ext>
            </a:extLst>
          </p:cNvPr>
          <p:cNvSpPr>
            <a:spLocks noGrp="1"/>
          </p:cNvSpPr>
          <p:nvPr>
            <p:ph type="title"/>
          </p:nvPr>
        </p:nvSpPr>
        <p:spPr/>
        <p:txBody>
          <a:bodyPr/>
          <a:lstStyle/>
          <a:p>
            <a:r>
              <a:rPr lang="en-US" dirty="0"/>
              <a:t>The IO-Link Story("V1.1.3")</a:t>
            </a:r>
          </a:p>
        </p:txBody>
      </p:sp>
      <p:sp>
        <p:nvSpPr>
          <p:cNvPr id="3" name="Slide Number Placeholder 2">
            <a:extLst>
              <a:ext uri="{FF2B5EF4-FFF2-40B4-BE49-F238E27FC236}">
                <a16:creationId xmlns:a16="http://schemas.microsoft.com/office/drawing/2014/main" id="{F68BABB7-ED9E-41C8-B486-DBCAE2CE8C97}"/>
              </a:ext>
            </a:extLst>
          </p:cNvPr>
          <p:cNvSpPr>
            <a:spLocks noGrp="1"/>
          </p:cNvSpPr>
          <p:nvPr>
            <p:ph type="sldNum" sz="quarter" idx="12"/>
          </p:nvPr>
        </p:nvSpPr>
        <p:spPr>
          <a:xfrm>
            <a:off x="8244510" y="4817463"/>
            <a:ext cx="765410" cy="274637"/>
          </a:xfrm>
        </p:spPr>
        <p:txBody>
          <a:bodyPr/>
          <a:lstStyle/>
          <a:p>
            <a:fld id="{892E6F36-0CB9-4B54-9134-62052D3A0080}" type="slidenum">
              <a:rPr lang="de-DE" smtClean="0"/>
              <a:pPr/>
              <a:t>5</a:t>
            </a:fld>
            <a:endParaRPr lang="de-DE" dirty="0"/>
          </a:p>
        </p:txBody>
      </p:sp>
      <p:sp>
        <p:nvSpPr>
          <p:cNvPr id="119" name="Rectangle 16">
            <a:extLst>
              <a:ext uri="{FF2B5EF4-FFF2-40B4-BE49-F238E27FC236}">
                <a16:creationId xmlns:a16="http://schemas.microsoft.com/office/drawing/2014/main" id="{A9A2CFC9-DFA3-4605-B39E-F395C75BABF0}"/>
              </a:ext>
            </a:extLst>
          </p:cNvPr>
          <p:cNvSpPr>
            <a:spLocks noChangeArrowheads="1"/>
          </p:cNvSpPr>
          <p:nvPr/>
        </p:nvSpPr>
        <p:spPr bwMode="auto">
          <a:xfrm>
            <a:off x="5765980" y="2384266"/>
            <a:ext cx="332990" cy="212771"/>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UDP</a:t>
            </a:r>
          </a:p>
        </p:txBody>
      </p:sp>
      <p:sp>
        <p:nvSpPr>
          <p:cNvPr id="120" name="Rectangle 16">
            <a:extLst>
              <a:ext uri="{FF2B5EF4-FFF2-40B4-BE49-F238E27FC236}">
                <a16:creationId xmlns:a16="http://schemas.microsoft.com/office/drawing/2014/main" id="{0E14BE04-C3CE-4BE5-A6C4-D2B462E119D1}"/>
              </a:ext>
            </a:extLst>
          </p:cNvPr>
          <p:cNvSpPr>
            <a:spLocks noChangeArrowheads="1"/>
          </p:cNvSpPr>
          <p:nvPr/>
        </p:nvSpPr>
        <p:spPr bwMode="auto">
          <a:xfrm>
            <a:off x="5765979" y="2593923"/>
            <a:ext cx="332990" cy="269588"/>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GA</a:t>
            </a:r>
          </a:p>
        </p:txBody>
      </p:sp>
      <p:sp>
        <p:nvSpPr>
          <p:cNvPr id="121" name="Rectangle 20">
            <a:extLst>
              <a:ext uri="{FF2B5EF4-FFF2-40B4-BE49-F238E27FC236}">
                <a16:creationId xmlns:a16="http://schemas.microsoft.com/office/drawing/2014/main" id="{F8109E1F-2133-4C3C-B62A-499C7C558BCF}"/>
              </a:ext>
            </a:extLst>
          </p:cNvPr>
          <p:cNvSpPr>
            <a:spLocks noChangeArrowheads="1"/>
          </p:cNvSpPr>
          <p:nvPr/>
        </p:nvSpPr>
        <p:spPr bwMode="auto">
          <a:xfrm>
            <a:off x="2531381" y="2392474"/>
            <a:ext cx="702717" cy="212728"/>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a:solidFill>
                  <a:schemeClr val="tx1"/>
                </a:solidFill>
                <a:latin typeface="+mn-lt"/>
              </a:rPr>
              <a:t>Webserver</a:t>
            </a:r>
          </a:p>
        </p:txBody>
      </p:sp>
      <p:sp>
        <p:nvSpPr>
          <p:cNvPr id="122" name="Rectangle 20">
            <a:extLst>
              <a:ext uri="{FF2B5EF4-FFF2-40B4-BE49-F238E27FC236}">
                <a16:creationId xmlns:a16="http://schemas.microsoft.com/office/drawing/2014/main" id="{D19510C1-E9C0-4D9E-9D25-D2D29FEF6C82}"/>
              </a:ext>
            </a:extLst>
          </p:cNvPr>
          <p:cNvSpPr>
            <a:spLocks noChangeArrowheads="1"/>
          </p:cNvSpPr>
          <p:nvPr/>
        </p:nvSpPr>
        <p:spPr bwMode="auto">
          <a:xfrm>
            <a:off x="3234099" y="2392473"/>
            <a:ext cx="620664" cy="21272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a:solidFill>
                  <a:schemeClr val="tx1"/>
                </a:solidFill>
                <a:latin typeface="+mn-lt"/>
              </a:rPr>
              <a:t>OPC-UA</a:t>
            </a:r>
          </a:p>
        </p:txBody>
      </p:sp>
      <p:sp>
        <p:nvSpPr>
          <p:cNvPr id="123" name="Rectangle 16">
            <a:extLst>
              <a:ext uri="{FF2B5EF4-FFF2-40B4-BE49-F238E27FC236}">
                <a16:creationId xmlns:a16="http://schemas.microsoft.com/office/drawing/2014/main" id="{A8BD49BD-BCFE-43F6-95E8-2C2B93DA072C}"/>
              </a:ext>
            </a:extLst>
          </p:cNvPr>
          <p:cNvSpPr>
            <a:spLocks noChangeArrowheads="1"/>
          </p:cNvSpPr>
          <p:nvPr/>
        </p:nvSpPr>
        <p:spPr bwMode="auto">
          <a:xfrm>
            <a:off x="2531382" y="2603387"/>
            <a:ext cx="1323381" cy="258537"/>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Gateway </a:t>
            </a:r>
            <a:r>
              <a:rPr lang="de-DE" altLang="de-DE" sz="1000" dirty="0" err="1">
                <a:latin typeface="+mn-lt"/>
              </a:rPr>
              <a:t>Application</a:t>
            </a:r>
            <a:endParaRPr lang="de-DE" altLang="de-DE" sz="1000" dirty="0">
              <a:latin typeface="+mn-lt"/>
            </a:endParaRPr>
          </a:p>
        </p:txBody>
      </p:sp>
      <p:sp>
        <p:nvSpPr>
          <p:cNvPr id="124" name="Rectangle 20">
            <a:extLst>
              <a:ext uri="{FF2B5EF4-FFF2-40B4-BE49-F238E27FC236}">
                <a16:creationId xmlns:a16="http://schemas.microsoft.com/office/drawing/2014/main" id="{1642A43A-86C1-4E4B-911B-E7D7CB2591E6}"/>
              </a:ext>
            </a:extLst>
          </p:cNvPr>
          <p:cNvSpPr>
            <a:spLocks noChangeArrowheads="1"/>
          </p:cNvSpPr>
          <p:nvPr/>
        </p:nvSpPr>
        <p:spPr bwMode="auto">
          <a:xfrm>
            <a:off x="4482456" y="2392472"/>
            <a:ext cx="1093030" cy="21273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mn-lt"/>
              </a:rPr>
              <a:t>Fieldbus interface</a:t>
            </a:r>
          </a:p>
        </p:txBody>
      </p:sp>
      <p:sp>
        <p:nvSpPr>
          <p:cNvPr id="125" name="Rectangle 16">
            <a:extLst>
              <a:ext uri="{FF2B5EF4-FFF2-40B4-BE49-F238E27FC236}">
                <a16:creationId xmlns:a16="http://schemas.microsoft.com/office/drawing/2014/main" id="{9E526CC2-DC31-47D1-8EE8-445BD8042337}"/>
              </a:ext>
            </a:extLst>
          </p:cNvPr>
          <p:cNvSpPr>
            <a:spLocks noChangeArrowheads="1"/>
          </p:cNvSpPr>
          <p:nvPr/>
        </p:nvSpPr>
        <p:spPr bwMode="auto">
          <a:xfrm>
            <a:off x="4365213" y="2605707"/>
            <a:ext cx="1287467" cy="256218"/>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Gateway </a:t>
            </a:r>
            <a:r>
              <a:rPr lang="de-DE" altLang="de-DE" sz="1000" dirty="0" err="1">
                <a:latin typeface="+mn-lt"/>
              </a:rPr>
              <a:t>Application</a:t>
            </a:r>
            <a:endParaRPr lang="de-DE" altLang="de-DE" sz="1000" dirty="0">
              <a:latin typeface="+mn-lt"/>
            </a:endParaRPr>
          </a:p>
        </p:txBody>
      </p:sp>
      <p:sp>
        <p:nvSpPr>
          <p:cNvPr id="126" name="Line 50">
            <a:extLst>
              <a:ext uri="{FF2B5EF4-FFF2-40B4-BE49-F238E27FC236}">
                <a16:creationId xmlns:a16="http://schemas.microsoft.com/office/drawing/2014/main" id="{CDCB6C74-5C21-46AB-ADB4-1E5436B00BC0}"/>
              </a:ext>
            </a:extLst>
          </p:cNvPr>
          <p:cNvSpPr>
            <a:spLocks noChangeShapeType="1"/>
          </p:cNvSpPr>
          <p:nvPr/>
        </p:nvSpPr>
        <p:spPr bwMode="auto">
          <a:xfrm flipH="1">
            <a:off x="1043347" y="2857162"/>
            <a:ext cx="221489"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27" name="Rectangle 20">
            <a:extLst>
              <a:ext uri="{FF2B5EF4-FFF2-40B4-BE49-F238E27FC236}">
                <a16:creationId xmlns:a16="http://schemas.microsoft.com/office/drawing/2014/main" id="{D49729C1-4686-4879-B4A3-30FFBD7BEAB9}"/>
              </a:ext>
            </a:extLst>
          </p:cNvPr>
          <p:cNvSpPr>
            <a:spLocks noChangeArrowheads="1"/>
          </p:cNvSpPr>
          <p:nvPr/>
        </p:nvSpPr>
        <p:spPr bwMode="auto">
          <a:xfrm>
            <a:off x="1264837" y="2359830"/>
            <a:ext cx="958850" cy="498920"/>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Embedded</a:t>
            </a:r>
            <a:br>
              <a:rPr lang="de-DE" altLang="de-DE" sz="1000" dirty="0">
                <a:latin typeface="+mn-lt"/>
              </a:rPr>
            </a:br>
            <a:r>
              <a:rPr lang="de-DE" altLang="de-DE" sz="1000" dirty="0" err="1">
                <a:latin typeface="+mn-lt"/>
              </a:rPr>
              <a:t>controller:e.g</a:t>
            </a:r>
            <a:r>
              <a:rPr lang="de-DE" altLang="de-DE" sz="1000" dirty="0">
                <a:latin typeface="+mn-lt"/>
              </a:rPr>
              <a:t>. </a:t>
            </a:r>
            <a:br>
              <a:rPr lang="de-DE" altLang="de-DE" sz="1000" dirty="0">
                <a:latin typeface="+mn-lt"/>
              </a:rPr>
            </a:br>
            <a:r>
              <a:rPr lang="de-DE" altLang="de-DE" sz="1000" dirty="0">
                <a:latin typeface="+mn-lt"/>
              </a:rPr>
              <a:t>Drive</a:t>
            </a:r>
          </a:p>
        </p:txBody>
      </p:sp>
      <p:sp>
        <p:nvSpPr>
          <p:cNvPr id="128" name="Rectangle 17">
            <a:extLst>
              <a:ext uri="{FF2B5EF4-FFF2-40B4-BE49-F238E27FC236}">
                <a16:creationId xmlns:a16="http://schemas.microsoft.com/office/drawing/2014/main" id="{9058F405-B282-4528-954C-FD04378B1B64}"/>
              </a:ext>
            </a:extLst>
          </p:cNvPr>
          <p:cNvSpPr>
            <a:spLocks noChangeArrowheads="1"/>
          </p:cNvSpPr>
          <p:nvPr/>
        </p:nvSpPr>
        <p:spPr bwMode="auto">
          <a:xfrm>
            <a:off x="1264837" y="2857956"/>
            <a:ext cx="4834132" cy="186531"/>
          </a:xfrm>
          <a:prstGeom prst="rect">
            <a:avLst/>
          </a:prstGeom>
          <a:solidFill>
            <a:srgbClr val="FFDEBD"/>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err="1">
                <a:latin typeface="+mn-lt"/>
              </a:rPr>
              <a:t>Standardized</a:t>
            </a:r>
            <a:r>
              <a:rPr lang="de-DE" altLang="de-DE" sz="1000" dirty="0">
                <a:latin typeface="+mn-lt"/>
              </a:rPr>
              <a:t> Master Interface (SMI)</a:t>
            </a:r>
          </a:p>
        </p:txBody>
      </p:sp>
      <p:grpSp>
        <p:nvGrpSpPr>
          <p:cNvPr id="129" name="Group 128">
            <a:extLst>
              <a:ext uri="{FF2B5EF4-FFF2-40B4-BE49-F238E27FC236}">
                <a16:creationId xmlns:a16="http://schemas.microsoft.com/office/drawing/2014/main" id="{F811DE2B-CFDD-4838-85E8-B1F8ED9348C2}"/>
              </a:ext>
            </a:extLst>
          </p:cNvPr>
          <p:cNvGrpSpPr/>
          <p:nvPr/>
        </p:nvGrpSpPr>
        <p:grpSpPr>
          <a:xfrm>
            <a:off x="3898345" y="4364923"/>
            <a:ext cx="492002" cy="230870"/>
            <a:chOff x="4929587" y="1874912"/>
            <a:chExt cx="775310" cy="363811"/>
          </a:xfrm>
          <a:effectLst>
            <a:outerShdw blurRad="50800" dist="38100" dir="2700000" algn="tl" rotWithShape="0">
              <a:prstClr val="black">
                <a:alpha val="40000"/>
              </a:prstClr>
            </a:outerShdw>
          </a:effectLst>
        </p:grpSpPr>
        <p:sp>
          <p:nvSpPr>
            <p:cNvPr id="130" name="Oval 10">
              <a:extLst>
                <a:ext uri="{FF2B5EF4-FFF2-40B4-BE49-F238E27FC236}">
                  <a16:creationId xmlns:a16="http://schemas.microsoft.com/office/drawing/2014/main" id="{9C81C373-4D8F-4BD2-9876-965949F76E31}"/>
                </a:ext>
              </a:extLst>
            </p:cNvPr>
            <p:cNvSpPr>
              <a:spLocks noChangeArrowheads="1"/>
            </p:cNvSpPr>
            <p:nvPr/>
          </p:nvSpPr>
          <p:spPr bwMode="auto">
            <a:xfrm>
              <a:off x="4946544" y="1879789"/>
              <a:ext cx="758353" cy="358934"/>
            </a:xfrm>
            <a:prstGeom prst="ellipse">
              <a:avLst/>
            </a:prstGeom>
            <a:solidFill>
              <a:srgbClr val="000000"/>
            </a:solidFill>
            <a:ln w="7938">
              <a:solidFill>
                <a:srgbClr val="000000"/>
              </a:solidFill>
              <a:round/>
              <a:headEnd/>
              <a:tailEnd/>
            </a:ln>
          </p:spPr>
          <p:txBody>
            <a:bodyPr/>
            <a:lstStyle/>
            <a:p>
              <a:endParaRPr lang="de-DE">
                <a:latin typeface="+mn-lt"/>
              </a:endParaRPr>
            </a:p>
          </p:txBody>
        </p:sp>
        <p:sp>
          <p:nvSpPr>
            <p:cNvPr id="131" name="Oval 11">
              <a:extLst>
                <a:ext uri="{FF2B5EF4-FFF2-40B4-BE49-F238E27FC236}">
                  <a16:creationId xmlns:a16="http://schemas.microsoft.com/office/drawing/2014/main" id="{9FA98776-545B-4276-A93B-C38954FEE16D}"/>
                </a:ext>
              </a:extLst>
            </p:cNvPr>
            <p:cNvSpPr>
              <a:spLocks noChangeArrowheads="1"/>
            </p:cNvSpPr>
            <p:nvPr/>
          </p:nvSpPr>
          <p:spPr bwMode="auto">
            <a:xfrm>
              <a:off x="4929587" y="1874912"/>
              <a:ext cx="758353" cy="358934"/>
            </a:xfrm>
            <a:prstGeom prst="ellipse">
              <a:avLst/>
            </a:prstGeom>
            <a:solidFill>
              <a:srgbClr val="E0E0E0"/>
            </a:solidFill>
            <a:ln w="7938">
              <a:solidFill>
                <a:srgbClr val="000000"/>
              </a:solidFill>
              <a:round/>
              <a:headEnd/>
              <a:tailEnd/>
            </a:ln>
          </p:spPr>
          <p:txBody>
            <a:bodyPr/>
            <a:lstStyle/>
            <a:p>
              <a:endParaRPr lang="de-DE">
                <a:latin typeface="+mn-lt"/>
              </a:endParaRPr>
            </a:p>
          </p:txBody>
        </p:sp>
        <p:sp>
          <p:nvSpPr>
            <p:cNvPr id="132" name="Oval 12">
              <a:extLst>
                <a:ext uri="{FF2B5EF4-FFF2-40B4-BE49-F238E27FC236}">
                  <a16:creationId xmlns:a16="http://schemas.microsoft.com/office/drawing/2014/main" id="{CE2B6D5D-4AF1-4807-94F3-8953847CA5ED}"/>
                </a:ext>
              </a:extLst>
            </p:cNvPr>
            <p:cNvSpPr>
              <a:spLocks noChangeArrowheads="1"/>
            </p:cNvSpPr>
            <p:nvPr/>
          </p:nvSpPr>
          <p:spPr bwMode="auto">
            <a:xfrm>
              <a:off x="5197130" y="2001709"/>
              <a:ext cx="222325" cy="104364"/>
            </a:xfrm>
            <a:prstGeom prst="ellipse">
              <a:avLst/>
            </a:prstGeom>
            <a:solidFill>
              <a:srgbClr val="000000"/>
            </a:solidFill>
            <a:ln w="7938">
              <a:solidFill>
                <a:srgbClr val="000000"/>
              </a:solidFill>
              <a:round/>
              <a:headEnd/>
              <a:tailEnd/>
            </a:ln>
          </p:spPr>
          <p:txBody>
            <a:bodyPr/>
            <a:lstStyle/>
            <a:p>
              <a:endParaRPr lang="de-DE">
                <a:latin typeface="+mn-lt"/>
              </a:endParaRPr>
            </a:p>
          </p:txBody>
        </p:sp>
        <p:sp>
          <p:nvSpPr>
            <p:cNvPr id="133" name="Oval 13">
              <a:extLst>
                <a:ext uri="{FF2B5EF4-FFF2-40B4-BE49-F238E27FC236}">
                  <a16:creationId xmlns:a16="http://schemas.microsoft.com/office/drawing/2014/main" id="{F3106CF1-9FA1-48C1-9671-3938566A184C}"/>
                </a:ext>
              </a:extLst>
            </p:cNvPr>
            <p:cNvSpPr>
              <a:spLocks noChangeArrowheads="1"/>
            </p:cNvSpPr>
            <p:nvPr/>
          </p:nvSpPr>
          <p:spPr bwMode="auto">
            <a:xfrm>
              <a:off x="5213145" y="2009512"/>
              <a:ext cx="189353" cy="897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mn-lt"/>
              </a:endParaRPr>
            </a:p>
          </p:txBody>
        </p:sp>
        <p:sp>
          <p:nvSpPr>
            <p:cNvPr id="134" name="Freeform 14">
              <a:extLst>
                <a:ext uri="{FF2B5EF4-FFF2-40B4-BE49-F238E27FC236}">
                  <a16:creationId xmlns:a16="http://schemas.microsoft.com/office/drawing/2014/main" id="{3E354E67-3154-42A6-B70D-EC08FCFDEED8}"/>
                </a:ext>
              </a:extLst>
            </p:cNvPr>
            <p:cNvSpPr>
              <a:spLocks/>
            </p:cNvSpPr>
            <p:nvPr/>
          </p:nvSpPr>
          <p:spPr bwMode="auto">
            <a:xfrm>
              <a:off x="5318655" y="2107049"/>
              <a:ext cx="90437" cy="123871"/>
            </a:xfrm>
            <a:custGeom>
              <a:avLst/>
              <a:gdLst>
                <a:gd name="T0" fmla="*/ 0 w 192"/>
                <a:gd name="T1" fmla="*/ 5 h 253"/>
                <a:gd name="T2" fmla="*/ 86 w 192"/>
                <a:gd name="T3" fmla="*/ 253 h 253"/>
                <a:gd name="T4" fmla="*/ 151 w 192"/>
                <a:gd name="T5" fmla="*/ 247 h 253"/>
                <a:gd name="T6" fmla="*/ 192 w 192"/>
                <a:gd name="T7" fmla="*/ 242 h 253"/>
                <a:gd name="T8" fmla="*/ 46 w 192"/>
                <a:gd name="T9" fmla="*/ 0 h 253"/>
                <a:gd name="T10" fmla="*/ 0 w 192"/>
                <a:gd name="T11" fmla="*/ 5 h 253"/>
              </a:gdLst>
              <a:ahLst/>
              <a:cxnLst>
                <a:cxn ang="0">
                  <a:pos x="T0" y="T1"/>
                </a:cxn>
                <a:cxn ang="0">
                  <a:pos x="T2" y="T3"/>
                </a:cxn>
                <a:cxn ang="0">
                  <a:pos x="T4" y="T5"/>
                </a:cxn>
                <a:cxn ang="0">
                  <a:pos x="T6" y="T7"/>
                </a:cxn>
                <a:cxn ang="0">
                  <a:pos x="T8" y="T9"/>
                </a:cxn>
                <a:cxn ang="0">
                  <a:pos x="T10" y="T11"/>
                </a:cxn>
              </a:cxnLst>
              <a:rect l="0" t="0" r="r" b="b"/>
              <a:pathLst>
                <a:path w="192" h="253">
                  <a:moveTo>
                    <a:pt x="0" y="5"/>
                  </a:moveTo>
                  <a:lnTo>
                    <a:pt x="86" y="253"/>
                  </a:lnTo>
                  <a:lnTo>
                    <a:pt x="151" y="247"/>
                  </a:lnTo>
                  <a:lnTo>
                    <a:pt x="192" y="242"/>
                  </a:lnTo>
                  <a:lnTo>
                    <a:pt x="46" y="0"/>
                  </a:lnTo>
                  <a:lnTo>
                    <a:pt x="0" y="5"/>
                  </a:lnTo>
                  <a:close/>
                </a:path>
              </a:pathLst>
            </a:custGeom>
            <a:solidFill>
              <a:srgbClr val="EAEAEA"/>
            </a:solidFill>
            <a:ln>
              <a:noFill/>
            </a:ln>
          </p:spPr>
          <p:txBody>
            <a:bodyPr/>
            <a:lstStyle/>
            <a:p>
              <a:endParaRPr lang="de-DE">
                <a:latin typeface="+mn-lt"/>
              </a:endParaRPr>
            </a:p>
          </p:txBody>
        </p:sp>
        <p:sp>
          <p:nvSpPr>
            <p:cNvPr id="135" name="Freeform 15">
              <a:extLst>
                <a:ext uri="{FF2B5EF4-FFF2-40B4-BE49-F238E27FC236}">
                  <a16:creationId xmlns:a16="http://schemas.microsoft.com/office/drawing/2014/main" id="{A0E71B85-0FB8-4015-BEB3-473F1FC3E87D}"/>
                </a:ext>
              </a:extLst>
            </p:cNvPr>
            <p:cNvSpPr>
              <a:spLocks/>
            </p:cNvSpPr>
            <p:nvPr/>
          </p:nvSpPr>
          <p:spPr bwMode="auto">
            <a:xfrm>
              <a:off x="5340322" y="2099246"/>
              <a:ext cx="136598" cy="125822"/>
            </a:xfrm>
            <a:custGeom>
              <a:avLst/>
              <a:gdLst>
                <a:gd name="T0" fmla="*/ 0 w 289"/>
                <a:gd name="T1" fmla="*/ 15 h 257"/>
                <a:gd name="T2" fmla="*/ 43 w 289"/>
                <a:gd name="T3" fmla="*/ 7 h 257"/>
                <a:gd name="T4" fmla="*/ 66 w 289"/>
                <a:gd name="T5" fmla="*/ 0 h 257"/>
                <a:gd name="T6" fmla="*/ 289 w 289"/>
                <a:gd name="T7" fmla="*/ 232 h 257"/>
                <a:gd name="T8" fmla="*/ 211 w 289"/>
                <a:gd name="T9" fmla="*/ 246 h 257"/>
                <a:gd name="T10" fmla="*/ 146 w 289"/>
                <a:gd name="T11" fmla="*/ 257 h 257"/>
                <a:gd name="T12" fmla="*/ 0 w 289"/>
                <a:gd name="T13" fmla="*/ 15 h 257"/>
              </a:gdLst>
              <a:ahLst/>
              <a:cxnLst>
                <a:cxn ang="0">
                  <a:pos x="T0" y="T1"/>
                </a:cxn>
                <a:cxn ang="0">
                  <a:pos x="T2" y="T3"/>
                </a:cxn>
                <a:cxn ang="0">
                  <a:pos x="T4" y="T5"/>
                </a:cxn>
                <a:cxn ang="0">
                  <a:pos x="T6" y="T7"/>
                </a:cxn>
                <a:cxn ang="0">
                  <a:pos x="T8" y="T9"/>
                </a:cxn>
                <a:cxn ang="0">
                  <a:pos x="T10" y="T11"/>
                </a:cxn>
                <a:cxn ang="0">
                  <a:pos x="T12" y="T13"/>
                </a:cxn>
              </a:cxnLst>
              <a:rect l="0" t="0" r="r" b="b"/>
              <a:pathLst>
                <a:path w="289" h="257">
                  <a:moveTo>
                    <a:pt x="0" y="15"/>
                  </a:moveTo>
                  <a:lnTo>
                    <a:pt x="43" y="7"/>
                  </a:lnTo>
                  <a:lnTo>
                    <a:pt x="66" y="0"/>
                  </a:lnTo>
                  <a:lnTo>
                    <a:pt x="289" y="232"/>
                  </a:lnTo>
                  <a:lnTo>
                    <a:pt x="211" y="246"/>
                  </a:lnTo>
                  <a:lnTo>
                    <a:pt x="146" y="257"/>
                  </a:lnTo>
                  <a:lnTo>
                    <a:pt x="0" y="15"/>
                  </a:lnTo>
                  <a:close/>
                </a:path>
              </a:pathLst>
            </a:custGeom>
            <a:solidFill>
              <a:srgbClr val="F8F8F8"/>
            </a:solidFill>
            <a:ln>
              <a:noFill/>
            </a:ln>
          </p:spPr>
          <p:txBody>
            <a:bodyPr/>
            <a:lstStyle/>
            <a:p>
              <a:endParaRPr lang="de-DE">
                <a:latin typeface="+mn-lt"/>
              </a:endParaRPr>
            </a:p>
          </p:txBody>
        </p:sp>
        <p:sp>
          <p:nvSpPr>
            <p:cNvPr id="136" name="Freeform 16">
              <a:extLst>
                <a:ext uri="{FF2B5EF4-FFF2-40B4-BE49-F238E27FC236}">
                  <a16:creationId xmlns:a16="http://schemas.microsoft.com/office/drawing/2014/main" id="{AD552CC3-7F19-44FD-BA11-49CAC61E0C90}"/>
                </a:ext>
              </a:extLst>
            </p:cNvPr>
            <p:cNvSpPr>
              <a:spLocks/>
            </p:cNvSpPr>
            <p:nvPr/>
          </p:nvSpPr>
          <p:spPr bwMode="auto">
            <a:xfrm>
              <a:off x="5371410" y="2094369"/>
              <a:ext cx="151671" cy="118994"/>
            </a:xfrm>
            <a:custGeom>
              <a:avLst/>
              <a:gdLst>
                <a:gd name="T0" fmla="*/ 36 w 323"/>
                <a:gd name="T1" fmla="*/ 0 h 243"/>
                <a:gd name="T2" fmla="*/ 323 w 323"/>
                <a:gd name="T3" fmla="*/ 217 h 243"/>
                <a:gd name="T4" fmla="*/ 298 w 323"/>
                <a:gd name="T5" fmla="*/ 224 h 243"/>
                <a:gd name="T6" fmla="*/ 223 w 323"/>
                <a:gd name="T7" fmla="*/ 243 h 243"/>
                <a:gd name="T8" fmla="*/ 0 w 323"/>
                <a:gd name="T9" fmla="*/ 12 h 243"/>
                <a:gd name="T10" fmla="*/ 36 w 323"/>
                <a:gd name="T11" fmla="*/ 0 h 243"/>
              </a:gdLst>
              <a:ahLst/>
              <a:cxnLst>
                <a:cxn ang="0">
                  <a:pos x="T0" y="T1"/>
                </a:cxn>
                <a:cxn ang="0">
                  <a:pos x="T2" y="T3"/>
                </a:cxn>
                <a:cxn ang="0">
                  <a:pos x="T4" y="T5"/>
                </a:cxn>
                <a:cxn ang="0">
                  <a:pos x="T6" y="T7"/>
                </a:cxn>
                <a:cxn ang="0">
                  <a:pos x="T8" y="T9"/>
                </a:cxn>
                <a:cxn ang="0">
                  <a:pos x="T10" y="T11"/>
                </a:cxn>
              </a:cxnLst>
              <a:rect l="0" t="0" r="r" b="b"/>
              <a:pathLst>
                <a:path w="323" h="243">
                  <a:moveTo>
                    <a:pt x="36" y="0"/>
                  </a:moveTo>
                  <a:lnTo>
                    <a:pt x="323" y="217"/>
                  </a:lnTo>
                  <a:lnTo>
                    <a:pt x="298" y="224"/>
                  </a:lnTo>
                  <a:lnTo>
                    <a:pt x="223" y="243"/>
                  </a:lnTo>
                  <a:lnTo>
                    <a:pt x="0" y="12"/>
                  </a:lnTo>
                  <a:lnTo>
                    <a:pt x="36" y="0"/>
                  </a:lnTo>
                  <a:close/>
                </a:path>
              </a:pathLst>
            </a:custGeom>
            <a:solidFill>
              <a:srgbClr val="EAEAEA"/>
            </a:solidFill>
            <a:ln>
              <a:noFill/>
            </a:ln>
          </p:spPr>
          <p:txBody>
            <a:bodyPr/>
            <a:lstStyle/>
            <a:p>
              <a:endParaRPr lang="de-DE">
                <a:latin typeface="+mn-lt"/>
              </a:endParaRPr>
            </a:p>
          </p:txBody>
        </p:sp>
        <p:sp>
          <p:nvSpPr>
            <p:cNvPr id="137" name="Freeform 17">
              <a:extLst>
                <a:ext uri="{FF2B5EF4-FFF2-40B4-BE49-F238E27FC236}">
                  <a16:creationId xmlns:a16="http://schemas.microsoft.com/office/drawing/2014/main" id="{C6803993-2ED9-4CC6-BE08-EA1E951EE1A8}"/>
                </a:ext>
              </a:extLst>
            </p:cNvPr>
            <p:cNvSpPr>
              <a:spLocks/>
            </p:cNvSpPr>
            <p:nvPr/>
          </p:nvSpPr>
          <p:spPr bwMode="auto">
            <a:xfrm>
              <a:off x="5205609" y="1877838"/>
              <a:ext cx="91379" cy="122896"/>
            </a:xfrm>
            <a:custGeom>
              <a:avLst/>
              <a:gdLst>
                <a:gd name="T0" fmla="*/ 193 w 193"/>
                <a:gd name="T1" fmla="*/ 248 h 252"/>
                <a:gd name="T2" fmla="*/ 107 w 193"/>
                <a:gd name="T3" fmla="*/ 0 h 252"/>
                <a:gd name="T4" fmla="*/ 41 w 193"/>
                <a:gd name="T5" fmla="*/ 6 h 252"/>
                <a:gd name="T6" fmla="*/ 0 w 193"/>
                <a:gd name="T7" fmla="*/ 11 h 252"/>
                <a:gd name="T8" fmla="*/ 147 w 193"/>
                <a:gd name="T9" fmla="*/ 252 h 252"/>
                <a:gd name="T10" fmla="*/ 193 w 193"/>
                <a:gd name="T11" fmla="*/ 248 h 252"/>
              </a:gdLst>
              <a:ahLst/>
              <a:cxnLst>
                <a:cxn ang="0">
                  <a:pos x="T0" y="T1"/>
                </a:cxn>
                <a:cxn ang="0">
                  <a:pos x="T2" y="T3"/>
                </a:cxn>
                <a:cxn ang="0">
                  <a:pos x="T4" y="T5"/>
                </a:cxn>
                <a:cxn ang="0">
                  <a:pos x="T6" y="T7"/>
                </a:cxn>
                <a:cxn ang="0">
                  <a:pos x="T8" y="T9"/>
                </a:cxn>
                <a:cxn ang="0">
                  <a:pos x="T10" y="T11"/>
                </a:cxn>
              </a:cxnLst>
              <a:rect l="0" t="0" r="r" b="b"/>
              <a:pathLst>
                <a:path w="193" h="252">
                  <a:moveTo>
                    <a:pt x="193" y="248"/>
                  </a:moveTo>
                  <a:lnTo>
                    <a:pt x="107" y="0"/>
                  </a:lnTo>
                  <a:lnTo>
                    <a:pt x="41" y="6"/>
                  </a:lnTo>
                  <a:lnTo>
                    <a:pt x="0" y="11"/>
                  </a:lnTo>
                  <a:lnTo>
                    <a:pt x="147" y="252"/>
                  </a:lnTo>
                  <a:lnTo>
                    <a:pt x="193" y="248"/>
                  </a:lnTo>
                  <a:close/>
                </a:path>
              </a:pathLst>
            </a:custGeom>
            <a:solidFill>
              <a:srgbClr val="EAEAEA"/>
            </a:solidFill>
            <a:ln>
              <a:noFill/>
            </a:ln>
          </p:spPr>
          <p:txBody>
            <a:bodyPr/>
            <a:lstStyle/>
            <a:p>
              <a:endParaRPr lang="de-DE">
                <a:latin typeface="+mn-lt"/>
              </a:endParaRPr>
            </a:p>
          </p:txBody>
        </p:sp>
        <p:sp>
          <p:nvSpPr>
            <p:cNvPr id="138" name="Freeform 18">
              <a:extLst>
                <a:ext uri="{FF2B5EF4-FFF2-40B4-BE49-F238E27FC236}">
                  <a16:creationId xmlns:a16="http://schemas.microsoft.com/office/drawing/2014/main" id="{9502488B-5678-4DBA-8A27-EEBE1789A1FF}"/>
                </a:ext>
              </a:extLst>
            </p:cNvPr>
            <p:cNvSpPr>
              <a:spLocks/>
            </p:cNvSpPr>
            <p:nvPr/>
          </p:nvSpPr>
          <p:spPr bwMode="auto">
            <a:xfrm>
              <a:off x="5139665" y="1882715"/>
              <a:ext cx="135656" cy="126797"/>
            </a:xfrm>
            <a:custGeom>
              <a:avLst/>
              <a:gdLst>
                <a:gd name="T0" fmla="*/ 288 w 288"/>
                <a:gd name="T1" fmla="*/ 242 h 258"/>
                <a:gd name="T2" fmla="*/ 244 w 288"/>
                <a:gd name="T3" fmla="*/ 250 h 258"/>
                <a:gd name="T4" fmla="*/ 221 w 288"/>
                <a:gd name="T5" fmla="*/ 258 h 258"/>
                <a:gd name="T6" fmla="*/ 0 w 288"/>
                <a:gd name="T7" fmla="*/ 24 h 258"/>
                <a:gd name="T8" fmla="*/ 77 w 288"/>
                <a:gd name="T9" fmla="*/ 11 h 258"/>
                <a:gd name="T10" fmla="*/ 141 w 288"/>
                <a:gd name="T11" fmla="*/ 0 h 258"/>
                <a:gd name="T12" fmla="*/ 288 w 288"/>
                <a:gd name="T13" fmla="*/ 242 h 258"/>
              </a:gdLst>
              <a:ahLst/>
              <a:cxnLst>
                <a:cxn ang="0">
                  <a:pos x="T0" y="T1"/>
                </a:cxn>
                <a:cxn ang="0">
                  <a:pos x="T2" y="T3"/>
                </a:cxn>
                <a:cxn ang="0">
                  <a:pos x="T4" y="T5"/>
                </a:cxn>
                <a:cxn ang="0">
                  <a:pos x="T6" y="T7"/>
                </a:cxn>
                <a:cxn ang="0">
                  <a:pos x="T8" y="T9"/>
                </a:cxn>
                <a:cxn ang="0">
                  <a:pos x="T10" y="T11"/>
                </a:cxn>
                <a:cxn ang="0">
                  <a:pos x="T12" y="T13"/>
                </a:cxn>
              </a:cxnLst>
              <a:rect l="0" t="0" r="r" b="b"/>
              <a:pathLst>
                <a:path w="288" h="258">
                  <a:moveTo>
                    <a:pt x="288" y="242"/>
                  </a:moveTo>
                  <a:lnTo>
                    <a:pt x="244" y="250"/>
                  </a:lnTo>
                  <a:lnTo>
                    <a:pt x="221" y="258"/>
                  </a:lnTo>
                  <a:lnTo>
                    <a:pt x="0" y="24"/>
                  </a:lnTo>
                  <a:lnTo>
                    <a:pt x="77" y="11"/>
                  </a:lnTo>
                  <a:lnTo>
                    <a:pt x="141" y="0"/>
                  </a:lnTo>
                  <a:lnTo>
                    <a:pt x="288" y="242"/>
                  </a:lnTo>
                  <a:close/>
                </a:path>
              </a:pathLst>
            </a:custGeom>
            <a:solidFill>
              <a:srgbClr val="F8F8F8"/>
            </a:solidFill>
            <a:ln>
              <a:noFill/>
            </a:ln>
          </p:spPr>
          <p:txBody>
            <a:bodyPr/>
            <a:lstStyle/>
            <a:p>
              <a:endParaRPr lang="de-DE">
                <a:latin typeface="+mn-lt"/>
              </a:endParaRPr>
            </a:p>
          </p:txBody>
        </p:sp>
        <p:sp>
          <p:nvSpPr>
            <p:cNvPr id="139" name="Freeform 19">
              <a:extLst>
                <a:ext uri="{FF2B5EF4-FFF2-40B4-BE49-F238E27FC236}">
                  <a16:creationId xmlns:a16="http://schemas.microsoft.com/office/drawing/2014/main" id="{12CE5152-F76E-4371-90FA-FB7FABB1BA4A}"/>
                </a:ext>
              </a:extLst>
            </p:cNvPr>
            <p:cNvSpPr>
              <a:spLocks/>
            </p:cNvSpPr>
            <p:nvPr/>
          </p:nvSpPr>
          <p:spPr bwMode="auto">
            <a:xfrm>
              <a:off x="5092562" y="1895395"/>
              <a:ext cx="151671" cy="118019"/>
            </a:xfrm>
            <a:custGeom>
              <a:avLst/>
              <a:gdLst>
                <a:gd name="T0" fmla="*/ 285 w 323"/>
                <a:gd name="T1" fmla="*/ 243 h 243"/>
                <a:gd name="T2" fmla="*/ 0 w 323"/>
                <a:gd name="T3" fmla="*/ 31 h 243"/>
                <a:gd name="T4" fmla="*/ 24 w 323"/>
                <a:gd name="T5" fmla="*/ 21 h 243"/>
                <a:gd name="T6" fmla="*/ 100 w 323"/>
                <a:gd name="T7" fmla="*/ 0 h 243"/>
                <a:gd name="T8" fmla="*/ 323 w 323"/>
                <a:gd name="T9" fmla="*/ 233 h 243"/>
                <a:gd name="T10" fmla="*/ 285 w 323"/>
                <a:gd name="T11" fmla="*/ 243 h 243"/>
              </a:gdLst>
              <a:ahLst/>
              <a:cxnLst>
                <a:cxn ang="0">
                  <a:pos x="T0" y="T1"/>
                </a:cxn>
                <a:cxn ang="0">
                  <a:pos x="T2" y="T3"/>
                </a:cxn>
                <a:cxn ang="0">
                  <a:pos x="T4" y="T5"/>
                </a:cxn>
                <a:cxn ang="0">
                  <a:pos x="T6" y="T7"/>
                </a:cxn>
                <a:cxn ang="0">
                  <a:pos x="T8" y="T9"/>
                </a:cxn>
                <a:cxn ang="0">
                  <a:pos x="T10" y="T11"/>
                </a:cxn>
              </a:cxnLst>
              <a:rect l="0" t="0" r="r" b="b"/>
              <a:pathLst>
                <a:path w="323" h="243">
                  <a:moveTo>
                    <a:pt x="285" y="243"/>
                  </a:moveTo>
                  <a:lnTo>
                    <a:pt x="0" y="31"/>
                  </a:lnTo>
                  <a:lnTo>
                    <a:pt x="24" y="21"/>
                  </a:lnTo>
                  <a:lnTo>
                    <a:pt x="100" y="0"/>
                  </a:lnTo>
                  <a:lnTo>
                    <a:pt x="323" y="233"/>
                  </a:lnTo>
                  <a:lnTo>
                    <a:pt x="285" y="243"/>
                  </a:lnTo>
                  <a:close/>
                </a:path>
              </a:pathLst>
            </a:custGeom>
            <a:solidFill>
              <a:srgbClr val="EAEAEA"/>
            </a:solidFill>
            <a:ln>
              <a:noFill/>
            </a:ln>
          </p:spPr>
          <p:txBody>
            <a:bodyPr/>
            <a:lstStyle/>
            <a:p>
              <a:endParaRPr lang="de-DE">
                <a:latin typeface="+mn-lt"/>
              </a:endParaRPr>
            </a:p>
          </p:txBody>
        </p:sp>
        <p:sp>
          <p:nvSpPr>
            <p:cNvPr id="140" name="Oval 20">
              <a:extLst>
                <a:ext uri="{FF2B5EF4-FFF2-40B4-BE49-F238E27FC236}">
                  <a16:creationId xmlns:a16="http://schemas.microsoft.com/office/drawing/2014/main" id="{79C23EBE-7174-4772-A43C-BBC71DD93AEA}"/>
                </a:ext>
              </a:extLst>
            </p:cNvPr>
            <p:cNvSpPr>
              <a:spLocks noChangeArrowheads="1"/>
            </p:cNvSpPr>
            <p:nvPr/>
          </p:nvSpPr>
          <p:spPr bwMode="auto">
            <a:xfrm>
              <a:off x="5225392" y="2019266"/>
              <a:ext cx="165801" cy="74128"/>
            </a:xfrm>
            <a:prstGeom prst="ellipse">
              <a:avLst/>
            </a:prstGeom>
            <a:solidFill>
              <a:srgbClr val="EAEAEA"/>
            </a:solidFill>
            <a:ln>
              <a:noFill/>
            </a:ln>
          </p:spPr>
          <p:txBody>
            <a:bodyPr/>
            <a:lstStyle/>
            <a:p>
              <a:endParaRPr lang="de-DE">
                <a:latin typeface="+mn-lt"/>
              </a:endParaRPr>
            </a:p>
          </p:txBody>
        </p:sp>
      </p:grpSp>
      <p:sp>
        <p:nvSpPr>
          <p:cNvPr id="141" name="Line 3">
            <a:extLst>
              <a:ext uri="{FF2B5EF4-FFF2-40B4-BE49-F238E27FC236}">
                <a16:creationId xmlns:a16="http://schemas.microsoft.com/office/drawing/2014/main" id="{EC6A05EC-050C-4256-96B6-2511844B20F3}"/>
              </a:ext>
            </a:extLst>
          </p:cNvPr>
          <p:cNvSpPr>
            <a:spLocks noChangeShapeType="1"/>
          </p:cNvSpPr>
          <p:nvPr/>
        </p:nvSpPr>
        <p:spPr bwMode="auto">
          <a:xfrm flipV="1">
            <a:off x="2135767" y="3291560"/>
            <a:ext cx="0" cy="516649"/>
          </a:xfrm>
          <a:prstGeom prst="line">
            <a:avLst/>
          </a:prstGeom>
          <a:noFill/>
          <a:ln w="4763" cap="rnd">
            <a:solidFill>
              <a:srgbClr val="3399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42" name="Line 4">
            <a:extLst>
              <a:ext uri="{FF2B5EF4-FFF2-40B4-BE49-F238E27FC236}">
                <a16:creationId xmlns:a16="http://schemas.microsoft.com/office/drawing/2014/main" id="{54DCDFB2-3326-4DCC-BAD3-2DB57920E2D0}"/>
              </a:ext>
            </a:extLst>
          </p:cNvPr>
          <p:cNvSpPr>
            <a:spLocks noChangeShapeType="1"/>
          </p:cNvSpPr>
          <p:nvPr/>
        </p:nvSpPr>
        <p:spPr bwMode="auto">
          <a:xfrm flipV="1">
            <a:off x="3557888" y="3317652"/>
            <a:ext cx="0" cy="490558"/>
          </a:xfrm>
          <a:prstGeom prst="line">
            <a:avLst/>
          </a:prstGeom>
          <a:noFill/>
          <a:ln w="4763" cap="rnd">
            <a:solidFill>
              <a:srgbClr val="3399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43" name="Rectangle 7">
            <a:extLst>
              <a:ext uri="{FF2B5EF4-FFF2-40B4-BE49-F238E27FC236}">
                <a16:creationId xmlns:a16="http://schemas.microsoft.com/office/drawing/2014/main" id="{38808DBF-8956-4991-86B6-8ABD9C611D9F}"/>
              </a:ext>
            </a:extLst>
          </p:cNvPr>
          <p:cNvSpPr>
            <a:spLocks noChangeArrowheads="1"/>
          </p:cNvSpPr>
          <p:nvPr/>
        </p:nvSpPr>
        <p:spPr bwMode="auto">
          <a:xfrm>
            <a:off x="1740479" y="3786979"/>
            <a:ext cx="790575" cy="231188"/>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b="1" dirty="0">
                <a:solidFill>
                  <a:schemeClr val="tx1"/>
                </a:solidFill>
                <a:latin typeface="+mn-lt"/>
              </a:rPr>
              <a:t>Device</a:t>
            </a:r>
          </a:p>
        </p:txBody>
      </p:sp>
      <p:sp>
        <p:nvSpPr>
          <p:cNvPr id="144" name="Rectangle 8">
            <a:extLst>
              <a:ext uri="{FF2B5EF4-FFF2-40B4-BE49-F238E27FC236}">
                <a16:creationId xmlns:a16="http://schemas.microsoft.com/office/drawing/2014/main" id="{E8327553-D726-460F-9033-1C8A8915E62E}"/>
              </a:ext>
            </a:extLst>
          </p:cNvPr>
          <p:cNvSpPr>
            <a:spLocks noChangeArrowheads="1"/>
          </p:cNvSpPr>
          <p:nvPr/>
        </p:nvSpPr>
        <p:spPr bwMode="auto">
          <a:xfrm>
            <a:off x="1740479" y="4017889"/>
            <a:ext cx="790575" cy="23118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err="1">
                <a:solidFill>
                  <a:schemeClr val="tx1"/>
                </a:solidFill>
                <a:latin typeface="+mn-lt"/>
              </a:rPr>
              <a:t>Application</a:t>
            </a:r>
            <a:endParaRPr lang="de-DE" altLang="de-DE" sz="1000" dirty="0">
              <a:solidFill>
                <a:schemeClr val="tx1"/>
              </a:solidFill>
              <a:latin typeface="+mn-lt"/>
            </a:endParaRPr>
          </a:p>
        </p:txBody>
      </p:sp>
      <p:sp>
        <p:nvSpPr>
          <p:cNvPr id="147" name="AutoShape 19">
            <a:extLst>
              <a:ext uri="{FF2B5EF4-FFF2-40B4-BE49-F238E27FC236}">
                <a16:creationId xmlns:a16="http://schemas.microsoft.com/office/drawing/2014/main" id="{82CC10A0-DBAB-411A-AF81-4B93BB3E0317}"/>
              </a:ext>
            </a:extLst>
          </p:cNvPr>
          <p:cNvSpPr>
            <a:spLocks noChangeArrowheads="1"/>
          </p:cNvSpPr>
          <p:nvPr/>
        </p:nvSpPr>
        <p:spPr bwMode="auto">
          <a:xfrm>
            <a:off x="6272249" y="3120802"/>
            <a:ext cx="427749" cy="196850"/>
          </a:xfrm>
          <a:prstGeom prst="can">
            <a:avLst>
              <a:gd name="adj" fmla="val 25000"/>
            </a:avLst>
          </a:prstGeom>
          <a:gradFill rotWithShape="1">
            <a:gsLst>
              <a:gs pos="0">
                <a:srgbClr val="576869"/>
              </a:gs>
              <a:gs pos="50000">
                <a:srgbClr val="BBE1E3"/>
              </a:gs>
              <a:gs pos="100000">
                <a:srgbClr val="576869"/>
              </a:gs>
            </a:gsLst>
            <a:lin ang="0" scaled="1"/>
          </a:gradFill>
          <a:ln w="6350">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148" name="Line 21">
            <a:extLst>
              <a:ext uri="{FF2B5EF4-FFF2-40B4-BE49-F238E27FC236}">
                <a16:creationId xmlns:a16="http://schemas.microsoft.com/office/drawing/2014/main" id="{7D5BE4EC-45F7-4DDD-AC56-74C2617053EC}"/>
              </a:ext>
            </a:extLst>
          </p:cNvPr>
          <p:cNvSpPr>
            <a:spLocks noChangeShapeType="1"/>
          </p:cNvSpPr>
          <p:nvPr/>
        </p:nvSpPr>
        <p:spPr bwMode="auto">
          <a:xfrm>
            <a:off x="4419199" y="1847779"/>
            <a:ext cx="20669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49" name="Rectangle 22">
            <a:extLst>
              <a:ext uri="{FF2B5EF4-FFF2-40B4-BE49-F238E27FC236}">
                <a16:creationId xmlns:a16="http://schemas.microsoft.com/office/drawing/2014/main" id="{C7009BBC-3C5F-4D25-B662-C1540E18A1C8}"/>
              </a:ext>
            </a:extLst>
          </p:cNvPr>
          <p:cNvSpPr>
            <a:spLocks noChangeArrowheads="1"/>
          </p:cNvSpPr>
          <p:nvPr/>
        </p:nvSpPr>
        <p:spPr bwMode="auto">
          <a:xfrm>
            <a:off x="4762099" y="180967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150" name="Line 23">
            <a:extLst>
              <a:ext uri="{FF2B5EF4-FFF2-40B4-BE49-F238E27FC236}">
                <a16:creationId xmlns:a16="http://schemas.microsoft.com/office/drawing/2014/main" id="{D7F6499D-1B3E-44B9-80A6-2F836A78231B}"/>
              </a:ext>
            </a:extLst>
          </p:cNvPr>
          <p:cNvSpPr>
            <a:spLocks noChangeShapeType="1"/>
          </p:cNvSpPr>
          <p:nvPr/>
        </p:nvSpPr>
        <p:spPr bwMode="auto">
          <a:xfrm>
            <a:off x="4809724" y="1895404"/>
            <a:ext cx="0" cy="49706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51" name="Rectangle 25">
            <a:extLst>
              <a:ext uri="{FF2B5EF4-FFF2-40B4-BE49-F238E27FC236}">
                <a16:creationId xmlns:a16="http://schemas.microsoft.com/office/drawing/2014/main" id="{25C17AA1-8756-41D5-9F0B-9C36793C8FAD}"/>
              </a:ext>
            </a:extLst>
          </p:cNvPr>
          <p:cNvSpPr>
            <a:spLocks noChangeArrowheads="1"/>
          </p:cNvSpPr>
          <p:nvPr/>
        </p:nvSpPr>
        <p:spPr bwMode="auto">
          <a:xfrm>
            <a:off x="5019274" y="180967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152" name="Line 26">
            <a:extLst>
              <a:ext uri="{FF2B5EF4-FFF2-40B4-BE49-F238E27FC236}">
                <a16:creationId xmlns:a16="http://schemas.microsoft.com/office/drawing/2014/main" id="{F752E95A-D52C-4F5A-99FA-752892125DDB}"/>
              </a:ext>
            </a:extLst>
          </p:cNvPr>
          <p:cNvSpPr>
            <a:spLocks noChangeShapeType="1"/>
          </p:cNvSpPr>
          <p:nvPr/>
        </p:nvSpPr>
        <p:spPr bwMode="auto">
          <a:xfrm flipV="1">
            <a:off x="5062137" y="1496544"/>
            <a:ext cx="0" cy="31710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53" name="Line 27">
            <a:extLst>
              <a:ext uri="{FF2B5EF4-FFF2-40B4-BE49-F238E27FC236}">
                <a16:creationId xmlns:a16="http://schemas.microsoft.com/office/drawing/2014/main" id="{6151D175-0CD9-4C16-85E6-13EB6D58722D}"/>
              </a:ext>
            </a:extLst>
          </p:cNvPr>
          <p:cNvSpPr>
            <a:spLocks noChangeShapeType="1"/>
          </p:cNvSpPr>
          <p:nvPr/>
        </p:nvSpPr>
        <p:spPr bwMode="auto">
          <a:xfrm>
            <a:off x="6098969" y="3209587"/>
            <a:ext cx="173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54" name="AutoShape 28">
            <a:extLst>
              <a:ext uri="{FF2B5EF4-FFF2-40B4-BE49-F238E27FC236}">
                <a16:creationId xmlns:a16="http://schemas.microsoft.com/office/drawing/2014/main" id="{9AA559A2-B594-4A5B-B9DE-078A6BFD7036}"/>
              </a:ext>
            </a:extLst>
          </p:cNvPr>
          <p:cNvSpPr>
            <a:spLocks noChangeArrowheads="1"/>
          </p:cNvSpPr>
          <p:nvPr/>
        </p:nvSpPr>
        <p:spPr bwMode="auto">
          <a:xfrm>
            <a:off x="6028548" y="1304853"/>
            <a:ext cx="403604" cy="185738"/>
          </a:xfrm>
          <a:prstGeom prst="can">
            <a:avLst>
              <a:gd name="adj" fmla="val 25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6350">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de-DE">
              <a:latin typeface="+mn-lt"/>
              <a:ea typeface="ＭＳ Ｐゴシック"/>
              <a:cs typeface="ＭＳ Ｐゴシック"/>
            </a:endParaRPr>
          </a:p>
        </p:txBody>
      </p:sp>
      <p:sp>
        <p:nvSpPr>
          <p:cNvPr id="155" name="Rectangle 29">
            <a:extLst>
              <a:ext uri="{FF2B5EF4-FFF2-40B4-BE49-F238E27FC236}">
                <a16:creationId xmlns:a16="http://schemas.microsoft.com/office/drawing/2014/main" id="{1E924D88-D348-441F-A14B-9C512A90F137}"/>
              </a:ext>
            </a:extLst>
          </p:cNvPr>
          <p:cNvSpPr>
            <a:spLocks noChangeArrowheads="1"/>
          </p:cNvSpPr>
          <p:nvPr/>
        </p:nvSpPr>
        <p:spPr bwMode="auto">
          <a:xfrm>
            <a:off x="6187487" y="1800154"/>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156" name="Line 30">
            <a:extLst>
              <a:ext uri="{FF2B5EF4-FFF2-40B4-BE49-F238E27FC236}">
                <a16:creationId xmlns:a16="http://schemas.microsoft.com/office/drawing/2014/main" id="{B0E1D78B-4E0C-4C75-B1FA-7C8410878758}"/>
              </a:ext>
            </a:extLst>
          </p:cNvPr>
          <p:cNvSpPr>
            <a:spLocks noChangeShapeType="1"/>
          </p:cNvSpPr>
          <p:nvPr/>
        </p:nvSpPr>
        <p:spPr bwMode="auto">
          <a:xfrm flipV="1">
            <a:off x="6230350" y="1490591"/>
            <a:ext cx="0" cy="30003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57" name="Text Box 32">
            <a:extLst>
              <a:ext uri="{FF2B5EF4-FFF2-40B4-BE49-F238E27FC236}">
                <a16:creationId xmlns:a16="http://schemas.microsoft.com/office/drawing/2014/main" id="{09097FB2-79D0-4C18-B3FF-9AA08351121D}"/>
              </a:ext>
            </a:extLst>
          </p:cNvPr>
          <p:cNvSpPr txBox="1">
            <a:spLocks noChangeArrowheads="1"/>
          </p:cNvSpPr>
          <p:nvPr/>
        </p:nvSpPr>
        <p:spPr bwMode="auto">
          <a:xfrm>
            <a:off x="6187097" y="3323172"/>
            <a:ext cx="62365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Data </a:t>
            </a:r>
            <a:r>
              <a:rPr lang="de-DE" altLang="de-DE" sz="1000" dirty="0" err="1">
                <a:solidFill>
                  <a:schemeClr val="tx1"/>
                </a:solidFill>
                <a:latin typeface="+mn-lt"/>
              </a:rPr>
              <a:t>storage</a:t>
            </a:r>
            <a:endParaRPr lang="de-DE" altLang="de-DE" sz="1000" dirty="0">
              <a:solidFill>
                <a:schemeClr val="tx1"/>
              </a:solidFill>
              <a:latin typeface="+mn-lt"/>
            </a:endParaRPr>
          </a:p>
        </p:txBody>
      </p:sp>
      <p:sp>
        <p:nvSpPr>
          <p:cNvPr id="158" name="Text Box 33">
            <a:extLst>
              <a:ext uri="{FF2B5EF4-FFF2-40B4-BE49-F238E27FC236}">
                <a16:creationId xmlns:a16="http://schemas.microsoft.com/office/drawing/2014/main" id="{B7B21C93-250E-4E3C-B97C-D4E203035626}"/>
              </a:ext>
            </a:extLst>
          </p:cNvPr>
          <p:cNvSpPr txBox="1">
            <a:spLocks noChangeArrowheads="1"/>
          </p:cNvSpPr>
          <p:nvPr/>
        </p:nvSpPr>
        <p:spPr bwMode="auto">
          <a:xfrm>
            <a:off x="5902296" y="892103"/>
            <a:ext cx="798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Parameter </a:t>
            </a:r>
            <a:r>
              <a:rPr lang="de-DE" altLang="de-DE" sz="1000" dirty="0" err="1">
                <a:solidFill>
                  <a:schemeClr val="tx1"/>
                </a:solidFill>
                <a:latin typeface="+mn-lt"/>
              </a:rPr>
              <a:t>server</a:t>
            </a:r>
            <a:endParaRPr lang="de-DE" altLang="de-DE" sz="1000" dirty="0">
              <a:solidFill>
                <a:schemeClr val="tx1"/>
              </a:solidFill>
              <a:latin typeface="+mn-lt"/>
            </a:endParaRPr>
          </a:p>
        </p:txBody>
      </p:sp>
      <p:sp>
        <p:nvSpPr>
          <p:cNvPr id="159" name="Line 42">
            <a:extLst>
              <a:ext uri="{FF2B5EF4-FFF2-40B4-BE49-F238E27FC236}">
                <a16:creationId xmlns:a16="http://schemas.microsoft.com/office/drawing/2014/main" id="{F3575001-F4AE-4D75-8E21-049E643A6DCA}"/>
              </a:ext>
            </a:extLst>
          </p:cNvPr>
          <p:cNvSpPr>
            <a:spLocks noChangeShapeType="1"/>
          </p:cNvSpPr>
          <p:nvPr/>
        </p:nvSpPr>
        <p:spPr bwMode="auto">
          <a:xfrm>
            <a:off x="1085451" y="2868562"/>
            <a:ext cx="0" cy="1146232"/>
          </a:xfrm>
          <a:prstGeom prst="line">
            <a:avLst/>
          </a:prstGeom>
          <a:noFill/>
          <a:ln w="9525">
            <a:solidFill>
              <a:schemeClr val="bg2"/>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0" name="Text Box 43">
            <a:extLst>
              <a:ext uri="{FF2B5EF4-FFF2-40B4-BE49-F238E27FC236}">
                <a16:creationId xmlns:a16="http://schemas.microsoft.com/office/drawing/2014/main" id="{CCB3A5B1-59C2-466F-A8C3-9A212815FE69}"/>
              </a:ext>
            </a:extLst>
          </p:cNvPr>
          <p:cNvSpPr txBox="1">
            <a:spLocks noChangeArrowheads="1"/>
          </p:cNvSpPr>
          <p:nvPr/>
        </p:nvSpPr>
        <p:spPr bwMode="auto">
          <a:xfrm>
            <a:off x="1044748" y="3492816"/>
            <a:ext cx="596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IO-Link</a:t>
            </a:r>
          </a:p>
        </p:txBody>
      </p:sp>
      <p:sp>
        <p:nvSpPr>
          <p:cNvPr id="161" name="Rectangle 44">
            <a:extLst>
              <a:ext uri="{FF2B5EF4-FFF2-40B4-BE49-F238E27FC236}">
                <a16:creationId xmlns:a16="http://schemas.microsoft.com/office/drawing/2014/main" id="{7C93C1C1-0BAB-48C2-BBF6-FC63DF7CABB9}"/>
              </a:ext>
            </a:extLst>
          </p:cNvPr>
          <p:cNvSpPr>
            <a:spLocks noChangeArrowheads="1"/>
          </p:cNvSpPr>
          <p:nvPr/>
        </p:nvSpPr>
        <p:spPr bwMode="auto">
          <a:xfrm>
            <a:off x="4371574" y="942904"/>
            <a:ext cx="1374768" cy="295275"/>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PLC/FS-PLC/OPC-UA</a:t>
            </a:r>
          </a:p>
        </p:txBody>
      </p:sp>
      <p:sp>
        <p:nvSpPr>
          <p:cNvPr id="162" name="Line 45">
            <a:extLst>
              <a:ext uri="{FF2B5EF4-FFF2-40B4-BE49-F238E27FC236}">
                <a16:creationId xmlns:a16="http://schemas.microsoft.com/office/drawing/2014/main" id="{DE86B7B9-6380-4144-B748-4EB4A22B927B}"/>
              </a:ext>
            </a:extLst>
          </p:cNvPr>
          <p:cNvSpPr>
            <a:spLocks noChangeShapeType="1"/>
          </p:cNvSpPr>
          <p:nvPr/>
        </p:nvSpPr>
        <p:spPr bwMode="auto">
          <a:xfrm>
            <a:off x="4266799" y="1247704"/>
            <a:ext cx="0" cy="1226874"/>
          </a:xfrm>
          <a:prstGeom prst="line">
            <a:avLst/>
          </a:prstGeom>
          <a:noFill/>
          <a:ln w="9525">
            <a:solidFill>
              <a:schemeClr val="bg2"/>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3" name="Text Box 46">
            <a:extLst>
              <a:ext uri="{FF2B5EF4-FFF2-40B4-BE49-F238E27FC236}">
                <a16:creationId xmlns:a16="http://schemas.microsoft.com/office/drawing/2014/main" id="{BDF10CF2-3D34-4306-AC23-BE3CFA012861}"/>
              </a:ext>
            </a:extLst>
          </p:cNvPr>
          <p:cNvSpPr txBox="1">
            <a:spLocks noChangeArrowheads="1"/>
          </p:cNvSpPr>
          <p:nvPr/>
        </p:nvSpPr>
        <p:spPr bwMode="auto">
          <a:xfrm>
            <a:off x="3448900" y="1298107"/>
            <a:ext cx="822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r" eaLnBrk="1" hangingPunct="1">
              <a:spcBef>
                <a:spcPct val="0"/>
              </a:spcBef>
              <a:spcAft>
                <a:spcPct val="0"/>
              </a:spcAft>
              <a:buClrTx/>
              <a:buFontTx/>
              <a:buNone/>
            </a:pPr>
            <a:r>
              <a:rPr lang="de-DE" altLang="de-DE" sz="1000" dirty="0" err="1">
                <a:solidFill>
                  <a:schemeClr val="tx1"/>
                </a:solidFill>
                <a:latin typeface="+mn-lt"/>
              </a:rPr>
              <a:t>Fieldbus</a:t>
            </a:r>
            <a:br>
              <a:rPr lang="de-DE" altLang="de-DE" sz="1000" dirty="0">
                <a:solidFill>
                  <a:schemeClr val="tx1"/>
                </a:solidFill>
                <a:latin typeface="+mn-lt"/>
              </a:rPr>
            </a:br>
            <a:r>
              <a:rPr lang="de-DE" altLang="de-DE" sz="1000" dirty="0" err="1">
                <a:solidFill>
                  <a:schemeClr val="tx1"/>
                </a:solidFill>
                <a:latin typeface="+mn-lt"/>
              </a:rPr>
              <a:t>integration</a:t>
            </a:r>
            <a:endParaRPr lang="de-DE" altLang="de-DE" sz="1000" dirty="0">
              <a:solidFill>
                <a:schemeClr val="tx1"/>
              </a:solidFill>
              <a:latin typeface="+mn-lt"/>
            </a:endParaRPr>
          </a:p>
        </p:txBody>
      </p:sp>
      <p:sp>
        <p:nvSpPr>
          <p:cNvPr id="164" name="Line 47">
            <a:extLst>
              <a:ext uri="{FF2B5EF4-FFF2-40B4-BE49-F238E27FC236}">
                <a16:creationId xmlns:a16="http://schemas.microsoft.com/office/drawing/2014/main" id="{25280D07-DA72-421D-9030-AC63A106CACC}"/>
              </a:ext>
            </a:extLst>
          </p:cNvPr>
          <p:cNvSpPr>
            <a:spLocks noChangeShapeType="1"/>
          </p:cNvSpPr>
          <p:nvPr/>
        </p:nvSpPr>
        <p:spPr bwMode="auto">
          <a:xfrm flipH="1">
            <a:off x="4095349" y="1238179"/>
            <a:ext cx="333375"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5" name="Line 48">
            <a:extLst>
              <a:ext uri="{FF2B5EF4-FFF2-40B4-BE49-F238E27FC236}">
                <a16:creationId xmlns:a16="http://schemas.microsoft.com/office/drawing/2014/main" id="{D97E4592-287D-4BEB-B24C-7DE043055CEE}"/>
              </a:ext>
            </a:extLst>
          </p:cNvPr>
          <p:cNvSpPr>
            <a:spLocks noChangeShapeType="1"/>
          </p:cNvSpPr>
          <p:nvPr/>
        </p:nvSpPr>
        <p:spPr bwMode="auto">
          <a:xfrm flipH="1">
            <a:off x="4095349" y="2480920"/>
            <a:ext cx="323850"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6" name="Line 52">
            <a:extLst>
              <a:ext uri="{FF2B5EF4-FFF2-40B4-BE49-F238E27FC236}">
                <a16:creationId xmlns:a16="http://schemas.microsoft.com/office/drawing/2014/main" id="{E429D585-DF2D-4B63-A26D-FB038E6A04F3}"/>
              </a:ext>
            </a:extLst>
          </p:cNvPr>
          <p:cNvSpPr>
            <a:spLocks noChangeShapeType="1"/>
          </p:cNvSpPr>
          <p:nvPr/>
        </p:nvSpPr>
        <p:spPr bwMode="auto">
          <a:xfrm flipH="1">
            <a:off x="1043347" y="4019665"/>
            <a:ext cx="700915"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7" name="AutoShape 56">
            <a:extLst>
              <a:ext uri="{FF2B5EF4-FFF2-40B4-BE49-F238E27FC236}">
                <a16:creationId xmlns:a16="http://schemas.microsoft.com/office/drawing/2014/main" id="{20CC014B-B473-465A-9D99-6C4992279366}"/>
              </a:ext>
            </a:extLst>
          </p:cNvPr>
          <p:cNvSpPr>
            <a:spLocks noChangeArrowheads="1"/>
          </p:cNvSpPr>
          <p:nvPr/>
        </p:nvSpPr>
        <p:spPr bwMode="auto">
          <a:xfrm>
            <a:off x="2135765" y="4230783"/>
            <a:ext cx="461963" cy="246221"/>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IODD</a:t>
            </a:r>
          </a:p>
        </p:txBody>
      </p:sp>
      <p:sp>
        <p:nvSpPr>
          <p:cNvPr id="168" name="Text Box 57">
            <a:extLst>
              <a:ext uri="{FF2B5EF4-FFF2-40B4-BE49-F238E27FC236}">
                <a16:creationId xmlns:a16="http://schemas.microsoft.com/office/drawing/2014/main" id="{8B47DD44-0314-4909-B5FC-DF21B9CB4523}"/>
              </a:ext>
            </a:extLst>
          </p:cNvPr>
          <p:cNvSpPr txBox="1">
            <a:spLocks noChangeArrowheads="1"/>
          </p:cNvSpPr>
          <p:nvPr/>
        </p:nvSpPr>
        <p:spPr bwMode="auto">
          <a:xfrm>
            <a:off x="3525232" y="3316860"/>
            <a:ext cx="426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Port</a:t>
            </a:r>
          </a:p>
        </p:txBody>
      </p:sp>
      <p:sp>
        <p:nvSpPr>
          <p:cNvPr id="169" name="Text Box 70">
            <a:extLst>
              <a:ext uri="{FF2B5EF4-FFF2-40B4-BE49-F238E27FC236}">
                <a16:creationId xmlns:a16="http://schemas.microsoft.com/office/drawing/2014/main" id="{A9F98428-8D82-4A64-BB7E-256B77A8E7B9}"/>
              </a:ext>
            </a:extLst>
          </p:cNvPr>
          <p:cNvSpPr txBox="1">
            <a:spLocks noChangeArrowheads="1"/>
          </p:cNvSpPr>
          <p:nvPr/>
        </p:nvSpPr>
        <p:spPr bwMode="auto">
          <a:xfrm>
            <a:off x="7701289" y="1158015"/>
            <a:ext cx="7438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Engineering</a:t>
            </a:r>
          </a:p>
          <a:p>
            <a:pPr eaLnBrk="1" hangingPunct="1">
              <a:spcBef>
                <a:spcPct val="0"/>
              </a:spcBef>
              <a:spcAft>
                <a:spcPct val="0"/>
              </a:spcAft>
              <a:buClrTx/>
              <a:buFontTx/>
              <a:buNone/>
            </a:pPr>
            <a:r>
              <a:rPr lang="de-DE" altLang="de-DE" sz="1000" dirty="0">
                <a:solidFill>
                  <a:schemeClr val="tx1"/>
                </a:solidFill>
                <a:latin typeface="+mn-lt"/>
              </a:rPr>
              <a:t>Tool</a:t>
            </a:r>
          </a:p>
        </p:txBody>
      </p:sp>
      <p:sp>
        <p:nvSpPr>
          <p:cNvPr id="170" name="Text Box 71">
            <a:extLst>
              <a:ext uri="{FF2B5EF4-FFF2-40B4-BE49-F238E27FC236}">
                <a16:creationId xmlns:a16="http://schemas.microsoft.com/office/drawing/2014/main" id="{B439D161-6761-4868-B6E3-193C5F408FF6}"/>
              </a:ext>
            </a:extLst>
          </p:cNvPr>
          <p:cNvSpPr txBox="1">
            <a:spLocks noChangeArrowheads="1"/>
          </p:cNvSpPr>
          <p:nvPr/>
        </p:nvSpPr>
        <p:spPr bwMode="auto">
          <a:xfrm>
            <a:off x="2120573" y="3316860"/>
            <a:ext cx="426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Port</a:t>
            </a:r>
          </a:p>
        </p:txBody>
      </p:sp>
      <p:sp>
        <p:nvSpPr>
          <p:cNvPr id="171" name="Text Box 72">
            <a:extLst>
              <a:ext uri="{FF2B5EF4-FFF2-40B4-BE49-F238E27FC236}">
                <a16:creationId xmlns:a16="http://schemas.microsoft.com/office/drawing/2014/main" id="{B09B8B32-C904-44C9-877F-61C412CD2361}"/>
              </a:ext>
            </a:extLst>
          </p:cNvPr>
          <p:cNvSpPr txBox="1">
            <a:spLocks noChangeArrowheads="1"/>
          </p:cNvSpPr>
          <p:nvPr/>
        </p:nvSpPr>
        <p:spPr bwMode="auto">
          <a:xfrm>
            <a:off x="5206864" y="3316860"/>
            <a:ext cx="5084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"Port"</a:t>
            </a:r>
          </a:p>
        </p:txBody>
      </p:sp>
      <p:sp>
        <p:nvSpPr>
          <p:cNvPr id="172" name="Rectangle 24">
            <a:extLst>
              <a:ext uri="{FF2B5EF4-FFF2-40B4-BE49-F238E27FC236}">
                <a16:creationId xmlns:a16="http://schemas.microsoft.com/office/drawing/2014/main" id="{89A950B6-C5DF-46AA-BDDD-2E9A72D8D35D}"/>
              </a:ext>
            </a:extLst>
          </p:cNvPr>
          <p:cNvSpPr>
            <a:spLocks noChangeArrowheads="1"/>
          </p:cNvSpPr>
          <p:nvPr/>
        </p:nvSpPr>
        <p:spPr bwMode="auto">
          <a:xfrm>
            <a:off x="4477692" y="1238179"/>
            <a:ext cx="1174988" cy="264033"/>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mn-lt"/>
              </a:rPr>
              <a:t>Fieldbus controller</a:t>
            </a:r>
          </a:p>
        </p:txBody>
      </p:sp>
      <p:sp>
        <p:nvSpPr>
          <p:cNvPr id="173" name="Rectangle 17">
            <a:extLst>
              <a:ext uri="{FF2B5EF4-FFF2-40B4-BE49-F238E27FC236}">
                <a16:creationId xmlns:a16="http://schemas.microsoft.com/office/drawing/2014/main" id="{13AFC6FB-94FD-49A5-9B6F-647757A1E658}"/>
              </a:ext>
            </a:extLst>
          </p:cNvPr>
          <p:cNvSpPr>
            <a:spLocks noChangeArrowheads="1"/>
          </p:cNvSpPr>
          <p:nvPr/>
        </p:nvSpPr>
        <p:spPr bwMode="auto">
          <a:xfrm>
            <a:off x="1264837" y="3042901"/>
            <a:ext cx="4834132" cy="252940"/>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Master / FS-Master / W-Master</a:t>
            </a:r>
          </a:p>
        </p:txBody>
      </p:sp>
      <p:sp>
        <p:nvSpPr>
          <p:cNvPr id="174" name="Text Box 72">
            <a:extLst>
              <a:ext uri="{FF2B5EF4-FFF2-40B4-BE49-F238E27FC236}">
                <a16:creationId xmlns:a16="http://schemas.microsoft.com/office/drawing/2014/main" id="{B8614C1A-5295-41E7-BC10-CAE5B396A19A}"/>
              </a:ext>
            </a:extLst>
          </p:cNvPr>
          <p:cNvSpPr txBox="1">
            <a:spLocks noChangeArrowheads="1"/>
          </p:cNvSpPr>
          <p:nvPr/>
        </p:nvSpPr>
        <p:spPr bwMode="auto">
          <a:xfrm>
            <a:off x="3966609" y="3989265"/>
            <a:ext cx="806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err="1">
                <a:solidFill>
                  <a:schemeClr val="tx1"/>
                </a:solidFill>
                <a:latin typeface="+mn-lt"/>
              </a:rPr>
              <a:t>Dedicated</a:t>
            </a:r>
            <a:r>
              <a:rPr lang="de-DE" altLang="de-DE" sz="1000" dirty="0">
                <a:solidFill>
                  <a:schemeClr val="tx1"/>
                </a:solidFill>
                <a:latin typeface="+mn-lt"/>
              </a:rPr>
              <a:t> </a:t>
            </a:r>
            <a:br>
              <a:rPr lang="de-DE" altLang="de-DE" sz="1000" dirty="0">
                <a:solidFill>
                  <a:schemeClr val="tx1"/>
                </a:solidFill>
                <a:latin typeface="+mn-lt"/>
              </a:rPr>
            </a:br>
            <a:r>
              <a:rPr lang="de-DE" altLang="de-DE" sz="1000" dirty="0">
                <a:solidFill>
                  <a:schemeClr val="tx1"/>
                </a:solidFill>
                <a:latin typeface="+mn-lt"/>
              </a:rPr>
              <a:t>Tool</a:t>
            </a:r>
          </a:p>
        </p:txBody>
      </p:sp>
      <p:sp>
        <p:nvSpPr>
          <p:cNvPr id="175" name="Cloud">
            <a:extLst>
              <a:ext uri="{FF2B5EF4-FFF2-40B4-BE49-F238E27FC236}">
                <a16:creationId xmlns:a16="http://schemas.microsoft.com/office/drawing/2014/main" id="{C6A8B3A4-2921-4E66-AEC7-AAD42BE18672}"/>
              </a:ext>
            </a:extLst>
          </p:cNvPr>
          <p:cNvSpPr>
            <a:spLocks noChangeAspect="1" noEditPoints="1" noChangeArrowheads="1"/>
          </p:cNvSpPr>
          <p:nvPr/>
        </p:nvSpPr>
        <p:spPr bwMode="auto">
          <a:xfrm>
            <a:off x="2523621" y="929399"/>
            <a:ext cx="1031875" cy="558798"/>
          </a:xfrm>
          <a:custGeom>
            <a:avLst/>
            <a:gdLst>
              <a:gd name="T0" fmla="*/ 7305197 w 21600"/>
              <a:gd name="T1" fmla="*/ 122848224 h 21600"/>
              <a:gd name="T2" fmla="*/ 1177454648 w 21600"/>
              <a:gd name="T3" fmla="*/ 245434445 h 21600"/>
              <a:gd name="T4" fmla="*/ 2147483647 w 21600"/>
              <a:gd name="T5" fmla="*/ 122848224 h 21600"/>
              <a:gd name="T6" fmla="*/ 1177454648 w 21600"/>
              <a:gd name="T7" fmla="*/ 140480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Internet, IT,</a:t>
            </a:r>
            <a:br>
              <a:rPr lang="de-DE" altLang="de-DE" sz="1000" dirty="0">
                <a:latin typeface="+mn-lt"/>
              </a:rPr>
            </a:br>
            <a:r>
              <a:rPr lang="de-DE" altLang="de-DE" sz="1000" dirty="0">
                <a:latin typeface="+mn-lt"/>
              </a:rPr>
              <a:t>Browser</a:t>
            </a:r>
            <a:endParaRPr lang="en-US" altLang="de-DE" sz="1000" dirty="0">
              <a:latin typeface="+mn-lt"/>
            </a:endParaRPr>
          </a:p>
        </p:txBody>
      </p:sp>
      <p:sp>
        <p:nvSpPr>
          <p:cNvPr id="176" name="Line 21">
            <a:extLst>
              <a:ext uri="{FF2B5EF4-FFF2-40B4-BE49-F238E27FC236}">
                <a16:creationId xmlns:a16="http://schemas.microsoft.com/office/drawing/2014/main" id="{603D65E7-E69F-469C-9ECE-297B6224410E}"/>
              </a:ext>
            </a:extLst>
          </p:cNvPr>
          <p:cNvSpPr>
            <a:spLocks noChangeShapeType="1"/>
          </p:cNvSpPr>
          <p:nvPr/>
        </p:nvSpPr>
        <p:spPr bwMode="auto">
          <a:xfrm>
            <a:off x="2514198" y="1847779"/>
            <a:ext cx="116770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77" name="Rectangle 25">
            <a:extLst>
              <a:ext uri="{FF2B5EF4-FFF2-40B4-BE49-F238E27FC236}">
                <a16:creationId xmlns:a16="http://schemas.microsoft.com/office/drawing/2014/main" id="{4E42D445-F0F7-4432-8D4B-EE2BE159DF7C}"/>
              </a:ext>
            </a:extLst>
          </p:cNvPr>
          <p:cNvSpPr>
            <a:spLocks noChangeArrowheads="1"/>
          </p:cNvSpPr>
          <p:nvPr/>
        </p:nvSpPr>
        <p:spPr bwMode="auto">
          <a:xfrm>
            <a:off x="2990686" y="1800154"/>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178" name="Line 26">
            <a:extLst>
              <a:ext uri="{FF2B5EF4-FFF2-40B4-BE49-F238E27FC236}">
                <a16:creationId xmlns:a16="http://schemas.microsoft.com/office/drawing/2014/main" id="{DC19F53D-96EF-4E0E-BA0B-A7BB82A1039E}"/>
              </a:ext>
            </a:extLst>
          </p:cNvPr>
          <p:cNvSpPr>
            <a:spLocks noChangeShapeType="1"/>
          </p:cNvSpPr>
          <p:nvPr/>
        </p:nvSpPr>
        <p:spPr bwMode="auto">
          <a:xfrm flipV="1">
            <a:off x="3033549" y="1485432"/>
            <a:ext cx="0" cy="30996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79" name="Text Box 43">
            <a:extLst>
              <a:ext uri="{FF2B5EF4-FFF2-40B4-BE49-F238E27FC236}">
                <a16:creationId xmlns:a16="http://schemas.microsoft.com/office/drawing/2014/main" id="{CCD9782C-5DE6-4C93-AE99-4A21BA8F433D}"/>
              </a:ext>
            </a:extLst>
          </p:cNvPr>
          <p:cNvSpPr txBox="1">
            <a:spLocks noChangeArrowheads="1"/>
          </p:cNvSpPr>
          <p:nvPr/>
        </p:nvSpPr>
        <p:spPr bwMode="auto">
          <a:xfrm>
            <a:off x="1828292" y="1882699"/>
            <a:ext cx="10550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r>
              <a:rPr lang="de-DE" altLang="de-DE" sz="1000" dirty="0">
                <a:solidFill>
                  <a:schemeClr val="tx1"/>
                </a:solidFill>
                <a:latin typeface="+mn-lt"/>
              </a:rPr>
              <a:t>e.g. XML, JSON</a:t>
            </a:r>
          </a:p>
        </p:txBody>
      </p:sp>
      <p:sp>
        <p:nvSpPr>
          <p:cNvPr id="180" name="Rectangle 10">
            <a:extLst>
              <a:ext uri="{FF2B5EF4-FFF2-40B4-BE49-F238E27FC236}">
                <a16:creationId xmlns:a16="http://schemas.microsoft.com/office/drawing/2014/main" id="{52AA7834-0B1E-4460-8C6B-520A8C69D4FC}"/>
              </a:ext>
            </a:extLst>
          </p:cNvPr>
          <p:cNvSpPr>
            <a:spLocks noChangeArrowheads="1"/>
          </p:cNvSpPr>
          <p:nvPr/>
        </p:nvSpPr>
        <p:spPr bwMode="auto">
          <a:xfrm>
            <a:off x="4939884" y="3831050"/>
            <a:ext cx="790575" cy="192074"/>
          </a:xfrm>
          <a:prstGeom prst="rect">
            <a:avLst/>
          </a:prstGeom>
          <a:solidFill>
            <a:srgbClr val="CCFF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Air </a:t>
            </a:r>
            <a:r>
              <a:rPr lang="de-DE" altLang="de-DE" sz="1000" dirty="0" err="1">
                <a:latin typeface="+mn-lt"/>
              </a:rPr>
              <a:t>interface</a:t>
            </a:r>
            <a:endParaRPr lang="de-DE" altLang="de-DE" sz="1000" dirty="0">
              <a:latin typeface="+mn-lt"/>
            </a:endParaRPr>
          </a:p>
        </p:txBody>
      </p:sp>
      <p:sp>
        <p:nvSpPr>
          <p:cNvPr id="181" name="Rectangle 10">
            <a:extLst>
              <a:ext uri="{FF2B5EF4-FFF2-40B4-BE49-F238E27FC236}">
                <a16:creationId xmlns:a16="http://schemas.microsoft.com/office/drawing/2014/main" id="{7257A38A-C92D-47D7-B773-01AF87057EB9}"/>
              </a:ext>
            </a:extLst>
          </p:cNvPr>
          <p:cNvSpPr>
            <a:spLocks noChangeArrowheads="1"/>
          </p:cNvSpPr>
          <p:nvPr/>
        </p:nvSpPr>
        <p:spPr bwMode="auto">
          <a:xfrm>
            <a:off x="4939884" y="4023124"/>
            <a:ext cx="790575" cy="215987"/>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b="1" dirty="0">
                <a:solidFill>
                  <a:schemeClr val="tx1"/>
                </a:solidFill>
                <a:latin typeface="+mn-lt"/>
              </a:rPr>
              <a:t>W-Device</a:t>
            </a:r>
          </a:p>
        </p:txBody>
      </p:sp>
      <p:sp>
        <p:nvSpPr>
          <p:cNvPr id="182" name="Rectangle 11">
            <a:extLst>
              <a:ext uri="{FF2B5EF4-FFF2-40B4-BE49-F238E27FC236}">
                <a16:creationId xmlns:a16="http://schemas.microsoft.com/office/drawing/2014/main" id="{2722E494-D724-4B26-AAC6-8ED7192CD2D5}"/>
              </a:ext>
            </a:extLst>
          </p:cNvPr>
          <p:cNvSpPr>
            <a:spLocks noChangeArrowheads="1"/>
          </p:cNvSpPr>
          <p:nvPr/>
        </p:nvSpPr>
        <p:spPr bwMode="auto">
          <a:xfrm>
            <a:off x="4939884" y="4240840"/>
            <a:ext cx="790575" cy="200727"/>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a:solidFill>
                  <a:schemeClr val="tx1"/>
                </a:solidFill>
                <a:latin typeface="+mn-lt"/>
              </a:rPr>
              <a:t>Application</a:t>
            </a:r>
          </a:p>
        </p:txBody>
      </p:sp>
      <p:cxnSp>
        <p:nvCxnSpPr>
          <p:cNvPr id="183" name="Straight Connector 182">
            <a:extLst>
              <a:ext uri="{FF2B5EF4-FFF2-40B4-BE49-F238E27FC236}">
                <a16:creationId xmlns:a16="http://schemas.microsoft.com/office/drawing/2014/main" id="{6FBDD2FB-FD50-499F-90B0-6C6590261945}"/>
              </a:ext>
            </a:extLst>
          </p:cNvPr>
          <p:cNvCxnSpPr/>
          <p:nvPr/>
        </p:nvCxnSpPr>
        <p:spPr>
          <a:xfrm>
            <a:off x="5730459" y="4112149"/>
            <a:ext cx="71040" cy="0"/>
          </a:xfrm>
          <a:prstGeom prst="line">
            <a:avLst/>
          </a:prstGeom>
          <a:ln cap="sq">
            <a:solidFill>
              <a:schemeClr val="tx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B7B6E0BC-2E3F-4775-9291-053815235747}"/>
              </a:ext>
            </a:extLst>
          </p:cNvPr>
          <p:cNvSpPr txBox="1"/>
          <p:nvPr/>
        </p:nvSpPr>
        <p:spPr>
          <a:xfrm>
            <a:off x="5796537" y="3992804"/>
            <a:ext cx="582211" cy="400110"/>
          </a:xfrm>
          <a:prstGeom prst="rect">
            <a:avLst/>
          </a:prstGeom>
          <a:noFill/>
        </p:spPr>
        <p:txBody>
          <a:bodyPr wrap="none" rtlCol="0">
            <a:spAutoFit/>
          </a:bodyPr>
          <a:lstStyle/>
          <a:p>
            <a:r>
              <a:rPr lang="de-DE" sz="1000" dirty="0">
                <a:latin typeface="+mn-lt"/>
              </a:rPr>
              <a:t>Pairing</a:t>
            </a:r>
            <a:br>
              <a:rPr lang="de-DE" sz="1000" dirty="0">
                <a:latin typeface="+mn-lt"/>
              </a:rPr>
            </a:br>
            <a:r>
              <a:rPr lang="de-DE" sz="1000" dirty="0" err="1">
                <a:latin typeface="+mn-lt"/>
              </a:rPr>
              <a:t>button</a:t>
            </a:r>
            <a:endParaRPr lang="de-DE" sz="1000" dirty="0">
              <a:latin typeface="+mn-lt"/>
            </a:endParaRPr>
          </a:p>
        </p:txBody>
      </p:sp>
      <p:sp>
        <p:nvSpPr>
          <p:cNvPr id="185" name="Rectangle 10">
            <a:extLst>
              <a:ext uri="{FF2B5EF4-FFF2-40B4-BE49-F238E27FC236}">
                <a16:creationId xmlns:a16="http://schemas.microsoft.com/office/drawing/2014/main" id="{01FBDDEE-7AD8-4152-AB1D-3FE5A544D67A}"/>
              </a:ext>
            </a:extLst>
          </p:cNvPr>
          <p:cNvSpPr>
            <a:spLocks noChangeArrowheads="1"/>
          </p:cNvSpPr>
          <p:nvPr/>
        </p:nvSpPr>
        <p:spPr bwMode="auto">
          <a:xfrm>
            <a:off x="4804618" y="3099487"/>
            <a:ext cx="790575" cy="192074"/>
          </a:xfrm>
          <a:prstGeom prst="rect">
            <a:avLst/>
          </a:prstGeom>
          <a:solidFill>
            <a:srgbClr val="CCFFFF"/>
          </a:solidFill>
          <a:ln w="9525" algn="ctr">
            <a:solidFill>
              <a:schemeClr val="tx1"/>
            </a:solidFill>
            <a:miter lim="800000"/>
            <a:headEnd/>
            <a:tailEnd/>
          </a:ln>
          <a:effectLst/>
        </p:spPr>
        <p:txBody>
          <a:bodyPr wrap="none" anchor="ctr"/>
          <a:lstStyle/>
          <a:p>
            <a:pPr algn="ctr" defTabSz="457200"/>
            <a:r>
              <a:rPr lang="de-DE" altLang="de-DE" sz="1000" dirty="0">
                <a:latin typeface="+mn-lt"/>
              </a:rPr>
              <a:t>Air </a:t>
            </a:r>
            <a:r>
              <a:rPr lang="de-DE" altLang="de-DE" sz="1000" dirty="0" err="1">
                <a:latin typeface="+mn-lt"/>
              </a:rPr>
              <a:t>interface</a:t>
            </a:r>
            <a:endParaRPr lang="de-DE" altLang="de-DE" sz="1000" dirty="0">
              <a:latin typeface="+mn-lt"/>
            </a:endParaRPr>
          </a:p>
        </p:txBody>
      </p:sp>
      <p:cxnSp>
        <p:nvCxnSpPr>
          <p:cNvPr id="186" name="Straight Connector 185">
            <a:extLst>
              <a:ext uri="{FF2B5EF4-FFF2-40B4-BE49-F238E27FC236}">
                <a16:creationId xmlns:a16="http://schemas.microsoft.com/office/drawing/2014/main" id="{45D78840-41A1-42E2-825A-F89C91C9D09C}"/>
              </a:ext>
            </a:extLst>
          </p:cNvPr>
          <p:cNvCxnSpPr>
            <a:cxnSpLocks/>
          </p:cNvCxnSpPr>
          <p:nvPr/>
        </p:nvCxnSpPr>
        <p:spPr>
          <a:xfrm>
            <a:off x="5069917" y="3527708"/>
            <a:ext cx="152971" cy="133311"/>
          </a:xfrm>
          <a:prstGeom prst="line">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6FB955A4-537F-4FEF-A7AE-726A08FCE989}"/>
              </a:ext>
            </a:extLst>
          </p:cNvPr>
          <p:cNvGrpSpPr/>
          <p:nvPr/>
        </p:nvGrpSpPr>
        <p:grpSpPr>
          <a:xfrm rot="17476866">
            <a:off x="5279858" y="3660132"/>
            <a:ext cx="250773" cy="286794"/>
            <a:chOff x="5940408" y="3899319"/>
            <a:chExt cx="390358" cy="446429"/>
          </a:xfrm>
        </p:grpSpPr>
        <p:sp>
          <p:nvSpPr>
            <p:cNvPr id="188" name="Arc 187">
              <a:extLst>
                <a:ext uri="{FF2B5EF4-FFF2-40B4-BE49-F238E27FC236}">
                  <a16:creationId xmlns:a16="http://schemas.microsoft.com/office/drawing/2014/main" id="{A0F8B9FE-EA54-4C7E-8398-481002119212}"/>
                </a:ext>
              </a:extLst>
            </p:cNvPr>
            <p:cNvSpPr/>
            <p:nvPr/>
          </p:nvSpPr>
          <p:spPr>
            <a:xfrm>
              <a:off x="5988050" y="3986104"/>
              <a:ext cx="230981" cy="26415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9" name="Arc 188">
              <a:extLst>
                <a:ext uri="{FF2B5EF4-FFF2-40B4-BE49-F238E27FC236}">
                  <a16:creationId xmlns:a16="http://schemas.microsoft.com/office/drawing/2014/main" id="{CEEED08D-853E-4A0C-BF4D-8F1895F3CF9D}"/>
                </a:ext>
              </a:extLst>
            </p:cNvPr>
            <p:cNvSpPr>
              <a:spLocks noChangeAspect="1"/>
            </p:cNvSpPr>
            <p:nvPr/>
          </p:nvSpPr>
          <p:spPr>
            <a:xfrm>
              <a:off x="5973754" y="3942120"/>
              <a:ext cx="300276" cy="343407"/>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0" name="Arc 189">
              <a:extLst>
                <a:ext uri="{FF2B5EF4-FFF2-40B4-BE49-F238E27FC236}">
                  <a16:creationId xmlns:a16="http://schemas.microsoft.com/office/drawing/2014/main" id="{0DDA6494-F5E0-48C4-A9F1-E67CAEC99B38}"/>
                </a:ext>
              </a:extLst>
            </p:cNvPr>
            <p:cNvSpPr>
              <a:spLocks noChangeAspect="1"/>
            </p:cNvSpPr>
            <p:nvPr/>
          </p:nvSpPr>
          <p:spPr>
            <a:xfrm>
              <a:off x="5940408" y="3899319"/>
              <a:ext cx="390358" cy="44642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91" name="Group 190">
            <a:extLst>
              <a:ext uri="{FF2B5EF4-FFF2-40B4-BE49-F238E27FC236}">
                <a16:creationId xmlns:a16="http://schemas.microsoft.com/office/drawing/2014/main" id="{2259ED31-E4B4-4A46-B136-54DA328988F7}"/>
              </a:ext>
            </a:extLst>
          </p:cNvPr>
          <p:cNvGrpSpPr/>
          <p:nvPr/>
        </p:nvGrpSpPr>
        <p:grpSpPr>
          <a:xfrm rot="6465093">
            <a:off x="4830307" y="3219859"/>
            <a:ext cx="252728" cy="289030"/>
            <a:chOff x="5940408" y="3899319"/>
            <a:chExt cx="390358" cy="446429"/>
          </a:xfrm>
        </p:grpSpPr>
        <p:sp>
          <p:nvSpPr>
            <p:cNvPr id="192" name="Arc 191">
              <a:extLst>
                <a:ext uri="{FF2B5EF4-FFF2-40B4-BE49-F238E27FC236}">
                  <a16:creationId xmlns:a16="http://schemas.microsoft.com/office/drawing/2014/main" id="{EACCC5CC-1C57-4E1E-A028-EF27E285C83E}"/>
                </a:ext>
              </a:extLst>
            </p:cNvPr>
            <p:cNvSpPr/>
            <p:nvPr/>
          </p:nvSpPr>
          <p:spPr>
            <a:xfrm>
              <a:off x="5988050" y="3986104"/>
              <a:ext cx="230981" cy="26415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3" name="Arc 192">
              <a:extLst>
                <a:ext uri="{FF2B5EF4-FFF2-40B4-BE49-F238E27FC236}">
                  <a16:creationId xmlns:a16="http://schemas.microsoft.com/office/drawing/2014/main" id="{31AD8149-BDFA-4463-A653-4ECD2133A0A4}"/>
                </a:ext>
              </a:extLst>
            </p:cNvPr>
            <p:cNvSpPr>
              <a:spLocks noChangeAspect="1"/>
            </p:cNvSpPr>
            <p:nvPr/>
          </p:nvSpPr>
          <p:spPr>
            <a:xfrm>
              <a:off x="5973754" y="3942120"/>
              <a:ext cx="300276" cy="343407"/>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4" name="Arc 193">
              <a:extLst>
                <a:ext uri="{FF2B5EF4-FFF2-40B4-BE49-F238E27FC236}">
                  <a16:creationId xmlns:a16="http://schemas.microsoft.com/office/drawing/2014/main" id="{D33A1CDA-2B80-458A-B316-EE3DC2D7FED1}"/>
                </a:ext>
              </a:extLst>
            </p:cNvPr>
            <p:cNvSpPr>
              <a:spLocks noChangeAspect="1"/>
            </p:cNvSpPr>
            <p:nvPr/>
          </p:nvSpPr>
          <p:spPr>
            <a:xfrm>
              <a:off x="5940408" y="3899319"/>
              <a:ext cx="390358" cy="446429"/>
            </a:xfrm>
            <a:prstGeom prst="arc">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195" name="Rectangle 22">
            <a:extLst>
              <a:ext uri="{FF2B5EF4-FFF2-40B4-BE49-F238E27FC236}">
                <a16:creationId xmlns:a16="http://schemas.microsoft.com/office/drawing/2014/main" id="{6B88A04B-B065-473A-880C-1CFA4EE77EBD}"/>
              </a:ext>
            </a:extLst>
          </p:cNvPr>
          <p:cNvSpPr>
            <a:spLocks noChangeArrowheads="1"/>
          </p:cNvSpPr>
          <p:nvPr/>
        </p:nvSpPr>
        <p:spPr bwMode="auto">
          <a:xfrm>
            <a:off x="5892384" y="1809679"/>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196" name="Line 23">
            <a:extLst>
              <a:ext uri="{FF2B5EF4-FFF2-40B4-BE49-F238E27FC236}">
                <a16:creationId xmlns:a16="http://schemas.microsoft.com/office/drawing/2014/main" id="{A0C8EEFC-A4DE-4F0E-9D96-F86A739BD19B}"/>
              </a:ext>
            </a:extLst>
          </p:cNvPr>
          <p:cNvSpPr>
            <a:spLocks noChangeShapeType="1"/>
          </p:cNvSpPr>
          <p:nvPr/>
        </p:nvSpPr>
        <p:spPr bwMode="auto">
          <a:xfrm>
            <a:off x="5940009" y="1895405"/>
            <a:ext cx="0" cy="49706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97" name="Freeform 52">
            <a:extLst>
              <a:ext uri="{FF2B5EF4-FFF2-40B4-BE49-F238E27FC236}">
                <a16:creationId xmlns:a16="http://schemas.microsoft.com/office/drawing/2014/main" id="{B7A36F41-C7BA-4DB7-8D2A-46DB3A9FBCF7}"/>
              </a:ext>
            </a:extLst>
          </p:cNvPr>
          <p:cNvSpPr>
            <a:spLocks/>
          </p:cNvSpPr>
          <p:nvPr/>
        </p:nvSpPr>
        <p:spPr bwMode="auto">
          <a:xfrm>
            <a:off x="6453026" y="1532660"/>
            <a:ext cx="504825" cy="324644"/>
          </a:xfrm>
          <a:custGeom>
            <a:avLst/>
            <a:gdLst>
              <a:gd name="T0" fmla="*/ 2147483647 w 318"/>
              <a:gd name="T1" fmla="*/ 2147483647 h 275"/>
              <a:gd name="T2" fmla="*/ 2147483647 w 318"/>
              <a:gd name="T3" fmla="*/ 2147483647 h 275"/>
              <a:gd name="T4" fmla="*/ 2147483647 w 318"/>
              <a:gd name="T5" fmla="*/ 2147483647 h 275"/>
              <a:gd name="T6" fmla="*/ 0 w 318"/>
              <a:gd name="T7" fmla="*/ 2147483647 h 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8" h="275">
                <a:moveTo>
                  <a:pt x="318" y="5"/>
                </a:moveTo>
                <a:cubicBezTo>
                  <a:pt x="280" y="10"/>
                  <a:pt x="114" y="0"/>
                  <a:pt x="89" y="39"/>
                </a:cubicBezTo>
                <a:cubicBezTo>
                  <a:pt x="64" y="78"/>
                  <a:pt x="183" y="199"/>
                  <a:pt x="168" y="237"/>
                </a:cubicBezTo>
                <a:cubicBezTo>
                  <a:pt x="153" y="275"/>
                  <a:pt x="35" y="262"/>
                  <a:pt x="0" y="268"/>
                </a:cubicBezTo>
              </a:path>
            </a:pathLst>
          </a:custGeom>
          <a:noFill/>
          <a:ln w="9525" cap="flat" cmpd="sng">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98" name="TextBox 197">
            <a:extLst>
              <a:ext uri="{FF2B5EF4-FFF2-40B4-BE49-F238E27FC236}">
                <a16:creationId xmlns:a16="http://schemas.microsoft.com/office/drawing/2014/main" id="{282B2076-B73B-4F55-93AE-D323E0EC36E6}"/>
              </a:ext>
            </a:extLst>
          </p:cNvPr>
          <p:cNvSpPr txBox="1"/>
          <p:nvPr/>
        </p:nvSpPr>
        <p:spPr>
          <a:xfrm>
            <a:off x="5185993" y="1825554"/>
            <a:ext cx="688009" cy="246221"/>
          </a:xfrm>
          <a:prstGeom prst="rect">
            <a:avLst/>
          </a:prstGeom>
          <a:noFill/>
        </p:spPr>
        <p:txBody>
          <a:bodyPr wrap="none" rtlCol="0">
            <a:spAutoFit/>
          </a:bodyPr>
          <a:lstStyle/>
          <a:p>
            <a:r>
              <a:rPr lang="de-DE" sz="1000" dirty="0">
                <a:latin typeface="+mn-lt"/>
              </a:rPr>
              <a:t>Ethernet</a:t>
            </a:r>
            <a:endParaRPr lang="en-US" sz="1000" dirty="0">
              <a:latin typeface="+mn-lt"/>
            </a:endParaRPr>
          </a:p>
        </p:txBody>
      </p:sp>
      <p:sp>
        <p:nvSpPr>
          <p:cNvPr id="199" name="Freeform 44">
            <a:extLst>
              <a:ext uri="{FF2B5EF4-FFF2-40B4-BE49-F238E27FC236}">
                <a16:creationId xmlns:a16="http://schemas.microsoft.com/office/drawing/2014/main" id="{2E5F5DF7-9968-4753-8597-A1B798BD3DD1}"/>
              </a:ext>
            </a:extLst>
          </p:cNvPr>
          <p:cNvSpPr>
            <a:spLocks/>
          </p:cNvSpPr>
          <p:nvPr/>
        </p:nvSpPr>
        <p:spPr bwMode="auto">
          <a:xfrm>
            <a:off x="6096587" y="2796041"/>
            <a:ext cx="1014413" cy="177007"/>
          </a:xfrm>
          <a:custGeom>
            <a:avLst/>
            <a:gdLst>
              <a:gd name="T0" fmla="*/ 2147483647 w 1056"/>
              <a:gd name="T1" fmla="*/ 2147483647 h 376"/>
              <a:gd name="T2" fmla="*/ 2147483647 w 1056"/>
              <a:gd name="T3" fmla="*/ 2147483647 h 376"/>
              <a:gd name="T4" fmla="*/ 2147483647 w 1056"/>
              <a:gd name="T5" fmla="*/ 2147483647 h 376"/>
              <a:gd name="T6" fmla="*/ 0 w 1056"/>
              <a:gd name="T7" fmla="*/ 2147483647 h 3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6" h="376">
                <a:moveTo>
                  <a:pt x="1056" y="5"/>
                </a:moveTo>
                <a:cubicBezTo>
                  <a:pt x="929" y="13"/>
                  <a:pt x="440" y="0"/>
                  <a:pt x="294" y="53"/>
                </a:cubicBezTo>
                <a:cubicBezTo>
                  <a:pt x="148" y="106"/>
                  <a:pt x="229" y="270"/>
                  <a:pt x="180" y="323"/>
                </a:cubicBezTo>
                <a:cubicBezTo>
                  <a:pt x="131" y="376"/>
                  <a:pt x="37" y="361"/>
                  <a:pt x="0" y="371"/>
                </a:cubicBezTo>
              </a:path>
            </a:pathLst>
          </a:custGeom>
          <a:noFill/>
          <a:ln w="9525" cap="flat" cmpd="sng">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00" name="Text Box 61">
            <a:extLst>
              <a:ext uri="{FF2B5EF4-FFF2-40B4-BE49-F238E27FC236}">
                <a16:creationId xmlns:a16="http://schemas.microsoft.com/office/drawing/2014/main" id="{438A6D90-E228-44F4-AAEF-B05666E3DF45}"/>
              </a:ext>
            </a:extLst>
          </p:cNvPr>
          <p:cNvSpPr txBox="1">
            <a:spLocks noChangeArrowheads="1"/>
          </p:cNvSpPr>
          <p:nvPr/>
        </p:nvSpPr>
        <p:spPr bwMode="auto">
          <a:xfrm>
            <a:off x="7701289" y="2285186"/>
            <a:ext cx="75418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defPPr>
              <a:defRPr lang="de-DE"/>
            </a:defPPr>
            <a:lvl1pPr defTabSz="457200" eaLnBrk="1" hangingPunct="1">
              <a:spcBef>
                <a:spcPct val="0"/>
              </a:spcBef>
              <a:buClrTx/>
              <a:buFontTx/>
              <a:buNone/>
              <a:defRPr>
                <a:solidFill>
                  <a:schemeClr val="tx1"/>
                </a:solidFill>
                <a:latin typeface="Arial" pitchFamily="34" charset="0"/>
                <a:ea typeface="ＭＳ Ｐゴシック" pitchFamily="34" charset="-128"/>
              </a:defRPr>
            </a:lvl1pPr>
            <a:lvl2pPr marL="742950" indent="-285750" defTabSz="457200" eaLnBrk="0" hangingPunct="0">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defRPr sz="2400">
                <a:solidFill>
                  <a:srgbClr val="595959"/>
                </a:solidFill>
                <a:latin typeface="Trebuchet MS" pitchFamily="34" charset="0"/>
                <a:ea typeface="ＭＳ Ｐゴシック" pitchFamily="34" charset="-128"/>
              </a:defRPr>
            </a:lvl3pPr>
            <a:lvl4pPr marL="1600200" indent="-228600" eaLnBrk="0" hangingPunct="0">
              <a:defRPr sz="2400">
                <a:solidFill>
                  <a:srgbClr val="595959"/>
                </a:solidFill>
                <a:latin typeface="Trebuchet MS" pitchFamily="34" charset="0"/>
                <a:ea typeface="ＭＳ Ｐゴシック" pitchFamily="34" charset="-128"/>
              </a:defRPr>
            </a:lvl4pPr>
            <a:lvl5pPr marL="2057400" indent="-228600" eaLnBrk="0" hangingPunct="0">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r>
              <a:rPr lang="de-DE" altLang="de-DE" sz="1000" dirty="0">
                <a:latin typeface="+mn-lt"/>
              </a:rPr>
              <a:t>Master Tool</a:t>
            </a:r>
          </a:p>
          <a:p>
            <a:r>
              <a:rPr lang="de-DE" altLang="de-DE" sz="1000" dirty="0">
                <a:latin typeface="+mn-lt"/>
              </a:rPr>
              <a:t>(IODD; Firmware Update)</a:t>
            </a:r>
            <a:endParaRPr lang="en-US" altLang="de-DE" sz="1000" dirty="0">
              <a:latin typeface="+mn-lt"/>
            </a:endParaRPr>
          </a:p>
        </p:txBody>
      </p:sp>
      <p:grpSp>
        <p:nvGrpSpPr>
          <p:cNvPr id="201" name="Group 58">
            <a:extLst>
              <a:ext uri="{FF2B5EF4-FFF2-40B4-BE49-F238E27FC236}">
                <a16:creationId xmlns:a16="http://schemas.microsoft.com/office/drawing/2014/main" id="{AD3C2CE3-8A8C-457A-A921-BECD74C6FFB0}"/>
              </a:ext>
            </a:extLst>
          </p:cNvPr>
          <p:cNvGrpSpPr>
            <a:grpSpLocks/>
          </p:cNvGrpSpPr>
          <p:nvPr/>
        </p:nvGrpSpPr>
        <p:grpSpPr bwMode="auto">
          <a:xfrm>
            <a:off x="6847475" y="1036169"/>
            <a:ext cx="731838" cy="658813"/>
            <a:chOff x="2293" y="1210"/>
            <a:chExt cx="461" cy="415"/>
          </a:xfrm>
          <a:effectLst>
            <a:outerShdw blurRad="50800" dist="38100" dir="2700000" algn="tl" rotWithShape="0">
              <a:prstClr val="black">
                <a:alpha val="40000"/>
              </a:prstClr>
            </a:outerShdw>
          </a:effectLst>
        </p:grpSpPr>
        <p:sp>
          <p:nvSpPr>
            <p:cNvPr id="202" name="Freeform 59">
              <a:extLst>
                <a:ext uri="{FF2B5EF4-FFF2-40B4-BE49-F238E27FC236}">
                  <a16:creationId xmlns:a16="http://schemas.microsoft.com/office/drawing/2014/main" id="{F93A195F-CA6A-4115-B9DD-C6B76DEADD9B}"/>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latin typeface="+mn-lt"/>
                <a:ea typeface="ＭＳ Ｐゴシック"/>
                <a:cs typeface="ＭＳ Ｐゴシック"/>
              </a:endParaRPr>
            </a:p>
          </p:txBody>
        </p:sp>
        <p:sp>
          <p:nvSpPr>
            <p:cNvPr id="203" name="Freeform 60">
              <a:extLst>
                <a:ext uri="{FF2B5EF4-FFF2-40B4-BE49-F238E27FC236}">
                  <a16:creationId xmlns:a16="http://schemas.microsoft.com/office/drawing/2014/main" id="{527508C7-8973-4D47-AFCC-B0D1FA6F9687}"/>
                </a:ext>
              </a:extLst>
            </p:cNvPr>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04" name="Freeform 61">
              <a:extLst>
                <a:ext uri="{FF2B5EF4-FFF2-40B4-BE49-F238E27FC236}">
                  <a16:creationId xmlns:a16="http://schemas.microsoft.com/office/drawing/2014/main" id="{D9117220-49ED-41DC-A77A-D4A4F1F39B60}"/>
                </a:ext>
              </a:extLst>
            </p:cNvPr>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05" name="Line 62">
              <a:extLst>
                <a:ext uri="{FF2B5EF4-FFF2-40B4-BE49-F238E27FC236}">
                  <a16:creationId xmlns:a16="http://schemas.microsoft.com/office/drawing/2014/main" id="{038FFC8F-DD24-4F93-9F5F-3055CB592F5E}"/>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06" name="Freeform 63">
              <a:extLst>
                <a:ext uri="{FF2B5EF4-FFF2-40B4-BE49-F238E27FC236}">
                  <a16:creationId xmlns:a16="http://schemas.microsoft.com/office/drawing/2014/main" id="{2724A6D9-1728-430E-B614-8703BEB3AC04}"/>
                </a:ext>
              </a:extLst>
            </p:cNvPr>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07" name="Freeform 64">
              <a:extLst>
                <a:ext uri="{FF2B5EF4-FFF2-40B4-BE49-F238E27FC236}">
                  <a16:creationId xmlns:a16="http://schemas.microsoft.com/office/drawing/2014/main" id="{282C3A9B-E088-43B0-A5F9-F1218C9CE7E8}"/>
                </a:ext>
              </a:extLst>
            </p:cNvPr>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08" name="Freeform 65">
              <a:extLst>
                <a:ext uri="{FF2B5EF4-FFF2-40B4-BE49-F238E27FC236}">
                  <a16:creationId xmlns:a16="http://schemas.microsoft.com/office/drawing/2014/main" id="{6F8DF02D-53BC-4D82-8429-ADC5785E1EE4}"/>
                </a:ext>
              </a:extLst>
            </p:cNvPr>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grpSp>
      <p:grpSp>
        <p:nvGrpSpPr>
          <p:cNvPr id="209" name="Group 58">
            <a:extLst>
              <a:ext uri="{FF2B5EF4-FFF2-40B4-BE49-F238E27FC236}">
                <a16:creationId xmlns:a16="http://schemas.microsoft.com/office/drawing/2014/main" id="{3DC896DC-5503-4DE8-96EB-E3A10F904041}"/>
              </a:ext>
            </a:extLst>
          </p:cNvPr>
          <p:cNvGrpSpPr>
            <a:grpSpLocks/>
          </p:cNvGrpSpPr>
          <p:nvPr/>
        </p:nvGrpSpPr>
        <p:grpSpPr bwMode="auto">
          <a:xfrm>
            <a:off x="6836000" y="2290522"/>
            <a:ext cx="731838" cy="658813"/>
            <a:chOff x="2293" y="1210"/>
            <a:chExt cx="461" cy="415"/>
          </a:xfrm>
          <a:effectLst>
            <a:outerShdw blurRad="50800" dist="38100" dir="2700000" algn="tl" rotWithShape="0">
              <a:prstClr val="black">
                <a:alpha val="40000"/>
              </a:prstClr>
            </a:outerShdw>
          </a:effectLst>
        </p:grpSpPr>
        <p:sp>
          <p:nvSpPr>
            <p:cNvPr id="210" name="Freeform 59">
              <a:extLst>
                <a:ext uri="{FF2B5EF4-FFF2-40B4-BE49-F238E27FC236}">
                  <a16:creationId xmlns:a16="http://schemas.microsoft.com/office/drawing/2014/main" id="{9983EA84-D793-44CE-9B45-540BA0AD4F47}"/>
                </a:ext>
              </a:extLst>
            </p:cNvPr>
            <p:cNvSpPr>
              <a:spLocks/>
            </p:cNvSpPr>
            <p:nvPr/>
          </p:nvSpPr>
          <p:spPr bwMode="auto">
            <a:xfrm>
              <a:off x="2459" y="1210"/>
              <a:ext cx="295" cy="266"/>
            </a:xfrm>
            <a:custGeom>
              <a:avLst/>
              <a:gdLst>
                <a:gd name="T0" fmla="*/ 45 w 459"/>
                <a:gd name="T1" fmla="*/ 0 h 414"/>
                <a:gd name="T2" fmla="*/ 459 w 459"/>
                <a:gd name="T3" fmla="*/ 18 h 414"/>
                <a:gd name="T4" fmla="*/ 402 w 459"/>
                <a:gd name="T5" fmla="*/ 414 h 414"/>
                <a:gd name="T6" fmla="*/ 0 w 459"/>
                <a:gd name="T7" fmla="*/ 336 h 414"/>
                <a:gd name="T8" fmla="*/ 45 w 459"/>
                <a:gd name="T9" fmla="*/ 0 h 414"/>
              </a:gdLst>
              <a:ahLst/>
              <a:cxnLst>
                <a:cxn ang="0">
                  <a:pos x="T0" y="T1"/>
                </a:cxn>
                <a:cxn ang="0">
                  <a:pos x="T2" y="T3"/>
                </a:cxn>
                <a:cxn ang="0">
                  <a:pos x="T4" y="T5"/>
                </a:cxn>
                <a:cxn ang="0">
                  <a:pos x="T6" y="T7"/>
                </a:cxn>
                <a:cxn ang="0">
                  <a:pos x="T8" y="T9"/>
                </a:cxn>
              </a:cxnLst>
              <a:rect l="0" t="0" r="r" b="b"/>
              <a:pathLst>
                <a:path w="459" h="414">
                  <a:moveTo>
                    <a:pt x="45" y="0"/>
                  </a:moveTo>
                  <a:lnTo>
                    <a:pt x="459" y="18"/>
                  </a:lnTo>
                  <a:lnTo>
                    <a:pt x="402" y="414"/>
                  </a:lnTo>
                  <a:lnTo>
                    <a:pt x="0" y="336"/>
                  </a:lnTo>
                  <a:lnTo>
                    <a:pt x="45" y="0"/>
                  </a:lnTo>
                  <a:close/>
                </a:path>
              </a:pathLst>
            </a:custGeom>
            <a:gradFill rotWithShape="1">
              <a:gsLst>
                <a:gs pos="0">
                  <a:srgbClr val="336699"/>
                </a:gs>
                <a:gs pos="50000">
                  <a:schemeClr val="bg1"/>
                </a:gs>
                <a:gs pos="100000">
                  <a:srgbClr val="336699"/>
                </a:gs>
              </a:gsLst>
              <a:lin ang="2700000" scaled="1"/>
            </a:gradFill>
            <a:ln w="1905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latin typeface="+mn-lt"/>
                <a:ea typeface="ＭＳ Ｐゴシック"/>
                <a:cs typeface="ＭＳ Ｐゴシック"/>
              </a:endParaRPr>
            </a:p>
          </p:txBody>
        </p:sp>
        <p:sp>
          <p:nvSpPr>
            <p:cNvPr id="211" name="Freeform 60">
              <a:extLst>
                <a:ext uri="{FF2B5EF4-FFF2-40B4-BE49-F238E27FC236}">
                  <a16:creationId xmlns:a16="http://schemas.microsoft.com/office/drawing/2014/main" id="{82A570D5-05F1-48AB-BC94-3DBD42DBE19A}"/>
                </a:ext>
              </a:extLst>
            </p:cNvPr>
            <p:cNvSpPr>
              <a:spLocks/>
            </p:cNvSpPr>
            <p:nvPr/>
          </p:nvSpPr>
          <p:spPr bwMode="auto">
            <a:xfrm>
              <a:off x="2459" y="1430"/>
              <a:ext cx="258" cy="60"/>
            </a:xfrm>
            <a:custGeom>
              <a:avLst/>
              <a:gdLst>
                <a:gd name="T0" fmla="*/ 1 w 402"/>
                <a:gd name="T1" fmla="*/ 0 h 93"/>
                <a:gd name="T2" fmla="*/ 1 w 402"/>
                <a:gd name="T3" fmla="*/ 1 h 93"/>
                <a:gd name="T4" fmla="*/ 1 w 402"/>
                <a:gd name="T5" fmla="*/ 1 h 93"/>
                <a:gd name="T6" fmla="*/ 0 w 402"/>
                <a:gd name="T7" fmla="*/ 1 h 93"/>
                <a:gd name="T8" fmla="*/ 1 w 40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93">
                  <a:moveTo>
                    <a:pt x="3" y="0"/>
                  </a:moveTo>
                  <a:lnTo>
                    <a:pt x="399" y="75"/>
                  </a:lnTo>
                  <a:lnTo>
                    <a:pt x="402" y="93"/>
                  </a:lnTo>
                  <a:lnTo>
                    <a:pt x="0" y="18"/>
                  </a:lnTo>
                  <a:lnTo>
                    <a:pt x="3" y="0"/>
                  </a:lnTo>
                  <a:close/>
                </a:path>
              </a:pathLst>
            </a:custGeom>
            <a:solidFill>
              <a:srgbClr val="DDDDDD"/>
            </a:soli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12" name="Freeform 61">
              <a:extLst>
                <a:ext uri="{FF2B5EF4-FFF2-40B4-BE49-F238E27FC236}">
                  <a16:creationId xmlns:a16="http://schemas.microsoft.com/office/drawing/2014/main" id="{06FB9CAF-53DA-41BA-AFD0-B38A91DEF384}"/>
                </a:ext>
              </a:extLst>
            </p:cNvPr>
            <p:cNvSpPr>
              <a:spLocks/>
            </p:cNvSpPr>
            <p:nvPr/>
          </p:nvSpPr>
          <p:spPr bwMode="auto">
            <a:xfrm>
              <a:off x="2295" y="1444"/>
              <a:ext cx="424" cy="179"/>
            </a:xfrm>
            <a:custGeom>
              <a:avLst/>
              <a:gdLst>
                <a:gd name="T0" fmla="*/ 1 w 660"/>
                <a:gd name="T1" fmla="*/ 0 h 279"/>
                <a:gd name="T2" fmla="*/ 0 w 660"/>
                <a:gd name="T3" fmla="*/ 1 h 279"/>
                <a:gd name="T4" fmla="*/ 0 w 660"/>
                <a:gd name="T5" fmla="*/ 1 h 279"/>
                <a:gd name="T6" fmla="*/ 1 w 660"/>
                <a:gd name="T7" fmla="*/ 1 h 279"/>
                <a:gd name="T8" fmla="*/ 1 w 660"/>
                <a:gd name="T9" fmla="*/ 1 h 279"/>
                <a:gd name="T10" fmla="*/ 1 w 660"/>
                <a:gd name="T11" fmla="*/ 1 h 279"/>
                <a:gd name="T12" fmla="*/ 1 w 66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0" h="279">
                  <a:moveTo>
                    <a:pt x="255" y="0"/>
                  </a:moveTo>
                  <a:lnTo>
                    <a:pt x="0" y="117"/>
                  </a:lnTo>
                  <a:lnTo>
                    <a:pt x="0" y="147"/>
                  </a:lnTo>
                  <a:lnTo>
                    <a:pt x="426" y="279"/>
                  </a:lnTo>
                  <a:lnTo>
                    <a:pt x="426" y="249"/>
                  </a:lnTo>
                  <a:lnTo>
                    <a:pt x="660" y="78"/>
                  </a:lnTo>
                  <a:lnTo>
                    <a:pt x="255"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13" name="Line 62">
              <a:extLst>
                <a:ext uri="{FF2B5EF4-FFF2-40B4-BE49-F238E27FC236}">
                  <a16:creationId xmlns:a16="http://schemas.microsoft.com/office/drawing/2014/main" id="{1E7803BF-2EBB-4F84-8064-74A1764CF6D3}"/>
                </a:ext>
              </a:extLst>
            </p:cNvPr>
            <p:cNvSpPr>
              <a:spLocks noChangeShapeType="1"/>
            </p:cNvSpPr>
            <p:nvPr/>
          </p:nvSpPr>
          <p:spPr bwMode="auto">
            <a:xfrm>
              <a:off x="2293" y="1519"/>
              <a:ext cx="278" cy="8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14" name="Freeform 63">
              <a:extLst>
                <a:ext uri="{FF2B5EF4-FFF2-40B4-BE49-F238E27FC236}">
                  <a16:creationId xmlns:a16="http://schemas.microsoft.com/office/drawing/2014/main" id="{5AB05019-BDF7-42B9-AEC2-049571922AAA}"/>
                </a:ext>
              </a:extLst>
            </p:cNvPr>
            <p:cNvSpPr>
              <a:spLocks/>
            </p:cNvSpPr>
            <p:nvPr/>
          </p:nvSpPr>
          <p:spPr bwMode="auto">
            <a:xfrm>
              <a:off x="2569" y="1494"/>
              <a:ext cx="150" cy="131"/>
            </a:xfrm>
            <a:custGeom>
              <a:avLst/>
              <a:gdLst>
                <a:gd name="T0" fmla="*/ 1 w 234"/>
                <a:gd name="T1" fmla="*/ 0 h 204"/>
                <a:gd name="T2" fmla="*/ 1 w 234"/>
                <a:gd name="T3" fmla="*/ 1 h 204"/>
                <a:gd name="T4" fmla="*/ 0 w 234"/>
                <a:gd name="T5" fmla="*/ 1 h 204"/>
                <a:gd name="T6" fmla="*/ 0 w 234"/>
                <a:gd name="T7" fmla="*/ 1 h 204"/>
                <a:gd name="T8" fmla="*/ 1 w 23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204">
                  <a:moveTo>
                    <a:pt x="234" y="0"/>
                  </a:moveTo>
                  <a:lnTo>
                    <a:pt x="234" y="27"/>
                  </a:lnTo>
                  <a:lnTo>
                    <a:pt x="0" y="204"/>
                  </a:lnTo>
                  <a:lnTo>
                    <a:pt x="0" y="168"/>
                  </a:lnTo>
                  <a:lnTo>
                    <a:pt x="234"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15" name="Freeform 64">
              <a:extLst>
                <a:ext uri="{FF2B5EF4-FFF2-40B4-BE49-F238E27FC236}">
                  <a16:creationId xmlns:a16="http://schemas.microsoft.com/office/drawing/2014/main" id="{700B7576-C6CA-45F8-80CD-2D49AAD758E0}"/>
                </a:ext>
              </a:extLst>
            </p:cNvPr>
            <p:cNvSpPr>
              <a:spLocks/>
            </p:cNvSpPr>
            <p:nvPr/>
          </p:nvSpPr>
          <p:spPr bwMode="auto">
            <a:xfrm>
              <a:off x="2374" y="1453"/>
              <a:ext cx="312" cy="97"/>
            </a:xfrm>
            <a:custGeom>
              <a:avLst/>
              <a:gdLst>
                <a:gd name="T0" fmla="*/ 1 w 486"/>
                <a:gd name="T1" fmla="*/ 0 h 150"/>
                <a:gd name="T2" fmla="*/ 0 w 486"/>
                <a:gd name="T3" fmla="*/ 1 h 150"/>
                <a:gd name="T4" fmla="*/ 1 w 486"/>
                <a:gd name="T5" fmla="*/ 1 h 150"/>
                <a:gd name="T6" fmla="*/ 1 w 486"/>
                <a:gd name="T7" fmla="*/ 1 h 150"/>
                <a:gd name="T8" fmla="*/ 1 w 4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50">
                  <a:moveTo>
                    <a:pt x="138" y="0"/>
                  </a:moveTo>
                  <a:lnTo>
                    <a:pt x="0" y="63"/>
                  </a:lnTo>
                  <a:lnTo>
                    <a:pt x="372" y="150"/>
                  </a:lnTo>
                  <a:lnTo>
                    <a:pt x="486" y="72"/>
                  </a:lnTo>
                  <a:lnTo>
                    <a:pt x="138"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sp>
          <p:nvSpPr>
            <p:cNvPr id="216" name="Freeform 65">
              <a:extLst>
                <a:ext uri="{FF2B5EF4-FFF2-40B4-BE49-F238E27FC236}">
                  <a16:creationId xmlns:a16="http://schemas.microsoft.com/office/drawing/2014/main" id="{F45B6E6E-94A7-40C5-B19F-8EB2F91FA2A6}"/>
                </a:ext>
              </a:extLst>
            </p:cNvPr>
            <p:cNvSpPr>
              <a:spLocks/>
            </p:cNvSpPr>
            <p:nvPr/>
          </p:nvSpPr>
          <p:spPr bwMode="auto">
            <a:xfrm>
              <a:off x="2407" y="1523"/>
              <a:ext cx="106" cy="34"/>
            </a:xfrm>
            <a:custGeom>
              <a:avLst/>
              <a:gdLst>
                <a:gd name="T0" fmla="*/ 1 w 165"/>
                <a:gd name="T1" fmla="*/ 0 h 54"/>
                <a:gd name="T2" fmla="*/ 1 w 165"/>
                <a:gd name="T3" fmla="*/ 1 h 54"/>
                <a:gd name="T4" fmla="*/ 1 w 165"/>
                <a:gd name="T5" fmla="*/ 1 h 54"/>
                <a:gd name="T6" fmla="*/ 0 w 165"/>
                <a:gd name="T7" fmla="*/ 1 h 54"/>
                <a:gd name="T8" fmla="*/ 1 w 16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4">
                  <a:moveTo>
                    <a:pt x="63" y="0"/>
                  </a:moveTo>
                  <a:lnTo>
                    <a:pt x="165" y="24"/>
                  </a:lnTo>
                  <a:lnTo>
                    <a:pt x="96" y="54"/>
                  </a:lnTo>
                  <a:lnTo>
                    <a:pt x="0" y="27"/>
                  </a:lnTo>
                  <a:lnTo>
                    <a:pt x="63" y="0"/>
                  </a:lnTo>
                  <a:close/>
                </a:path>
              </a:pathLst>
            </a:cu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n-lt"/>
              </a:endParaRPr>
            </a:p>
          </p:txBody>
        </p:sp>
      </p:grpSp>
      <p:sp>
        <p:nvSpPr>
          <p:cNvPr id="217" name="Freeform 52">
            <a:extLst>
              <a:ext uri="{FF2B5EF4-FFF2-40B4-BE49-F238E27FC236}">
                <a16:creationId xmlns:a16="http://schemas.microsoft.com/office/drawing/2014/main" id="{08914E4E-4294-4803-9D63-7CF8B53C32DD}"/>
              </a:ext>
            </a:extLst>
          </p:cNvPr>
          <p:cNvSpPr>
            <a:spLocks/>
          </p:cNvSpPr>
          <p:nvPr/>
        </p:nvSpPr>
        <p:spPr bwMode="auto">
          <a:xfrm flipV="1">
            <a:off x="6471238" y="1835244"/>
            <a:ext cx="495284" cy="957622"/>
          </a:xfrm>
          <a:custGeom>
            <a:avLst/>
            <a:gdLst>
              <a:gd name="T0" fmla="*/ 2147483647 w 318"/>
              <a:gd name="T1" fmla="*/ 2147483647 h 275"/>
              <a:gd name="T2" fmla="*/ 2147483647 w 318"/>
              <a:gd name="T3" fmla="*/ 2147483647 h 275"/>
              <a:gd name="T4" fmla="*/ 2147483647 w 318"/>
              <a:gd name="T5" fmla="*/ 2147483647 h 275"/>
              <a:gd name="T6" fmla="*/ 0 w 318"/>
              <a:gd name="T7" fmla="*/ 2147483647 h 275"/>
              <a:gd name="T8" fmla="*/ 0 60000 65536"/>
              <a:gd name="T9" fmla="*/ 0 60000 65536"/>
              <a:gd name="T10" fmla="*/ 0 60000 65536"/>
              <a:gd name="T11" fmla="*/ 0 60000 65536"/>
              <a:gd name="connsiteX0" fmla="*/ 10000 w 10000"/>
              <a:gd name="connsiteY0" fmla="*/ 416 h 9979"/>
              <a:gd name="connsiteX1" fmla="*/ 1667 w 10000"/>
              <a:gd name="connsiteY1" fmla="*/ 651 h 9979"/>
              <a:gd name="connsiteX2" fmla="*/ 5283 w 10000"/>
              <a:gd name="connsiteY2" fmla="*/ 8852 h 9979"/>
              <a:gd name="connsiteX3" fmla="*/ 0 w 10000"/>
              <a:gd name="connsiteY3" fmla="*/ 9979 h 9979"/>
              <a:gd name="connsiteX0" fmla="*/ 9811 w 9811"/>
              <a:gd name="connsiteY0" fmla="*/ 0 h 10485"/>
              <a:gd name="connsiteX1" fmla="*/ 1667 w 9811"/>
              <a:gd name="connsiteY1" fmla="*/ 1137 h 10485"/>
              <a:gd name="connsiteX2" fmla="*/ 5283 w 9811"/>
              <a:gd name="connsiteY2" fmla="*/ 9356 h 10485"/>
              <a:gd name="connsiteX3" fmla="*/ 0 w 9811"/>
              <a:gd name="connsiteY3" fmla="*/ 10485 h 10485"/>
            </a:gdLst>
            <a:ahLst/>
            <a:cxnLst>
              <a:cxn ang="0">
                <a:pos x="connsiteX0" y="connsiteY0"/>
              </a:cxn>
              <a:cxn ang="0">
                <a:pos x="connsiteX1" y="connsiteY1"/>
              </a:cxn>
              <a:cxn ang="0">
                <a:pos x="connsiteX2" y="connsiteY2"/>
              </a:cxn>
              <a:cxn ang="0">
                <a:pos x="connsiteX3" y="connsiteY3"/>
              </a:cxn>
            </a:cxnLst>
            <a:rect l="l" t="t" r="r" b="b"/>
            <a:pathLst>
              <a:path w="9811" h="10485">
                <a:moveTo>
                  <a:pt x="9811" y="0"/>
                </a:moveTo>
                <a:cubicBezTo>
                  <a:pt x="8616" y="182"/>
                  <a:pt x="2422" y="-422"/>
                  <a:pt x="1667" y="1137"/>
                </a:cubicBezTo>
                <a:cubicBezTo>
                  <a:pt x="912" y="2696"/>
                  <a:pt x="5755" y="7971"/>
                  <a:pt x="5283" y="9356"/>
                </a:cubicBezTo>
                <a:cubicBezTo>
                  <a:pt x="4811" y="10741"/>
                  <a:pt x="1101" y="10267"/>
                  <a:pt x="0" y="10485"/>
                </a:cubicBezTo>
              </a:path>
            </a:pathLst>
          </a:custGeom>
          <a:noFill/>
          <a:ln w="9525" cap="flat" cmpd="sng">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18" name="Line 23">
            <a:extLst>
              <a:ext uri="{FF2B5EF4-FFF2-40B4-BE49-F238E27FC236}">
                <a16:creationId xmlns:a16="http://schemas.microsoft.com/office/drawing/2014/main" id="{66BF0939-4008-4C70-A023-3A80A78BF4AA}"/>
              </a:ext>
            </a:extLst>
          </p:cNvPr>
          <p:cNvSpPr>
            <a:spLocks noChangeShapeType="1"/>
          </p:cNvSpPr>
          <p:nvPr/>
        </p:nvSpPr>
        <p:spPr bwMode="auto">
          <a:xfrm>
            <a:off x="2898034" y="1902546"/>
            <a:ext cx="0" cy="48992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19" name="Rectangle 25">
            <a:extLst>
              <a:ext uri="{FF2B5EF4-FFF2-40B4-BE49-F238E27FC236}">
                <a16:creationId xmlns:a16="http://schemas.microsoft.com/office/drawing/2014/main" id="{3C379158-F07F-402C-B9D3-98C10DA92896}"/>
              </a:ext>
            </a:extLst>
          </p:cNvPr>
          <p:cNvSpPr>
            <a:spLocks noChangeArrowheads="1"/>
          </p:cNvSpPr>
          <p:nvPr/>
        </p:nvSpPr>
        <p:spPr bwMode="auto">
          <a:xfrm>
            <a:off x="2853584" y="1813646"/>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sp>
        <p:nvSpPr>
          <p:cNvPr id="220" name="Line 23">
            <a:extLst>
              <a:ext uri="{FF2B5EF4-FFF2-40B4-BE49-F238E27FC236}">
                <a16:creationId xmlns:a16="http://schemas.microsoft.com/office/drawing/2014/main" id="{205E4CA5-9225-490C-A747-D5F5F95D25A7}"/>
              </a:ext>
            </a:extLst>
          </p:cNvPr>
          <p:cNvSpPr>
            <a:spLocks noChangeShapeType="1"/>
          </p:cNvSpPr>
          <p:nvPr/>
        </p:nvSpPr>
        <p:spPr bwMode="auto">
          <a:xfrm>
            <a:off x="3476778" y="1891826"/>
            <a:ext cx="0" cy="50064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21" name="Rectangle 25">
            <a:extLst>
              <a:ext uri="{FF2B5EF4-FFF2-40B4-BE49-F238E27FC236}">
                <a16:creationId xmlns:a16="http://schemas.microsoft.com/office/drawing/2014/main" id="{0AE857A1-82A1-4970-B30E-0D48B2BD88EF}"/>
              </a:ext>
            </a:extLst>
          </p:cNvPr>
          <p:cNvSpPr>
            <a:spLocks noChangeArrowheads="1"/>
          </p:cNvSpPr>
          <p:nvPr/>
        </p:nvSpPr>
        <p:spPr bwMode="auto">
          <a:xfrm>
            <a:off x="3432328" y="1802927"/>
            <a:ext cx="88900" cy="889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eaLnBrk="1" hangingPunct="1">
              <a:spcBef>
                <a:spcPct val="0"/>
              </a:spcBef>
              <a:spcAft>
                <a:spcPct val="0"/>
              </a:spcAft>
              <a:buClrTx/>
              <a:buFontTx/>
              <a:buNone/>
            </a:pPr>
            <a:endParaRPr lang="de-DE" altLang="de-DE" sz="1000">
              <a:solidFill>
                <a:schemeClr val="tx1"/>
              </a:solidFill>
              <a:latin typeface="+mn-lt"/>
            </a:endParaRPr>
          </a:p>
        </p:txBody>
      </p:sp>
      <p:pic>
        <p:nvPicPr>
          <p:cNvPr id="222" name="Picture 2">
            <a:extLst>
              <a:ext uri="{FF2B5EF4-FFF2-40B4-BE49-F238E27FC236}">
                <a16:creationId xmlns:a16="http://schemas.microsoft.com/office/drawing/2014/main" id="{1C0C96EB-B5A7-468D-B265-96A6676A5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491" y="914541"/>
            <a:ext cx="552450" cy="5524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3" name="TextBox 222">
            <a:extLst>
              <a:ext uri="{FF2B5EF4-FFF2-40B4-BE49-F238E27FC236}">
                <a16:creationId xmlns:a16="http://schemas.microsoft.com/office/drawing/2014/main" id="{B67E65AC-791F-48A1-8891-E7B1066FD5FD}"/>
              </a:ext>
            </a:extLst>
          </p:cNvPr>
          <p:cNvSpPr txBox="1"/>
          <p:nvPr/>
        </p:nvSpPr>
        <p:spPr>
          <a:xfrm>
            <a:off x="939819" y="1496544"/>
            <a:ext cx="854721" cy="246221"/>
          </a:xfrm>
          <a:prstGeom prst="rect">
            <a:avLst/>
          </a:prstGeom>
          <a:noFill/>
        </p:spPr>
        <p:txBody>
          <a:bodyPr wrap="none" rtlCol="0">
            <a:spAutoFit/>
          </a:bodyPr>
          <a:lstStyle/>
          <a:p>
            <a:r>
              <a:rPr lang="de-DE" sz="1000" dirty="0">
                <a:latin typeface="+mn-lt"/>
              </a:rPr>
              <a:t>IEC 61131-9</a:t>
            </a:r>
            <a:endParaRPr lang="en-US" sz="1000" dirty="0">
              <a:latin typeface="+mn-lt"/>
            </a:endParaRPr>
          </a:p>
        </p:txBody>
      </p:sp>
      <p:sp>
        <p:nvSpPr>
          <p:cNvPr id="225" name="AutoShape 56">
            <a:extLst>
              <a:ext uri="{FF2B5EF4-FFF2-40B4-BE49-F238E27FC236}">
                <a16:creationId xmlns:a16="http://schemas.microsoft.com/office/drawing/2014/main" id="{433937DC-7EF3-46E6-A271-E11631732394}"/>
              </a:ext>
            </a:extLst>
          </p:cNvPr>
          <p:cNvSpPr>
            <a:spLocks noChangeArrowheads="1"/>
          </p:cNvSpPr>
          <p:nvPr/>
        </p:nvSpPr>
        <p:spPr bwMode="auto">
          <a:xfrm>
            <a:off x="5425120" y="4413997"/>
            <a:ext cx="461963" cy="215987"/>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IODD</a:t>
            </a:r>
          </a:p>
        </p:txBody>
      </p:sp>
      <p:sp>
        <p:nvSpPr>
          <p:cNvPr id="226" name="AutoShape 56">
            <a:extLst>
              <a:ext uri="{FF2B5EF4-FFF2-40B4-BE49-F238E27FC236}">
                <a16:creationId xmlns:a16="http://schemas.microsoft.com/office/drawing/2014/main" id="{5E971587-1242-4EC2-85A7-EFF049B25361}"/>
              </a:ext>
            </a:extLst>
          </p:cNvPr>
          <p:cNvSpPr>
            <a:spLocks noChangeArrowheads="1"/>
          </p:cNvSpPr>
          <p:nvPr/>
        </p:nvSpPr>
        <p:spPr bwMode="auto">
          <a:xfrm>
            <a:off x="7282035" y="3275296"/>
            <a:ext cx="461963" cy="256646"/>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IODD</a:t>
            </a:r>
          </a:p>
        </p:txBody>
      </p:sp>
      <p:sp>
        <p:nvSpPr>
          <p:cNvPr id="227" name="AutoShape 56">
            <a:extLst>
              <a:ext uri="{FF2B5EF4-FFF2-40B4-BE49-F238E27FC236}">
                <a16:creationId xmlns:a16="http://schemas.microsoft.com/office/drawing/2014/main" id="{3BBB260D-A8D1-4801-A908-25D9DE552983}"/>
              </a:ext>
            </a:extLst>
          </p:cNvPr>
          <p:cNvSpPr>
            <a:spLocks noChangeArrowheads="1"/>
          </p:cNvSpPr>
          <p:nvPr/>
        </p:nvSpPr>
        <p:spPr bwMode="auto">
          <a:xfrm>
            <a:off x="7353160" y="3333348"/>
            <a:ext cx="461963" cy="256646"/>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IODD</a:t>
            </a:r>
          </a:p>
        </p:txBody>
      </p:sp>
      <p:sp>
        <p:nvSpPr>
          <p:cNvPr id="228" name="AutoShape 56">
            <a:extLst>
              <a:ext uri="{FF2B5EF4-FFF2-40B4-BE49-F238E27FC236}">
                <a16:creationId xmlns:a16="http://schemas.microsoft.com/office/drawing/2014/main" id="{C4242190-E055-4A96-9F4C-FF0D50888204}"/>
              </a:ext>
            </a:extLst>
          </p:cNvPr>
          <p:cNvSpPr>
            <a:spLocks noChangeArrowheads="1"/>
          </p:cNvSpPr>
          <p:nvPr/>
        </p:nvSpPr>
        <p:spPr bwMode="auto">
          <a:xfrm>
            <a:off x="7430586" y="3391223"/>
            <a:ext cx="461963" cy="256646"/>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IODD</a:t>
            </a:r>
          </a:p>
        </p:txBody>
      </p:sp>
      <p:cxnSp>
        <p:nvCxnSpPr>
          <p:cNvPr id="229" name="Straight Arrow Connector 228">
            <a:extLst>
              <a:ext uri="{FF2B5EF4-FFF2-40B4-BE49-F238E27FC236}">
                <a16:creationId xmlns:a16="http://schemas.microsoft.com/office/drawing/2014/main" id="{AA95C8A8-F763-4CCD-B805-665B403537F7}"/>
              </a:ext>
            </a:extLst>
          </p:cNvPr>
          <p:cNvCxnSpPr/>
          <p:nvPr/>
        </p:nvCxnSpPr>
        <p:spPr>
          <a:xfrm flipH="1" flipV="1">
            <a:off x="7450977" y="2936239"/>
            <a:ext cx="86485" cy="26175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0" name="Picture 2">
            <a:extLst>
              <a:ext uri="{FF2B5EF4-FFF2-40B4-BE49-F238E27FC236}">
                <a16:creationId xmlns:a16="http://schemas.microsoft.com/office/drawing/2014/main" id="{EEA6B6AA-2B79-4D6B-842A-02675B33DD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574" y="4040381"/>
            <a:ext cx="517752" cy="52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Freeform 13">
            <a:extLst>
              <a:ext uri="{FF2B5EF4-FFF2-40B4-BE49-F238E27FC236}">
                <a16:creationId xmlns:a16="http://schemas.microsoft.com/office/drawing/2014/main" id="{86799852-A983-44DC-B233-A2989A543B03}"/>
              </a:ext>
            </a:extLst>
          </p:cNvPr>
          <p:cNvSpPr/>
          <p:nvPr/>
        </p:nvSpPr>
        <p:spPr>
          <a:xfrm>
            <a:off x="7567837" y="3725524"/>
            <a:ext cx="66145" cy="314857"/>
          </a:xfrm>
          <a:custGeom>
            <a:avLst/>
            <a:gdLst>
              <a:gd name="connsiteX0" fmla="*/ 0 w 209550"/>
              <a:gd name="connsiteY0" fmla="*/ 361950 h 361950"/>
              <a:gd name="connsiteX1" fmla="*/ 171450 w 209550"/>
              <a:gd name="connsiteY1" fmla="*/ 142875 h 361950"/>
              <a:gd name="connsiteX2" fmla="*/ 209550 w 209550"/>
              <a:gd name="connsiteY2" fmla="*/ 0 h 361950"/>
            </a:gdLst>
            <a:ahLst/>
            <a:cxnLst>
              <a:cxn ang="0">
                <a:pos x="connsiteX0" y="connsiteY0"/>
              </a:cxn>
              <a:cxn ang="0">
                <a:pos x="connsiteX1" y="connsiteY1"/>
              </a:cxn>
              <a:cxn ang="0">
                <a:pos x="connsiteX2" y="connsiteY2"/>
              </a:cxn>
            </a:cxnLst>
            <a:rect l="l" t="t" r="r" b="b"/>
            <a:pathLst>
              <a:path w="209550" h="361950">
                <a:moveTo>
                  <a:pt x="0" y="361950"/>
                </a:moveTo>
                <a:cubicBezTo>
                  <a:pt x="68262" y="282575"/>
                  <a:pt x="136525" y="203200"/>
                  <a:pt x="171450" y="142875"/>
                </a:cubicBezTo>
                <a:cubicBezTo>
                  <a:pt x="206375" y="82550"/>
                  <a:pt x="207962" y="41275"/>
                  <a:pt x="209550" y="0"/>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871408BD-8C73-48A2-9DB1-9F14388AE97B}"/>
              </a:ext>
            </a:extLst>
          </p:cNvPr>
          <p:cNvSpPr txBox="1"/>
          <p:nvPr/>
        </p:nvSpPr>
        <p:spPr>
          <a:xfrm>
            <a:off x="7810121" y="4165057"/>
            <a:ext cx="367088" cy="307777"/>
          </a:xfrm>
          <a:prstGeom prst="rect">
            <a:avLst/>
          </a:prstGeom>
          <a:noFill/>
        </p:spPr>
        <p:txBody>
          <a:bodyPr wrap="none" lIns="0" tIns="0" rIns="0" bIns="0" rtlCol="0">
            <a:spAutoFit/>
          </a:bodyPr>
          <a:lstStyle/>
          <a:p>
            <a:r>
              <a:rPr lang="de-DE" sz="1000" dirty="0">
                <a:latin typeface="+mn-lt"/>
              </a:rPr>
              <a:t>IODD</a:t>
            </a:r>
            <a:br>
              <a:rPr lang="de-DE" sz="1000" dirty="0">
                <a:latin typeface="+mn-lt"/>
              </a:rPr>
            </a:br>
            <a:r>
              <a:rPr lang="de-DE" sz="1000" dirty="0">
                <a:latin typeface="+mn-lt"/>
              </a:rPr>
              <a:t>Finder</a:t>
            </a:r>
            <a:endParaRPr lang="en-US" sz="1000" dirty="0">
              <a:latin typeface="+mn-lt"/>
            </a:endParaRPr>
          </a:p>
        </p:txBody>
      </p:sp>
      <p:sp>
        <p:nvSpPr>
          <p:cNvPr id="233" name="Freeform 19">
            <a:extLst>
              <a:ext uri="{FF2B5EF4-FFF2-40B4-BE49-F238E27FC236}">
                <a16:creationId xmlns:a16="http://schemas.microsoft.com/office/drawing/2014/main" id="{5872F8E3-4E5C-4071-86A9-9ECE520D74CE}"/>
              </a:ext>
            </a:extLst>
          </p:cNvPr>
          <p:cNvSpPr/>
          <p:nvPr/>
        </p:nvSpPr>
        <p:spPr>
          <a:xfrm>
            <a:off x="6391168" y="4389375"/>
            <a:ext cx="805557" cy="161374"/>
          </a:xfrm>
          <a:custGeom>
            <a:avLst/>
            <a:gdLst>
              <a:gd name="connsiteX0" fmla="*/ 0 w 676275"/>
              <a:gd name="connsiteY0" fmla="*/ 304800 h 304800"/>
              <a:gd name="connsiteX1" fmla="*/ 447675 w 676275"/>
              <a:gd name="connsiteY1" fmla="*/ 171450 h 304800"/>
              <a:gd name="connsiteX2" fmla="*/ 676275 w 676275"/>
              <a:gd name="connsiteY2" fmla="*/ 0 h 304800"/>
            </a:gdLst>
            <a:ahLst/>
            <a:cxnLst>
              <a:cxn ang="0">
                <a:pos x="connsiteX0" y="connsiteY0"/>
              </a:cxn>
              <a:cxn ang="0">
                <a:pos x="connsiteX1" y="connsiteY1"/>
              </a:cxn>
              <a:cxn ang="0">
                <a:pos x="connsiteX2" y="connsiteY2"/>
              </a:cxn>
            </a:cxnLst>
            <a:rect l="l" t="t" r="r" b="b"/>
            <a:pathLst>
              <a:path w="676275" h="304800">
                <a:moveTo>
                  <a:pt x="0" y="304800"/>
                </a:moveTo>
                <a:cubicBezTo>
                  <a:pt x="167481" y="263525"/>
                  <a:pt x="334963" y="222250"/>
                  <a:pt x="447675" y="171450"/>
                </a:cubicBezTo>
                <a:cubicBezTo>
                  <a:pt x="560387" y="120650"/>
                  <a:pt x="618331" y="60325"/>
                  <a:pt x="676275" y="0"/>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7">
            <a:extLst>
              <a:ext uri="{FF2B5EF4-FFF2-40B4-BE49-F238E27FC236}">
                <a16:creationId xmlns:a16="http://schemas.microsoft.com/office/drawing/2014/main" id="{CBB26AD6-1804-4235-AE07-FD6BE8C738B1}"/>
              </a:ext>
            </a:extLst>
          </p:cNvPr>
          <p:cNvSpPr>
            <a:spLocks noChangeArrowheads="1"/>
          </p:cNvSpPr>
          <p:nvPr/>
        </p:nvSpPr>
        <p:spPr bwMode="auto">
          <a:xfrm>
            <a:off x="3128388" y="3786979"/>
            <a:ext cx="790575" cy="227815"/>
          </a:xfrm>
          <a:prstGeom prst="rect">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b="1" dirty="0">
                <a:solidFill>
                  <a:schemeClr val="tx1"/>
                </a:solidFill>
                <a:latin typeface="+mn-lt"/>
              </a:rPr>
              <a:t>FS-Device</a:t>
            </a:r>
          </a:p>
        </p:txBody>
      </p:sp>
      <p:sp>
        <p:nvSpPr>
          <p:cNvPr id="235" name="Rectangle 8">
            <a:extLst>
              <a:ext uri="{FF2B5EF4-FFF2-40B4-BE49-F238E27FC236}">
                <a16:creationId xmlns:a16="http://schemas.microsoft.com/office/drawing/2014/main" id="{6B2F7E52-6F13-4B73-88ED-484D3C36EEEA}"/>
              </a:ext>
            </a:extLst>
          </p:cNvPr>
          <p:cNvSpPr>
            <a:spLocks noChangeArrowheads="1"/>
          </p:cNvSpPr>
          <p:nvPr/>
        </p:nvSpPr>
        <p:spPr bwMode="auto">
          <a:xfrm>
            <a:off x="3128388" y="4017889"/>
            <a:ext cx="790575" cy="231189"/>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defTabSz="457200" eaLnBrk="0" hangingPunct="0">
              <a:spcBef>
                <a:spcPct val="20000"/>
              </a:spcBef>
              <a:spcAft>
                <a:spcPct val="50000"/>
              </a:spcAft>
              <a:buClr>
                <a:srgbClr val="558ED5"/>
              </a:buClr>
              <a:buFont typeface="Arial" pitchFamily="34" charset="0"/>
              <a:buChar char="•"/>
              <a:defRPr sz="2600">
                <a:solidFill>
                  <a:srgbClr val="595959"/>
                </a:solidFill>
                <a:latin typeface="Trebuchet MS" pitchFamily="34" charset="0"/>
                <a:ea typeface="ＭＳ Ｐゴシック" pitchFamily="34" charset="-128"/>
              </a:defRPr>
            </a:lvl1pPr>
            <a:lvl2pPr marL="742950" indent="-285750" defTabSz="457200" eaLnBrk="0" hangingPunct="0">
              <a:spcBef>
                <a:spcPct val="20000"/>
              </a:spcBef>
              <a:buClr>
                <a:srgbClr val="558ED5"/>
              </a:buClr>
              <a:buFont typeface="Arial" pitchFamily="34" charset="0"/>
              <a:buChar char="•"/>
              <a:defRPr sz="2400">
                <a:solidFill>
                  <a:srgbClr val="595959"/>
                </a:solidFill>
                <a:latin typeface="Trebuchet MS" pitchFamily="34" charset="0"/>
                <a:ea typeface="ＭＳ Ｐゴシック" pitchFamily="34" charset="-128"/>
              </a:defRPr>
            </a:lvl2pPr>
            <a:lvl3pPr marL="1143000" indent="-228600" eaLnBrk="0" hangingPunct="0">
              <a:spcBef>
                <a:spcPct val="20000"/>
              </a:spcBef>
              <a:defRPr sz="2400">
                <a:solidFill>
                  <a:srgbClr val="595959"/>
                </a:solidFill>
                <a:latin typeface="Trebuchet MS" pitchFamily="34" charset="0"/>
                <a:ea typeface="ＭＳ Ｐゴシック" pitchFamily="34" charset="-128"/>
              </a:defRPr>
            </a:lvl3pPr>
            <a:lvl4pPr marL="1600200" indent="-228600" eaLnBrk="0" hangingPunct="0">
              <a:spcBef>
                <a:spcPct val="20000"/>
              </a:spcBef>
              <a:defRPr sz="2400">
                <a:solidFill>
                  <a:srgbClr val="595959"/>
                </a:solidFill>
                <a:latin typeface="Trebuchet MS" pitchFamily="34" charset="0"/>
                <a:ea typeface="ＭＳ Ｐゴシック" pitchFamily="34" charset="-128"/>
              </a:defRPr>
            </a:lvl4pPr>
            <a:lvl5pPr marL="2057400" indent="-228600" eaLnBrk="0" hangingPunct="0">
              <a:spcBef>
                <a:spcPct val="20000"/>
              </a:spcBef>
              <a:defRPr sz="2400">
                <a:solidFill>
                  <a:srgbClr val="595959"/>
                </a:solidFill>
                <a:latin typeface="Trebuchet MS" pitchFamily="34" charset="0"/>
                <a:ea typeface="ＭＳ Ｐゴシック" pitchFamily="34" charset="-128"/>
              </a:defRPr>
            </a:lvl5pPr>
            <a:lvl6pPr marL="25146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6pPr>
            <a:lvl7pPr marL="29718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7pPr>
            <a:lvl8pPr marL="34290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8pPr>
            <a:lvl9pPr marL="3886200" indent="-228600" eaLnBrk="0" fontAlgn="base" hangingPunct="0">
              <a:spcBef>
                <a:spcPct val="20000"/>
              </a:spcBef>
              <a:spcAft>
                <a:spcPct val="0"/>
              </a:spcAft>
              <a:defRPr sz="2400">
                <a:solidFill>
                  <a:srgbClr val="595959"/>
                </a:solidFill>
                <a:latin typeface="Trebuchet MS" pitchFamily="34" charset="0"/>
                <a:ea typeface="ＭＳ Ｐゴシック" pitchFamily="34" charset="-128"/>
              </a:defRPr>
            </a:lvl9pPr>
          </a:lstStyle>
          <a:p>
            <a:pPr algn="ctr" eaLnBrk="1" hangingPunct="1">
              <a:spcBef>
                <a:spcPct val="0"/>
              </a:spcBef>
              <a:spcAft>
                <a:spcPct val="0"/>
              </a:spcAft>
              <a:buClrTx/>
              <a:buFontTx/>
              <a:buNone/>
            </a:pPr>
            <a:r>
              <a:rPr lang="de-DE" altLang="de-DE" sz="1000" dirty="0" err="1">
                <a:solidFill>
                  <a:schemeClr val="tx1"/>
                </a:solidFill>
                <a:latin typeface="+mn-lt"/>
              </a:rPr>
              <a:t>Application</a:t>
            </a:r>
            <a:endParaRPr lang="de-DE" altLang="de-DE" sz="1000" dirty="0">
              <a:solidFill>
                <a:schemeClr val="tx1"/>
              </a:solidFill>
              <a:latin typeface="+mn-lt"/>
            </a:endParaRPr>
          </a:p>
        </p:txBody>
      </p:sp>
      <p:sp>
        <p:nvSpPr>
          <p:cNvPr id="236" name="AutoShape 56">
            <a:extLst>
              <a:ext uri="{FF2B5EF4-FFF2-40B4-BE49-F238E27FC236}">
                <a16:creationId xmlns:a16="http://schemas.microsoft.com/office/drawing/2014/main" id="{23B6D75F-AB55-41D5-B29F-69BA7CFF7DDF}"/>
              </a:ext>
            </a:extLst>
          </p:cNvPr>
          <p:cNvSpPr>
            <a:spLocks noChangeArrowheads="1"/>
          </p:cNvSpPr>
          <p:nvPr/>
        </p:nvSpPr>
        <p:spPr bwMode="auto">
          <a:xfrm>
            <a:off x="3523674" y="4230783"/>
            <a:ext cx="461963" cy="246221"/>
          </a:xfrm>
          <a:prstGeom prst="foldedCorner">
            <a:avLst>
              <a:gd name="adj" fmla="val 12500"/>
            </a:avLst>
          </a:prstGeom>
          <a:solidFill>
            <a:srgbClr val="BBE1E3"/>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defTabSz="457200"/>
            <a:r>
              <a:rPr lang="de-DE" altLang="de-DE" sz="1000" dirty="0">
                <a:latin typeface="+mn-lt"/>
              </a:rPr>
              <a:t>IODD</a:t>
            </a:r>
          </a:p>
        </p:txBody>
      </p:sp>
    </p:spTree>
    <p:extLst>
      <p:ext uri="{BB962C8B-B14F-4D97-AF65-F5344CB8AC3E}">
        <p14:creationId xmlns:p14="http://schemas.microsoft.com/office/powerpoint/2010/main" val="105013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0CA-7034-4B66-BAFB-85530E9FDD2F}"/>
              </a:ext>
            </a:extLst>
          </p:cNvPr>
          <p:cNvSpPr>
            <a:spLocks noGrp="1"/>
          </p:cNvSpPr>
          <p:nvPr>
            <p:ph type="title"/>
          </p:nvPr>
        </p:nvSpPr>
        <p:spPr/>
        <p:txBody>
          <a:bodyPr/>
          <a:lstStyle/>
          <a:p>
            <a:r>
              <a:rPr lang="en-US" dirty="0"/>
              <a:t>Basics </a:t>
            </a:r>
            <a:br>
              <a:rPr lang="en-US" dirty="0"/>
            </a:br>
            <a:endParaRPr lang="en-US" dirty="0"/>
          </a:p>
        </p:txBody>
      </p:sp>
      <p:sp>
        <p:nvSpPr>
          <p:cNvPr id="3" name="Text Placeholder 2">
            <a:extLst>
              <a:ext uri="{FF2B5EF4-FFF2-40B4-BE49-F238E27FC236}">
                <a16:creationId xmlns:a16="http://schemas.microsoft.com/office/drawing/2014/main" id="{3FCB3D86-5460-44AF-AED8-15BE3F503B56}"/>
              </a:ext>
            </a:extLst>
          </p:cNvPr>
          <p:cNvSpPr>
            <a:spLocks noGrp="1"/>
          </p:cNvSpPr>
          <p:nvPr>
            <p:ph type="body" idx="1"/>
          </p:nvPr>
        </p:nvSpPr>
        <p:spPr/>
        <p:txBody>
          <a:bodyPr/>
          <a:lstStyle/>
          <a:p>
            <a:r>
              <a:rPr lang="en-US" dirty="0"/>
              <a:t>IO-Link</a:t>
            </a:r>
          </a:p>
        </p:txBody>
      </p:sp>
      <p:sp>
        <p:nvSpPr>
          <p:cNvPr id="4" name="Slide Number Placeholder 3">
            <a:extLst>
              <a:ext uri="{FF2B5EF4-FFF2-40B4-BE49-F238E27FC236}">
                <a16:creationId xmlns:a16="http://schemas.microsoft.com/office/drawing/2014/main" id="{9CEFF05C-31B1-4DC6-8CAB-EEE8B2A3709B}"/>
              </a:ext>
            </a:extLst>
          </p:cNvPr>
          <p:cNvSpPr>
            <a:spLocks noGrp="1"/>
          </p:cNvSpPr>
          <p:nvPr>
            <p:ph type="sldNum" sz="quarter" idx="12"/>
          </p:nvPr>
        </p:nvSpPr>
        <p:spPr/>
        <p:txBody>
          <a:bodyPr/>
          <a:lstStyle/>
          <a:p>
            <a:fld id="{892E6F36-0CB9-4B54-9134-62052D3A0080}" type="slidenum">
              <a:rPr lang="de-DE" smtClean="0"/>
              <a:pPr/>
              <a:t>6</a:t>
            </a:fld>
            <a:endParaRPr lang="de-DE" dirty="0"/>
          </a:p>
        </p:txBody>
      </p:sp>
    </p:spTree>
    <p:extLst>
      <p:ext uri="{BB962C8B-B14F-4D97-AF65-F5344CB8AC3E}">
        <p14:creationId xmlns:p14="http://schemas.microsoft.com/office/powerpoint/2010/main" val="319651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757B-3508-46D5-8C36-7A2E646A68D9}"/>
              </a:ext>
            </a:extLst>
          </p:cNvPr>
          <p:cNvSpPr>
            <a:spLocks noGrp="1"/>
          </p:cNvSpPr>
          <p:nvPr>
            <p:ph type="title"/>
          </p:nvPr>
        </p:nvSpPr>
        <p:spPr/>
        <p:txBody>
          <a:bodyPr/>
          <a:lstStyle/>
          <a:p>
            <a:r>
              <a:rPr lang="en-US" dirty="0"/>
              <a:t>IO-Link Topology (Point-to-Point)</a:t>
            </a:r>
          </a:p>
        </p:txBody>
      </p:sp>
      <p:sp>
        <p:nvSpPr>
          <p:cNvPr id="3" name="Slide Number Placeholder 2">
            <a:extLst>
              <a:ext uri="{FF2B5EF4-FFF2-40B4-BE49-F238E27FC236}">
                <a16:creationId xmlns:a16="http://schemas.microsoft.com/office/drawing/2014/main" id="{59F1BED2-7B70-41A4-B36F-E343DA3D0298}"/>
              </a:ext>
            </a:extLst>
          </p:cNvPr>
          <p:cNvSpPr>
            <a:spLocks noGrp="1"/>
          </p:cNvSpPr>
          <p:nvPr>
            <p:ph type="sldNum" sz="quarter" idx="12"/>
          </p:nvPr>
        </p:nvSpPr>
        <p:spPr/>
        <p:txBody>
          <a:bodyPr/>
          <a:lstStyle/>
          <a:p>
            <a:fld id="{892E6F36-0CB9-4B54-9134-62052D3A0080}" type="slidenum">
              <a:rPr lang="de-DE" smtClean="0"/>
              <a:pPr/>
              <a:t>7</a:t>
            </a:fld>
            <a:endParaRPr lang="de-DE" dirty="0"/>
          </a:p>
        </p:txBody>
      </p:sp>
      <p:sp>
        <p:nvSpPr>
          <p:cNvPr id="4" name="Rectangle 37">
            <a:extLst>
              <a:ext uri="{FF2B5EF4-FFF2-40B4-BE49-F238E27FC236}">
                <a16:creationId xmlns:a16="http://schemas.microsoft.com/office/drawing/2014/main" id="{BD0D31B9-7214-4D50-AD03-1EC338884985}"/>
              </a:ext>
            </a:extLst>
          </p:cNvPr>
          <p:cNvSpPr>
            <a:spLocks noChangeArrowheads="1"/>
          </p:cNvSpPr>
          <p:nvPr/>
        </p:nvSpPr>
        <p:spPr bwMode="auto">
          <a:xfrm>
            <a:off x="3819472" y="934439"/>
            <a:ext cx="1057275" cy="3648075"/>
          </a:xfrm>
          <a:prstGeom prst="rect">
            <a:avLst/>
          </a:prstGeom>
          <a:solidFill>
            <a:srgbClr val="BBE0E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nchorCtr="0"/>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200" dirty="0">
                <a:latin typeface="+mn-lt"/>
              </a:rPr>
              <a:t>Master</a:t>
            </a:r>
          </a:p>
        </p:txBody>
      </p:sp>
      <p:sp>
        <p:nvSpPr>
          <p:cNvPr id="5" name="Oval 38">
            <a:extLst>
              <a:ext uri="{FF2B5EF4-FFF2-40B4-BE49-F238E27FC236}">
                <a16:creationId xmlns:a16="http://schemas.microsoft.com/office/drawing/2014/main" id="{00344F65-3F88-4F2E-8F95-6356F6646053}"/>
              </a:ext>
            </a:extLst>
          </p:cNvPr>
          <p:cNvSpPr>
            <a:spLocks noChangeArrowheads="1"/>
          </p:cNvSpPr>
          <p:nvPr/>
        </p:nvSpPr>
        <p:spPr bwMode="auto">
          <a:xfrm>
            <a:off x="6734123" y="1601189"/>
            <a:ext cx="647700" cy="647700"/>
          </a:xfrm>
          <a:prstGeom prst="ellipse">
            <a:avLst/>
          </a:prstGeom>
          <a:solidFill>
            <a:srgbClr val="BBE0E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200" dirty="0">
                <a:latin typeface="+mn-lt"/>
              </a:rPr>
              <a:t>Device</a:t>
            </a:r>
          </a:p>
        </p:txBody>
      </p:sp>
      <p:sp>
        <p:nvSpPr>
          <p:cNvPr id="6" name="Freeform 39">
            <a:extLst>
              <a:ext uri="{FF2B5EF4-FFF2-40B4-BE49-F238E27FC236}">
                <a16:creationId xmlns:a16="http://schemas.microsoft.com/office/drawing/2014/main" id="{3529DD4F-F880-46FB-A88E-41C3D6B8FA21}"/>
              </a:ext>
            </a:extLst>
          </p:cNvPr>
          <p:cNvSpPr>
            <a:spLocks/>
          </p:cNvSpPr>
          <p:nvPr/>
        </p:nvSpPr>
        <p:spPr bwMode="auto">
          <a:xfrm>
            <a:off x="4876748" y="1534514"/>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7" name="Freeform 40">
            <a:extLst>
              <a:ext uri="{FF2B5EF4-FFF2-40B4-BE49-F238E27FC236}">
                <a16:creationId xmlns:a16="http://schemas.microsoft.com/office/drawing/2014/main" id="{0F8B6B56-636C-474B-97EA-BD4DC1094C16}"/>
              </a:ext>
            </a:extLst>
          </p:cNvPr>
          <p:cNvSpPr>
            <a:spLocks/>
          </p:cNvSpPr>
          <p:nvPr/>
        </p:nvSpPr>
        <p:spPr bwMode="auto">
          <a:xfrm flipV="1">
            <a:off x="4876748" y="2253651"/>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8" name="Text Box 41">
            <a:extLst>
              <a:ext uri="{FF2B5EF4-FFF2-40B4-BE49-F238E27FC236}">
                <a16:creationId xmlns:a16="http://schemas.microsoft.com/office/drawing/2014/main" id="{ECFC0392-99C3-41FA-8E06-26F8645D7D3D}"/>
              </a:ext>
            </a:extLst>
          </p:cNvPr>
          <p:cNvSpPr txBox="1">
            <a:spLocks noChangeArrowheads="1"/>
          </p:cNvSpPr>
          <p:nvPr/>
        </p:nvSpPr>
        <p:spPr bwMode="auto">
          <a:xfrm>
            <a:off x="4918816" y="1289246"/>
            <a:ext cx="697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(24 V)</a:t>
            </a:r>
          </a:p>
        </p:txBody>
      </p:sp>
      <p:sp>
        <p:nvSpPr>
          <p:cNvPr id="9" name="Text Box 42">
            <a:extLst>
              <a:ext uri="{FF2B5EF4-FFF2-40B4-BE49-F238E27FC236}">
                <a16:creationId xmlns:a16="http://schemas.microsoft.com/office/drawing/2014/main" id="{434DB804-B12A-4B5E-88F9-7B0BCF861848}"/>
              </a:ext>
            </a:extLst>
          </p:cNvPr>
          <p:cNvSpPr txBox="1">
            <a:spLocks noChangeArrowheads="1"/>
          </p:cNvSpPr>
          <p:nvPr/>
        </p:nvSpPr>
        <p:spPr bwMode="auto">
          <a:xfrm>
            <a:off x="4918816" y="1691677"/>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C/Q (Signal)</a:t>
            </a:r>
          </a:p>
        </p:txBody>
      </p:sp>
      <p:sp>
        <p:nvSpPr>
          <p:cNvPr id="10" name="Line 43">
            <a:extLst>
              <a:ext uri="{FF2B5EF4-FFF2-40B4-BE49-F238E27FC236}">
                <a16:creationId xmlns:a16="http://schemas.microsoft.com/office/drawing/2014/main" id="{5083809C-8369-4594-9BA6-D065C58FEC77}"/>
              </a:ext>
            </a:extLst>
          </p:cNvPr>
          <p:cNvSpPr>
            <a:spLocks noChangeShapeType="1"/>
          </p:cNvSpPr>
          <p:nvPr/>
        </p:nvSpPr>
        <p:spPr bwMode="auto">
          <a:xfrm>
            <a:off x="4876748" y="1934564"/>
            <a:ext cx="185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11" name="Text Box 44">
            <a:extLst>
              <a:ext uri="{FF2B5EF4-FFF2-40B4-BE49-F238E27FC236}">
                <a16:creationId xmlns:a16="http://schemas.microsoft.com/office/drawing/2014/main" id="{33B8D61F-5BA8-40F8-AD58-7EB34354FACB}"/>
              </a:ext>
            </a:extLst>
          </p:cNvPr>
          <p:cNvSpPr txBox="1">
            <a:spLocks noChangeArrowheads="1"/>
          </p:cNvSpPr>
          <p:nvPr/>
        </p:nvSpPr>
        <p:spPr bwMode="auto">
          <a:xfrm>
            <a:off x="4918816" y="2071888"/>
            <a:ext cx="6094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(0 V)</a:t>
            </a:r>
          </a:p>
        </p:txBody>
      </p:sp>
      <p:sp>
        <p:nvSpPr>
          <p:cNvPr id="12" name="Left-Right Arrow 3">
            <a:extLst>
              <a:ext uri="{FF2B5EF4-FFF2-40B4-BE49-F238E27FC236}">
                <a16:creationId xmlns:a16="http://schemas.microsoft.com/office/drawing/2014/main" id="{E7E91D36-320B-4544-8C3E-36CEA92066BF}"/>
              </a:ext>
            </a:extLst>
          </p:cNvPr>
          <p:cNvSpPr/>
          <p:nvPr/>
        </p:nvSpPr>
        <p:spPr>
          <a:xfrm>
            <a:off x="2847922" y="2468535"/>
            <a:ext cx="844677" cy="484632"/>
          </a:xfrm>
          <a:prstGeom prst="leftRightArrow">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TextBox 12">
            <a:extLst>
              <a:ext uri="{FF2B5EF4-FFF2-40B4-BE49-F238E27FC236}">
                <a16:creationId xmlns:a16="http://schemas.microsoft.com/office/drawing/2014/main" id="{63B90F05-D25D-46E5-8674-1C1616A00630}"/>
              </a:ext>
            </a:extLst>
          </p:cNvPr>
          <p:cNvSpPr txBox="1"/>
          <p:nvPr/>
        </p:nvSpPr>
        <p:spPr>
          <a:xfrm>
            <a:off x="1232807" y="2574138"/>
            <a:ext cx="1532628" cy="276999"/>
          </a:xfrm>
          <a:prstGeom prst="rect">
            <a:avLst/>
          </a:prstGeom>
          <a:noFill/>
        </p:spPr>
        <p:txBody>
          <a:bodyPr wrap="square" rtlCol="0">
            <a:spAutoFit/>
          </a:bodyPr>
          <a:lstStyle/>
          <a:p>
            <a:pPr algn="r"/>
            <a:r>
              <a:rPr lang="de-DE" sz="1200" dirty="0">
                <a:latin typeface="+mn-lt"/>
              </a:rPr>
              <a:t>Upper </a:t>
            </a:r>
            <a:r>
              <a:rPr lang="de-DE" sz="1200" dirty="0" err="1">
                <a:latin typeface="+mn-lt"/>
              </a:rPr>
              <a:t>level</a:t>
            </a:r>
            <a:r>
              <a:rPr lang="de-DE" sz="1200" dirty="0">
                <a:latin typeface="+mn-lt"/>
              </a:rPr>
              <a:t> </a:t>
            </a:r>
            <a:r>
              <a:rPr lang="de-DE" sz="1200" dirty="0" err="1">
                <a:latin typeface="+mn-lt"/>
              </a:rPr>
              <a:t>system</a:t>
            </a:r>
            <a:r>
              <a:rPr lang="de-DE" sz="1200" dirty="0">
                <a:latin typeface="+mn-lt"/>
              </a:rPr>
              <a:t> </a:t>
            </a:r>
            <a:endParaRPr lang="en-US" sz="1200" dirty="0">
              <a:latin typeface="+mn-lt"/>
            </a:endParaRPr>
          </a:p>
        </p:txBody>
      </p:sp>
      <p:sp>
        <p:nvSpPr>
          <p:cNvPr id="14" name="Left Brace 13">
            <a:extLst>
              <a:ext uri="{FF2B5EF4-FFF2-40B4-BE49-F238E27FC236}">
                <a16:creationId xmlns:a16="http://schemas.microsoft.com/office/drawing/2014/main" id="{8EC929CD-B1EE-40FB-AF23-C2349F053661}"/>
              </a:ext>
            </a:extLst>
          </p:cNvPr>
          <p:cNvSpPr/>
          <p:nvPr/>
        </p:nvSpPr>
        <p:spPr>
          <a:xfrm>
            <a:off x="4714821" y="1503561"/>
            <a:ext cx="104775" cy="859393"/>
          </a:xfrm>
          <a:prstGeom prst="leftBrace">
            <a:avLst>
              <a:gd name="adj1" fmla="val 310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5" name="TextBox 14">
            <a:extLst>
              <a:ext uri="{FF2B5EF4-FFF2-40B4-BE49-F238E27FC236}">
                <a16:creationId xmlns:a16="http://schemas.microsoft.com/office/drawing/2014/main" id="{40318B6A-7F0D-47F3-8A91-508171BD4853}"/>
              </a:ext>
            </a:extLst>
          </p:cNvPr>
          <p:cNvSpPr txBox="1"/>
          <p:nvPr/>
        </p:nvSpPr>
        <p:spPr>
          <a:xfrm>
            <a:off x="4038034" y="1719120"/>
            <a:ext cx="676787" cy="400110"/>
          </a:xfrm>
          <a:prstGeom prst="rect">
            <a:avLst/>
          </a:prstGeom>
          <a:noFill/>
        </p:spPr>
        <p:txBody>
          <a:bodyPr wrap="none" rtlCol="0">
            <a:spAutoFit/>
          </a:bodyPr>
          <a:lstStyle/>
          <a:p>
            <a:pPr algn="r"/>
            <a:r>
              <a:rPr lang="de-DE" sz="1000" dirty="0">
                <a:latin typeface="+mn-lt"/>
              </a:rPr>
              <a:t>Port 1</a:t>
            </a:r>
            <a:br>
              <a:rPr lang="de-DE" sz="1000" dirty="0">
                <a:latin typeface="+mn-lt"/>
              </a:rPr>
            </a:br>
            <a:r>
              <a:rPr lang="de-DE" sz="1000" dirty="0">
                <a:latin typeface="+mn-lt"/>
              </a:rPr>
              <a:t>(Class A)</a:t>
            </a:r>
            <a:endParaRPr lang="en-US" sz="1000" dirty="0">
              <a:latin typeface="+mn-lt"/>
            </a:endParaRPr>
          </a:p>
        </p:txBody>
      </p:sp>
      <p:sp>
        <p:nvSpPr>
          <p:cNvPr id="16" name="Oval 15">
            <a:extLst>
              <a:ext uri="{FF2B5EF4-FFF2-40B4-BE49-F238E27FC236}">
                <a16:creationId xmlns:a16="http://schemas.microsoft.com/office/drawing/2014/main" id="{3006AD50-5E50-414E-B22E-B3DD412A59FC}"/>
              </a:ext>
            </a:extLst>
          </p:cNvPr>
          <p:cNvSpPr/>
          <p:nvPr/>
        </p:nvSpPr>
        <p:spPr>
          <a:xfrm>
            <a:off x="6086423" y="1427745"/>
            <a:ext cx="304800" cy="97887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17" name="Straight Connector 16">
            <a:extLst>
              <a:ext uri="{FF2B5EF4-FFF2-40B4-BE49-F238E27FC236}">
                <a16:creationId xmlns:a16="http://schemas.microsoft.com/office/drawing/2014/main" id="{7843B691-E463-433B-B5AF-BBBA4C0535CC}"/>
              </a:ext>
            </a:extLst>
          </p:cNvPr>
          <p:cNvCxnSpPr>
            <a:stCxn id="16" idx="0"/>
          </p:cNvCxnSpPr>
          <p:nvPr/>
        </p:nvCxnSpPr>
        <p:spPr>
          <a:xfrm flipV="1">
            <a:off x="6238823" y="1182089"/>
            <a:ext cx="152400" cy="245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FDC1B0-851E-46A9-A152-605592EF0749}"/>
              </a:ext>
            </a:extLst>
          </p:cNvPr>
          <p:cNvSpPr txBox="1"/>
          <p:nvPr/>
        </p:nvSpPr>
        <p:spPr>
          <a:xfrm>
            <a:off x="6353123" y="1010639"/>
            <a:ext cx="1172116" cy="246221"/>
          </a:xfrm>
          <a:prstGeom prst="rect">
            <a:avLst/>
          </a:prstGeom>
          <a:noFill/>
        </p:spPr>
        <p:txBody>
          <a:bodyPr wrap="none" rtlCol="0">
            <a:spAutoFit/>
          </a:bodyPr>
          <a:lstStyle/>
          <a:p>
            <a:r>
              <a:rPr lang="de-DE" sz="1000" dirty="0" err="1">
                <a:latin typeface="+mn-lt"/>
              </a:rPr>
              <a:t>Unshielded</a:t>
            </a:r>
            <a:r>
              <a:rPr lang="de-DE" sz="1000" dirty="0">
                <a:latin typeface="+mn-lt"/>
              </a:rPr>
              <a:t> </a:t>
            </a:r>
            <a:r>
              <a:rPr lang="de-DE" sz="1000" dirty="0" err="1">
                <a:latin typeface="+mn-lt"/>
              </a:rPr>
              <a:t>cable</a:t>
            </a:r>
            <a:endParaRPr lang="en-US" sz="1000" dirty="0">
              <a:latin typeface="+mn-lt"/>
            </a:endParaRPr>
          </a:p>
        </p:txBody>
      </p:sp>
      <p:sp>
        <p:nvSpPr>
          <p:cNvPr id="19" name="Oval 38">
            <a:extLst>
              <a:ext uri="{FF2B5EF4-FFF2-40B4-BE49-F238E27FC236}">
                <a16:creationId xmlns:a16="http://schemas.microsoft.com/office/drawing/2014/main" id="{D07D10B0-E560-4105-AB44-D84A148802AB}"/>
              </a:ext>
            </a:extLst>
          </p:cNvPr>
          <p:cNvSpPr>
            <a:spLocks noChangeArrowheads="1"/>
          </p:cNvSpPr>
          <p:nvPr/>
        </p:nvSpPr>
        <p:spPr bwMode="auto">
          <a:xfrm>
            <a:off x="6734123" y="2839438"/>
            <a:ext cx="647700" cy="647700"/>
          </a:xfrm>
          <a:prstGeom prst="ellipse">
            <a:avLst/>
          </a:prstGeom>
          <a:solidFill>
            <a:srgbClr val="BBE0E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200" dirty="0">
                <a:latin typeface="+mn-lt"/>
              </a:rPr>
              <a:t>Device</a:t>
            </a:r>
          </a:p>
        </p:txBody>
      </p:sp>
      <p:sp>
        <p:nvSpPr>
          <p:cNvPr id="20" name="Freeform 39">
            <a:extLst>
              <a:ext uri="{FF2B5EF4-FFF2-40B4-BE49-F238E27FC236}">
                <a16:creationId xmlns:a16="http://schemas.microsoft.com/office/drawing/2014/main" id="{E8F3C0AC-10E0-4ECE-ADD3-04848060C62B}"/>
              </a:ext>
            </a:extLst>
          </p:cNvPr>
          <p:cNvSpPr>
            <a:spLocks/>
          </p:cNvSpPr>
          <p:nvPr/>
        </p:nvSpPr>
        <p:spPr bwMode="auto">
          <a:xfrm>
            <a:off x="4876748" y="2772763"/>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21" name="Freeform 40">
            <a:extLst>
              <a:ext uri="{FF2B5EF4-FFF2-40B4-BE49-F238E27FC236}">
                <a16:creationId xmlns:a16="http://schemas.microsoft.com/office/drawing/2014/main" id="{EFAA5F6C-A992-45A3-95B6-0331DC500E56}"/>
              </a:ext>
            </a:extLst>
          </p:cNvPr>
          <p:cNvSpPr>
            <a:spLocks/>
          </p:cNvSpPr>
          <p:nvPr/>
        </p:nvSpPr>
        <p:spPr bwMode="auto">
          <a:xfrm flipV="1">
            <a:off x="4876748" y="3491900"/>
            <a:ext cx="2181225" cy="66675"/>
          </a:xfrm>
          <a:custGeom>
            <a:avLst/>
            <a:gdLst>
              <a:gd name="T0" fmla="*/ 0 w 510"/>
              <a:gd name="T1" fmla="*/ 0 h 42"/>
              <a:gd name="T2" fmla="*/ 2147483647 w 510"/>
              <a:gd name="T3" fmla="*/ 0 h 42"/>
              <a:gd name="T4" fmla="*/ 2147483647 w 510"/>
              <a:gd name="T5" fmla="*/ 2147483647 h 42"/>
              <a:gd name="T6" fmla="*/ 0 60000 65536"/>
              <a:gd name="T7" fmla="*/ 0 60000 65536"/>
              <a:gd name="T8" fmla="*/ 0 60000 65536"/>
            </a:gdLst>
            <a:ahLst/>
            <a:cxnLst>
              <a:cxn ang="T6">
                <a:pos x="T0" y="T1"/>
              </a:cxn>
              <a:cxn ang="T7">
                <a:pos x="T2" y="T3"/>
              </a:cxn>
              <a:cxn ang="T8">
                <a:pos x="T4" y="T5"/>
              </a:cxn>
            </a:cxnLst>
            <a:rect l="0" t="0" r="r" b="b"/>
            <a:pathLst>
              <a:path w="510" h="42">
                <a:moveTo>
                  <a:pt x="0" y="0"/>
                </a:moveTo>
                <a:lnTo>
                  <a:pt x="510" y="0"/>
                </a:lnTo>
                <a:lnTo>
                  <a:pt x="510" y="42"/>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22" name="Text Box 41">
            <a:extLst>
              <a:ext uri="{FF2B5EF4-FFF2-40B4-BE49-F238E27FC236}">
                <a16:creationId xmlns:a16="http://schemas.microsoft.com/office/drawing/2014/main" id="{E2B52512-B16D-4047-B991-8733AC3E2732}"/>
              </a:ext>
            </a:extLst>
          </p:cNvPr>
          <p:cNvSpPr txBox="1">
            <a:spLocks noChangeArrowheads="1"/>
          </p:cNvSpPr>
          <p:nvPr/>
        </p:nvSpPr>
        <p:spPr bwMode="auto">
          <a:xfrm>
            <a:off x="4918816" y="2527495"/>
            <a:ext cx="697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(24 V)</a:t>
            </a:r>
          </a:p>
        </p:txBody>
      </p:sp>
      <p:sp>
        <p:nvSpPr>
          <p:cNvPr id="23" name="Text Box 42">
            <a:extLst>
              <a:ext uri="{FF2B5EF4-FFF2-40B4-BE49-F238E27FC236}">
                <a16:creationId xmlns:a16="http://schemas.microsoft.com/office/drawing/2014/main" id="{B322CAA1-94CA-45AF-A358-7F7D462ECDC5}"/>
              </a:ext>
            </a:extLst>
          </p:cNvPr>
          <p:cNvSpPr txBox="1">
            <a:spLocks noChangeArrowheads="1"/>
          </p:cNvSpPr>
          <p:nvPr/>
        </p:nvSpPr>
        <p:spPr bwMode="auto">
          <a:xfrm>
            <a:off x="4918816" y="2929926"/>
            <a:ext cx="8851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C/Q (Signal)</a:t>
            </a:r>
          </a:p>
        </p:txBody>
      </p:sp>
      <p:sp>
        <p:nvSpPr>
          <p:cNvPr id="24" name="Line 43">
            <a:extLst>
              <a:ext uri="{FF2B5EF4-FFF2-40B4-BE49-F238E27FC236}">
                <a16:creationId xmlns:a16="http://schemas.microsoft.com/office/drawing/2014/main" id="{82FF7C84-9258-4C06-B3BA-9762198D9F6B}"/>
              </a:ext>
            </a:extLst>
          </p:cNvPr>
          <p:cNvSpPr>
            <a:spLocks noChangeShapeType="1"/>
          </p:cNvSpPr>
          <p:nvPr/>
        </p:nvSpPr>
        <p:spPr bwMode="auto">
          <a:xfrm>
            <a:off x="4876748" y="3172813"/>
            <a:ext cx="185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000">
              <a:latin typeface="+mn-lt"/>
            </a:endParaRPr>
          </a:p>
        </p:txBody>
      </p:sp>
      <p:sp>
        <p:nvSpPr>
          <p:cNvPr id="25" name="Text Box 44">
            <a:extLst>
              <a:ext uri="{FF2B5EF4-FFF2-40B4-BE49-F238E27FC236}">
                <a16:creationId xmlns:a16="http://schemas.microsoft.com/office/drawing/2014/main" id="{042F95A8-08FB-4220-870F-68236BA84372}"/>
              </a:ext>
            </a:extLst>
          </p:cNvPr>
          <p:cNvSpPr txBox="1">
            <a:spLocks noChangeArrowheads="1"/>
          </p:cNvSpPr>
          <p:nvPr/>
        </p:nvSpPr>
        <p:spPr bwMode="auto">
          <a:xfrm>
            <a:off x="4918816" y="3310137"/>
            <a:ext cx="6094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L- (0 V)</a:t>
            </a:r>
          </a:p>
        </p:txBody>
      </p:sp>
      <p:sp>
        <p:nvSpPr>
          <p:cNvPr id="26" name="Left Brace 25">
            <a:extLst>
              <a:ext uri="{FF2B5EF4-FFF2-40B4-BE49-F238E27FC236}">
                <a16:creationId xmlns:a16="http://schemas.microsoft.com/office/drawing/2014/main" id="{7BDAE2F8-0799-4B57-BC72-C3E2862DD0D1}"/>
              </a:ext>
            </a:extLst>
          </p:cNvPr>
          <p:cNvSpPr/>
          <p:nvPr/>
        </p:nvSpPr>
        <p:spPr>
          <a:xfrm>
            <a:off x="4714821" y="2741810"/>
            <a:ext cx="104775" cy="859393"/>
          </a:xfrm>
          <a:prstGeom prst="leftBrace">
            <a:avLst>
              <a:gd name="adj1" fmla="val 3106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27" name="TextBox 26">
            <a:extLst>
              <a:ext uri="{FF2B5EF4-FFF2-40B4-BE49-F238E27FC236}">
                <a16:creationId xmlns:a16="http://schemas.microsoft.com/office/drawing/2014/main" id="{18D40208-4F94-42A6-9CCC-484F4D3BE709}"/>
              </a:ext>
            </a:extLst>
          </p:cNvPr>
          <p:cNvSpPr txBox="1"/>
          <p:nvPr/>
        </p:nvSpPr>
        <p:spPr>
          <a:xfrm>
            <a:off x="4038034" y="2957369"/>
            <a:ext cx="676787" cy="400110"/>
          </a:xfrm>
          <a:prstGeom prst="rect">
            <a:avLst/>
          </a:prstGeom>
          <a:noFill/>
        </p:spPr>
        <p:txBody>
          <a:bodyPr wrap="none" rtlCol="0">
            <a:spAutoFit/>
          </a:bodyPr>
          <a:lstStyle/>
          <a:p>
            <a:pPr algn="r"/>
            <a:r>
              <a:rPr lang="de-DE" sz="1000" dirty="0">
                <a:latin typeface="+mn-lt"/>
              </a:rPr>
              <a:t>Port 2</a:t>
            </a:r>
            <a:br>
              <a:rPr lang="de-DE" sz="1000" dirty="0">
                <a:latin typeface="+mn-lt"/>
              </a:rPr>
            </a:br>
            <a:r>
              <a:rPr lang="de-DE" sz="1000" dirty="0">
                <a:latin typeface="+mn-lt"/>
              </a:rPr>
              <a:t>(Class A)</a:t>
            </a:r>
            <a:endParaRPr lang="en-US" sz="1000" dirty="0">
              <a:latin typeface="+mn-lt"/>
            </a:endParaRPr>
          </a:p>
        </p:txBody>
      </p:sp>
      <p:sp>
        <p:nvSpPr>
          <p:cNvPr id="28" name="TextBox 27">
            <a:extLst>
              <a:ext uri="{FF2B5EF4-FFF2-40B4-BE49-F238E27FC236}">
                <a16:creationId xmlns:a16="http://schemas.microsoft.com/office/drawing/2014/main" id="{77DF877D-0F20-43BB-80B3-0C83569D5516}"/>
              </a:ext>
            </a:extLst>
          </p:cNvPr>
          <p:cNvSpPr txBox="1"/>
          <p:nvPr/>
        </p:nvSpPr>
        <p:spPr>
          <a:xfrm>
            <a:off x="5756565" y="3806196"/>
            <a:ext cx="439544" cy="246221"/>
          </a:xfrm>
          <a:prstGeom prst="rect">
            <a:avLst/>
          </a:prstGeom>
          <a:noFill/>
        </p:spPr>
        <p:txBody>
          <a:bodyPr wrap="none" rtlCol="0">
            <a:spAutoFit/>
          </a:bodyPr>
          <a:lstStyle/>
          <a:p>
            <a:r>
              <a:rPr lang="de-DE" sz="1000" dirty="0">
                <a:latin typeface="+mn-lt"/>
              </a:rPr>
              <a:t>. . . </a:t>
            </a:r>
            <a:endParaRPr lang="en-US" sz="1000" dirty="0">
              <a:latin typeface="+mn-lt"/>
            </a:endParaRPr>
          </a:p>
        </p:txBody>
      </p:sp>
      <p:cxnSp>
        <p:nvCxnSpPr>
          <p:cNvPr id="29" name="Straight Arrow Connector 28">
            <a:extLst>
              <a:ext uri="{FF2B5EF4-FFF2-40B4-BE49-F238E27FC236}">
                <a16:creationId xmlns:a16="http://schemas.microsoft.com/office/drawing/2014/main" id="{67C9C10B-8434-4F42-9D28-BD355BE0BB4F}"/>
              </a:ext>
            </a:extLst>
          </p:cNvPr>
          <p:cNvCxnSpPr/>
          <p:nvPr/>
        </p:nvCxnSpPr>
        <p:spPr>
          <a:xfrm>
            <a:off x="4918816" y="4272565"/>
            <a:ext cx="2139157"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33A3077-6776-4531-BC8E-2BA479329C93}"/>
              </a:ext>
            </a:extLst>
          </p:cNvPr>
          <p:cNvSpPr txBox="1"/>
          <p:nvPr/>
        </p:nvSpPr>
        <p:spPr>
          <a:xfrm>
            <a:off x="5461220" y="4252086"/>
            <a:ext cx="1043876" cy="246221"/>
          </a:xfrm>
          <a:prstGeom prst="rect">
            <a:avLst/>
          </a:prstGeom>
          <a:noFill/>
        </p:spPr>
        <p:txBody>
          <a:bodyPr wrap="none" rtlCol="0">
            <a:spAutoFit/>
          </a:bodyPr>
          <a:lstStyle/>
          <a:p>
            <a:r>
              <a:rPr lang="de-DE" sz="1000" dirty="0">
                <a:latin typeface="+mn-lt"/>
              </a:rPr>
              <a:t>Maximum 20 m</a:t>
            </a:r>
            <a:endParaRPr lang="en-US" sz="1000" dirty="0">
              <a:latin typeface="+mn-lt"/>
            </a:endParaRPr>
          </a:p>
        </p:txBody>
      </p:sp>
      <p:cxnSp>
        <p:nvCxnSpPr>
          <p:cNvPr id="31" name="Straight Connector 30">
            <a:extLst>
              <a:ext uri="{FF2B5EF4-FFF2-40B4-BE49-F238E27FC236}">
                <a16:creationId xmlns:a16="http://schemas.microsoft.com/office/drawing/2014/main" id="{D9F349B4-5EA0-435C-BB6F-28A9EE4A644F}"/>
              </a:ext>
            </a:extLst>
          </p:cNvPr>
          <p:cNvCxnSpPr/>
          <p:nvPr/>
        </p:nvCxnSpPr>
        <p:spPr>
          <a:xfrm>
            <a:off x="7057973" y="3739165"/>
            <a:ext cx="0" cy="7899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474F-A565-4E15-93F6-9ED57A0575CB}"/>
              </a:ext>
            </a:extLst>
          </p:cNvPr>
          <p:cNvSpPr>
            <a:spLocks noGrp="1"/>
          </p:cNvSpPr>
          <p:nvPr>
            <p:ph type="title"/>
          </p:nvPr>
        </p:nvSpPr>
        <p:spPr/>
        <p:txBody>
          <a:bodyPr/>
          <a:lstStyle/>
          <a:p>
            <a:r>
              <a:rPr lang="en-US" dirty="0"/>
              <a:t>Port Class A and B</a:t>
            </a:r>
          </a:p>
        </p:txBody>
      </p:sp>
      <p:sp>
        <p:nvSpPr>
          <p:cNvPr id="3" name="Slide Number Placeholder 2">
            <a:extLst>
              <a:ext uri="{FF2B5EF4-FFF2-40B4-BE49-F238E27FC236}">
                <a16:creationId xmlns:a16="http://schemas.microsoft.com/office/drawing/2014/main" id="{2AE953E7-FFCB-4C63-9193-D54319555D75}"/>
              </a:ext>
            </a:extLst>
          </p:cNvPr>
          <p:cNvSpPr>
            <a:spLocks noGrp="1"/>
          </p:cNvSpPr>
          <p:nvPr>
            <p:ph type="sldNum" sz="quarter" idx="12"/>
          </p:nvPr>
        </p:nvSpPr>
        <p:spPr/>
        <p:txBody>
          <a:bodyPr/>
          <a:lstStyle/>
          <a:p>
            <a:fld id="{892E6F36-0CB9-4B54-9134-62052D3A0080}" type="slidenum">
              <a:rPr lang="de-DE" smtClean="0"/>
              <a:pPr/>
              <a:t>8</a:t>
            </a:fld>
            <a:endParaRPr lang="de-DE" dirty="0"/>
          </a:p>
        </p:txBody>
      </p:sp>
      <p:sp>
        <p:nvSpPr>
          <p:cNvPr id="4" name="Rectangle 2">
            <a:extLst>
              <a:ext uri="{FF2B5EF4-FFF2-40B4-BE49-F238E27FC236}">
                <a16:creationId xmlns:a16="http://schemas.microsoft.com/office/drawing/2014/main" id="{09345399-96AD-404A-81F1-8A17F2A73DB8}"/>
              </a:ext>
            </a:extLst>
          </p:cNvPr>
          <p:cNvSpPr>
            <a:spLocks noChangeArrowheads="1"/>
          </p:cNvSpPr>
          <p:nvPr/>
        </p:nvSpPr>
        <p:spPr bwMode="auto">
          <a:xfrm>
            <a:off x="4266293" y="940112"/>
            <a:ext cx="946150" cy="1544637"/>
          </a:xfrm>
          <a:prstGeom prst="rect">
            <a:avLst/>
          </a:prstGeom>
          <a:solidFill>
            <a:srgbClr val="EAEAEA"/>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pPr>
            <a:endParaRPr lang="en-US" altLang="de-DE" sz="1000">
              <a:latin typeface="+mn-lt"/>
            </a:endParaRPr>
          </a:p>
        </p:txBody>
      </p:sp>
      <p:sp>
        <p:nvSpPr>
          <p:cNvPr id="5" name="AutoShape 3">
            <a:extLst>
              <a:ext uri="{FF2B5EF4-FFF2-40B4-BE49-F238E27FC236}">
                <a16:creationId xmlns:a16="http://schemas.microsoft.com/office/drawing/2014/main" id="{CB887B46-D0BE-4EF6-B3FD-A531B62E3048}"/>
              </a:ext>
            </a:extLst>
          </p:cNvPr>
          <p:cNvSpPr>
            <a:spLocks noChangeArrowheads="1"/>
          </p:cNvSpPr>
          <p:nvPr/>
        </p:nvSpPr>
        <p:spPr bwMode="auto">
          <a:xfrm>
            <a:off x="3940855" y="1098862"/>
            <a:ext cx="144463" cy="71437"/>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6" name="AutoShape 4">
            <a:extLst>
              <a:ext uri="{FF2B5EF4-FFF2-40B4-BE49-F238E27FC236}">
                <a16:creationId xmlns:a16="http://schemas.microsoft.com/office/drawing/2014/main" id="{6A8A74B7-B528-417D-B3A1-4871E202123F}"/>
              </a:ext>
            </a:extLst>
          </p:cNvPr>
          <p:cNvSpPr>
            <a:spLocks noChangeArrowheads="1"/>
          </p:cNvSpPr>
          <p:nvPr/>
        </p:nvSpPr>
        <p:spPr bwMode="auto">
          <a:xfrm>
            <a:off x="3940855" y="1390962"/>
            <a:ext cx="144463" cy="714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7" name="AutoShape 5">
            <a:extLst>
              <a:ext uri="{FF2B5EF4-FFF2-40B4-BE49-F238E27FC236}">
                <a16:creationId xmlns:a16="http://schemas.microsoft.com/office/drawing/2014/main" id="{FEA7A90F-2C55-4D45-A853-99B70BD4277C}"/>
              </a:ext>
            </a:extLst>
          </p:cNvPr>
          <p:cNvSpPr>
            <a:spLocks noChangeArrowheads="1"/>
          </p:cNvSpPr>
          <p:nvPr/>
        </p:nvSpPr>
        <p:spPr bwMode="auto">
          <a:xfrm>
            <a:off x="3940855" y="1678299"/>
            <a:ext cx="144463" cy="714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8" name="AutoShape 6">
            <a:extLst>
              <a:ext uri="{FF2B5EF4-FFF2-40B4-BE49-F238E27FC236}">
                <a16:creationId xmlns:a16="http://schemas.microsoft.com/office/drawing/2014/main" id="{16B31CB0-62E9-4AFA-805D-B5752E630B7E}"/>
              </a:ext>
            </a:extLst>
          </p:cNvPr>
          <p:cNvSpPr>
            <a:spLocks noChangeArrowheads="1"/>
          </p:cNvSpPr>
          <p:nvPr/>
        </p:nvSpPr>
        <p:spPr bwMode="auto">
          <a:xfrm>
            <a:off x="3940855" y="1964049"/>
            <a:ext cx="144463" cy="714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9" name="AutoShape 7">
            <a:extLst>
              <a:ext uri="{FF2B5EF4-FFF2-40B4-BE49-F238E27FC236}">
                <a16:creationId xmlns:a16="http://schemas.microsoft.com/office/drawing/2014/main" id="{47527FDD-E8F5-4346-AEA3-3D5643CA0006}"/>
              </a:ext>
            </a:extLst>
          </p:cNvPr>
          <p:cNvSpPr>
            <a:spLocks noChangeArrowheads="1"/>
          </p:cNvSpPr>
          <p:nvPr/>
        </p:nvSpPr>
        <p:spPr bwMode="auto">
          <a:xfrm>
            <a:off x="3940855" y="2246624"/>
            <a:ext cx="144463" cy="71438"/>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grpSp>
        <p:nvGrpSpPr>
          <p:cNvPr id="10" name="Group 8">
            <a:extLst>
              <a:ext uri="{FF2B5EF4-FFF2-40B4-BE49-F238E27FC236}">
                <a16:creationId xmlns:a16="http://schemas.microsoft.com/office/drawing/2014/main" id="{6B20DF0C-B20E-4A35-9E71-C8E060842553}"/>
              </a:ext>
            </a:extLst>
          </p:cNvPr>
          <p:cNvGrpSpPr>
            <a:grpSpLocks/>
          </p:cNvGrpSpPr>
          <p:nvPr/>
        </p:nvGrpSpPr>
        <p:grpSpPr bwMode="auto">
          <a:xfrm>
            <a:off x="4053568" y="1027424"/>
            <a:ext cx="142875" cy="215900"/>
            <a:chOff x="1837" y="1752"/>
            <a:chExt cx="90" cy="136"/>
          </a:xfrm>
        </p:grpSpPr>
        <p:sp>
          <p:nvSpPr>
            <p:cNvPr id="11" name="Arc 9">
              <a:extLst>
                <a:ext uri="{FF2B5EF4-FFF2-40B4-BE49-F238E27FC236}">
                  <a16:creationId xmlns:a16="http://schemas.microsoft.com/office/drawing/2014/main" id="{1CEE7594-4022-498C-BFF2-68EC237FBB78}"/>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12" name="Arc 10">
              <a:extLst>
                <a:ext uri="{FF2B5EF4-FFF2-40B4-BE49-F238E27FC236}">
                  <a16:creationId xmlns:a16="http://schemas.microsoft.com/office/drawing/2014/main" id="{B3E9E46D-FC64-48BA-8CFA-557A1372F14C}"/>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13" name="Group 11">
            <a:extLst>
              <a:ext uri="{FF2B5EF4-FFF2-40B4-BE49-F238E27FC236}">
                <a16:creationId xmlns:a16="http://schemas.microsoft.com/office/drawing/2014/main" id="{54CAC7F0-9038-43FB-A01F-7CA93F259E02}"/>
              </a:ext>
            </a:extLst>
          </p:cNvPr>
          <p:cNvGrpSpPr>
            <a:grpSpLocks/>
          </p:cNvGrpSpPr>
          <p:nvPr/>
        </p:nvGrpSpPr>
        <p:grpSpPr bwMode="auto">
          <a:xfrm>
            <a:off x="4053568" y="1317937"/>
            <a:ext cx="142875" cy="215900"/>
            <a:chOff x="1837" y="1752"/>
            <a:chExt cx="90" cy="136"/>
          </a:xfrm>
        </p:grpSpPr>
        <p:sp>
          <p:nvSpPr>
            <p:cNvPr id="14" name="Arc 12">
              <a:extLst>
                <a:ext uri="{FF2B5EF4-FFF2-40B4-BE49-F238E27FC236}">
                  <a16:creationId xmlns:a16="http://schemas.microsoft.com/office/drawing/2014/main" id="{50FEE343-F332-44DA-92F0-EA6C9658F372}"/>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15" name="Arc 13">
              <a:extLst>
                <a:ext uri="{FF2B5EF4-FFF2-40B4-BE49-F238E27FC236}">
                  <a16:creationId xmlns:a16="http://schemas.microsoft.com/office/drawing/2014/main" id="{560259E8-200A-44CC-97E2-F2A7E9EEFE20}"/>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16" name="Group 14">
            <a:extLst>
              <a:ext uri="{FF2B5EF4-FFF2-40B4-BE49-F238E27FC236}">
                <a16:creationId xmlns:a16="http://schemas.microsoft.com/office/drawing/2014/main" id="{F5709108-50B1-401A-A37E-B97083A35338}"/>
              </a:ext>
            </a:extLst>
          </p:cNvPr>
          <p:cNvGrpSpPr>
            <a:grpSpLocks/>
          </p:cNvGrpSpPr>
          <p:nvPr/>
        </p:nvGrpSpPr>
        <p:grpSpPr bwMode="auto">
          <a:xfrm>
            <a:off x="4053568" y="1605274"/>
            <a:ext cx="142875" cy="215900"/>
            <a:chOff x="1837" y="1752"/>
            <a:chExt cx="90" cy="136"/>
          </a:xfrm>
        </p:grpSpPr>
        <p:sp>
          <p:nvSpPr>
            <p:cNvPr id="17" name="Arc 15">
              <a:extLst>
                <a:ext uri="{FF2B5EF4-FFF2-40B4-BE49-F238E27FC236}">
                  <a16:creationId xmlns:a16="http://schemas.microsoft.com/office/drawing/2014/main" id="{B4DF1CCE-B7AA-4D32-A2CC-0EDBC39B4DAC}"/>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18" name="Arc 16">
              <a:extLst>
                <a:ext uri="{FF2B5EF4-FFF2-40B4-BE49-F238E27FC236}">
                  <a16:creationId xmlns:a16="http://schemas.microsoft.com/office/drawing/2014/main" id="{2B1F1421-42FC-4B51-AD6A-257AC94B7E53}"/>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19" name="Group 17">
            <a:extLst>
              <a:ext uri="{FF2B5EF4-FFF2-40B4-BE49-F238E27FC236}">
                <a16:creationId xmlns:a16="http://schemas.microsoft.com/office/drawing/2014/main" id="{7D5C961B-535B-4BD3-ABBA-452F05B0ED13}"/>
              </a:ext>
            </a:extLst>
          </p:cNvPr>
          <p:cNvGrpSpPr>
            <a:grpSpLocks/>
          </p:cNvGrpSpPr>
          <p:nvPr/>
        </p:nvGrpSpPr>
        <p:grpSpPr bwMode="auto">
          <a:xfrm>
            <a:off x="4051980" y="1891024"/>
            <a:ext cx="142875" cy="215900"/>
            <a:chOff x="1837" y="1752"/>
            <a:chExt cx="90" cy="136"/>
          </a:xfrm>
        </p:grpSpPr>
        <p:sp>
          <p:nvSpPr>
            <p:cNvPr id="20" name="Arc 18">
              <a:extLst>
                <a:ext uri="{FF2B5EF4-FFF2-40B4-BE49-F238E27FC236}">
                  <a16:creationId xmlns:a16="http://schemas.microsoft.com/office/drawing/2014/main" id="{5FC5EF79-0999-4C72-B91E-D07D245DA335}"/>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21" name="Arc 19">
              <a:extLst>
                <a:ext uri="{FF2B5EF4-FFF2-40B4-BE49-F238E27FC236}">
                  <a16:creationId xmlns:a16="http://schemas.microsoft.com/office/drawing/2014/main" id="{263711A1-878F-4FCF-BB31-2ED460E79884}"/>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22" name="Group 20">
            <a:extLst>
              <a:ext uri="{FF2B5EF4-FFF2-40B4-BE49-F238E27FC236}">
                <a16:creationId xmlns:a16="http://schemas.microsoft.com/office/drawing/2014/main" id="{536BD843-8279-49D7-A7BF-C8A9C3EEB86C}"/>
              </a:ext>
            </a:extLst>
          </p:cNvPr>
          <p:cNvGrpSpPr>
            <a:grpSpLocks/>
          </p:cNvGrpSpPr>
          <p:nvPr/>
        </p:nvGrpSpPr>
        <p:grpSpPr bwMode="auto">
          <a:xfrm>
            <a:off x="4051980" y="2173599"/>
            <a:ext cx="142875" cy="215900"/>
            <a:chOff x="1837" y="1752"/>
            <a:chExt cx="90" cy="136"/>
          </a:xfrm>
        </p:grpSpPr>
        <p:sp>
          <p:nvSpPr>
            <p:cNvPr id="23" name="Arc 21">
              <a:extLst>
                <a:ext uri="{FF2B5EF4-FFF2-40B4-BE49-F238E27FC236}">
                  <a16:creationId xmlns:a16="http://schemas.microsoft.com/office/drawing/2014/main" id="{AACCE46E-75CF-48E9-88A8-A4C698D52312}"/>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24" name="Arc 22">
              <a:extLst>
                <a:ext uri="{FF2B5EF4-FFF2-40B4-BE49-F238E27FC236}">
                  <a16:creationId xmlns:a16="http://schemas.microsoft.com/office/drawing/2014/main" id="{21769C89-6B4F-46B1-88C4-6E9676E27D14}"/>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sp>
        <p:nvSpPr>
          <p:cNvPr id="25" name="Oval 23">
            <a:extLst>
              <a:ext uri="{FF2B5EF4-FFF2-40B4-BE49-F238E27FC236}">
                <a16:creationId xmlns:a16="http://schemas.microsoft.com/office/drawing/2014/main" id="{3ABD61BA-8B8E-464D-9A1D-BD4872672A48}"/>
              </a:ext>
            </a:extLst>
          </p:cNvPr>
          <p:cNvSpPr>
            <a:spLocks noChangeArrowheads="1"/>
          </p:cNvSpPr>
          <p:nvPr/>
        </p:nvSpPr>
        <p:spPr bwMode="auto">
          <a:xfrm>
            <a:off x="5177518" y="1400487"/>
            <a:ext cx="71437" cy="71437"/>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26" name="Oval 24">
            <a:extLst>
              <a:ext uri="{FF2B5EF4-FFF2-40B4-BE49-F238E27FC236}">
                <a16:creationId xmlns:a16="http://schemas.microsoft.com/office/drawing/2014/main" id="{D8BA0AB8-CE76-4BB1-8E98-AEB3DE4CD6A7}"/>
              </a:ext>
            </a:extLst>
          </p:cNvPr>
          <p:cNvSpPr>
            <a:spLocks noChangeArrowheads="1"/>
          </p:cNvSpPr>
          <p:nvPr/>
        </p:nvSpPr>
        <p:spPr bwMode="auto">
          <a:xfrm>
            <a:off x="5177518" y="1954524"/>
            <a:ext cx="71437" cy="71438"/>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27" name="Text Box 25">
            <a:extLst>
              <a:ext uri="{FF2B5EF4-FFF2-40B4-BE49-F238E27FC236}">
                <a16:creationId xmlns:a16="http://schemas.microsoft.com/office/drawing/2014/main" id="{19B86C10-ABEB-49CF-B8D2-C6F8E16B933E}"/>
              </a:ext>
            </a:extLst>
          </p:cNvPr>
          <p:cNvSpPr txBox="1">
            <a:spLocks noChangeArrowheads="1"/>
          </p:cNvSpPr>
          <p:nvPr/>
        </p:nvSpPr>
        <p:spPr bwMode="auto">
          <a:xfrm>
            <a:off x="3726543" y="1195699"/>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dirty="0">
                <a:solidFill>
                  <a:schemeClr val="tx1"/>
                </a:solidFill>
                <a:latin typeface="+mn-lt"/>
              </a:rPr>
              <a:t>1</a:t>
            </a:r>
          </a:p>
        </p:txBody>
      </p:sp>
      <p:sp>
        <p:nvSpPr>
          <p:cNvPr id="28" name="Text Box 26">
            <a:extLst>
              <a:ext uri="{FF2B5EF4-FFF2-40B4-BE49-F238E27FC236}">
                <a16:creationId xmlns:a16="http://schemas.microsoft.com/office/drawing/2014/main" id="{781854BD-79F8-4FA9-B100-F0706BE32352}"/>
              </a:ext>
            </a:extLst>
          </p:cNvPr>
          <p:cNvSpPr txBox="1">
            <a:spLocks noChangeArrowheads="1"/>
          </p:cNvSpPr>
          <p:nvPr/>
        </p:nvSpPr>
        <p:spPr bwMode="auto">
          <a:xfrm>
            <a:off x="3726543" y="940112"/>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dirty="0">
                <a:solidFill>
                  <a:schemeClr val="tx1"/>
                </a:solidFill>
                <a:latin typeface="+mn-lt"/>
              </a:rPr>
              <a:t>2</a:t>
            </a:r>
          </a:p>
        </p:txBody>
      </p:sp>
      <p:sp>
        <p:nvSpPr>
          <p:cNvPr id="29" name="Text Box 27">
            <a:extLst>
              <a:ext uri="{FF2B5EF4-FFF2-40B4-BE49-F238E27FC236}">
                <a16:creationId xmlns:a16="http://schemas.microsoft.com/office/drawing/2014/main" id="{6D6C730E-33DF-4D5D-9115-320561C9A4BF}"/>
              </a:ext>
            </a:extLst>
          </p:cNvPr>
          <p:cNvSpPr txBox="1">
            <a:spLocks noChangeArrowheads="1"/>
          </p:cNvSpPr>
          <p:nvPr/>
        </p:nvSpPr>
        <p:spPr bwMode="auto">
          <a:xfrm>
            <a:off x="3726543" y="1490974"/>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dirty="0">
                <a:solidFill>
                  <a:schemeClr val="tx1"/>
                </a:solidFill>
                <a:latin typeface="+mn-lt"/>
              </a:rPr>
              <a:t>4</a:t>
            </a:r>
          </a:p>
        </p:txBody>
      </p:sp>
      <p:sp>
        <p:nvSpPr>
          <p:cNvPr id="30" name="Text Box 28">
            <a:extLst>
              <a:ext uri="{FF2B5EF4-FFF2-40B4-BE49-F238E27FC236}">
                <a16:creationId xmlns:a16="http://schemas.microsoft.com/office/drawing/2014/main" id="{A2604FA8-8257-4CB3-88C7-03761DD8DE45}"/>
              </a:ext>
            </a:extLst>
          </p:cNvPr>
          <p:cNvSpPr txBox="1">
            <a:spLocks noChangeArrowheads="1"/>
          </p:cNvSpPr>
          <p:nvPr/>
        </p:nvSpPr>
        <p:spPr bwMode="auto">
          <a:xfrm>
            <a:off x="3717018" y="1806887"/>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3</a:t>
            </a:r>
          </a:p>
        </p:txBody>
      </p:sp>
      <p:sp>
        <p:nvSpPr>
          <p:cNvPr id="31" name="Text Box 29">
            <a:extLst>
              <a:ext uri="{FF2B5EF4-FFF2-40B4-BE49-F238E27FC236}">
                <a16:creationId xmlns:a16="http://schemas.microsoft.com/office/drawing/2014/main" id="{D9E2FCCD-5A8B-46AD-BE94-B9285AA1A326}"/>
              </a:ext>
            </a:extLst>
          </p:cNvPr>
          <p:cNvSpPr txBox="1">
            <a:spLocks noChangeArrowheads="1"/>
          </p:cNvSpPr>
          <p:nvPr/>
        </p:nvSpPr>
        <p:spPr bwMode="auto">
          <a:xfrm>
            <a:off x="3726543" y="2095812"/>
            <a:ext cx="163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5</a:t>
            </a:r>
          </a:p>
        </p:txBody>
      </p:sp>
      <p:sp>
        <p:nvSpPr>
          <p:cNvPr id="32" name="Line 30">
            <a:extLst>
              <a:ext uri="{FF2B5EF4-FFF2-40B4-BE49-F238E27FC236}">
                <a16:creationId xmlns:a16="http://schemas.microsoft.com/office/drawing/2014/main" id="{0EF899C0-25A5-48C5-9B0A-F7BAA7CD3FCC}"/>
              </a:ext>
            </a:extLst>
          </p:cNvPr>
          <p:cNvSpPr>
            <a:spLocks noChangeShapeType="1"/>
          </p:cNvSpPr>
          <p:nvPr/>
        </p:nvSpPr>
        <p:spPr bwMode="auto">
          <a:xfrm>
            <a:off x="4188505" y="1717987"/>
            <a:ext cx="373063"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latin typeface="+mn-lt"/>
            </a:endParaRPr>
          </a:p>
        </p:txBody>
      </p:sp>
      <p:cxnSp>
        <p:nvCxnSpPr>
          <p:cNvPr id="33" name="AutoShape 31">
            <a:extLst>
              <a:ext uri="{FF2B5EF4-FFF2-40B4-BE49-F238E27FC236}">
                <a16:creationId xmlns:a16="http://schemas.microsoft.com/office/drawing/2014/main" id="{DAB56983-AC29-45FE-9AA0-FDB0CA2A0E92}"/>
              </a:ext>
            </a:extLst>
          </p:cNvPr>
          <p:cNvCxnSpPr>
            <a:cxnSpLocks noChangeShapeType="1"/>
            <a:stCxn id="14" idx="1"/>
            <a:endCxn id="25" idx="2"/>
          </p:cNvCxnSpPr>
          <p:nvPr/>
        </p:nvCxnSpPr>
        <p:spPr bwMode="auto">
          <a:xfrm>
            <a:off x="4196443" y="1435412"/>
            <a:ext cx="971550" cy="1587"/>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32">
            <a:extLst>
              <a:ext uri="{FF2B5EF4-FFF2-40B4-BE49-F238E27FC236}">
                <a16:creationId xmlns:a16="http://schemas.microsoft.com/office/drawing/2014/main" id="{6C4249DD-5D14-4FC1-A87B-34B4682568DC}"/>
              </a:ext>
            </a:extLst>
          </p:cNvPr>
          <p:cNvCxnSpPr>
            <a:cxnSpLocks noChangeShapeType="1"/>
            <a:stCxn id="21" idx="1"/>
            <a:endCxn id="26" idx="2"/>
          </p:cNvCxnSpPr>
          <p:nvPr/>
        </p:nvCxnSpPr>
        <p:spPr bwMode="auto">
          <a:xfrm>
            <a:off x="4194855" y="1989449"/>
            <a:ext cx="973138" cy="1588"/>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3">
            <a:extLst>
              <a:ext uri="{FF2B5EF4-FFF2-40B4-BE49-F238E27FC236}">
                <a16:creationId xmlns:a16="http://schemas.microsoft.com/office/drawing/2014/main" id="{1175F436-EA60-4DE9-9237-118F7FC0463A}"/>
              </a:ext>
            </a:extLst>
          </p:cNvPr>
          <p:cNvSpPr>
            <a:spLocks noChangeArrowheads="1"/>
          </p:cNvSpPr>
          <p:nvPr/>
        </p:nvSpPr>
        <p:spPr bwMode="auto">
          <a:xfrm>
            <a:off x="4285343" y="2848458"/>
            <a:ext cx="946150" cy="1586707"/>
          </a:xfrm>
          <a:prstGeom prst="rect">
            <a:avLst/>
          </a:prstGeom>
          <a:solidFill>
            <a:srgbClr val="EAEAEA"/>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pPr>
            <a:endParaRPr lang="en-US" altLang="de-DE" sz="1000">
              <a:latin typeface="+mn-lt"/>
            </a:endParaRPr>
          </a:p>
        </p:txBody>
      </p:sp>
      <p:sp>
        <p:nvSpPr>
          <p:cNvPr id="36" name="AutoShape 34">
            <a:extLst>
              <a:ext uri="{FF2B5EF4-FFF2-40B4-BE49-F238E27FC236}">
                <a16:creationId xmlns:a16="http://schemas.microsoft.com/office/drawing/2014/main" id="{EE0FC80F-98F1-42C0-9570-BCD2226CDB1D}"/>
              </a:ext>
            </a:extLst>
          </p:cNvPr>
          <p:cNvSpPr>
            <a:spLocks noChangeArrowheads="1"/>
          </p:cNvSpPr>
          <p:nvPr/>
        </p:nvSpPr>
        <p:spPr bwMode="auto">
          <a:xfrm>
            <a:off x="3959906" y="3049277"/>
            <a:ext cx="144462" cy="71438"/>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37" name="AutoShape 35">
            <a:extLst>
              <a:ext uri="{FF2B5EF4-FFF2-40B4-BE49-F238E27FC236}">
                <a16:creationId xmlns:a16="http://schemas.microsoft.com/office/drawing/2014/main" id="{2D2989DE-C1E7-474F-A51A-E0577CB0E582}"/>
              </a:ext>
            </a:extLst>
          </p:cNvPr>
          <p:cNvSpPr>
            <a:spLocks noChangeArrowheads="1"/>
          </p:cNvSpPr>
          <p:nvPr/>
        </p:nvSpPr>
        <p:spPr bwMode="auto">
          <a:xfrm>
            <a:off x="3959906" y="3341377"/>
            <a:ext cx="144462" cy="71438"/>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38" name="AutoShape 36">
            <a:extLst>
              <a:ext uri="{FF2B5EF4-FFF2-40B4-BE49-F238E27FC236}">
                <a16:creationId xmlns:a16="http://schemas.microsoft.com/office/drawing/2014/main" id="{7D9C13F6-8330-49CE-8B6F-C70D4D409B62}"/>
              </a:ext>
            </a:extLst>
          </p:cNvPr>
          <p:cNvSpPr>
            <a:spLocks noChangeArrowheads="1"/>
          </p:cNvSpPr>
          <p:nvPr/>
        </p:nvSpPr>
        <p:spPr bwMode="auto">
          <a:xfrm>
            <a:off x="3959906" y="3628715"/>
            <a:ext cx="144462" cy="714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39" name="AutoShape 37">
            <a:extLst>
              <a:ext uri="{FF2B5EF4-FFF2-40B4-BE49-F238E27FC236}">
                <a16:creationId xmlns:a16="http://schemas.microsoft.com/office/drawing/2014/main" id="{821BF715-D13E-4049-8CD4-E96D653117A9}"/>
              </a:ext>
            </a:extLst>
          </p:cNvPr>
          <p:cNvSpPr>
            <a:spLocks noChangeArrowheads="1"/>
          </p:cNvSpPr>
          <p:nvPr/>
        </p:nvSpPr>
        <p:spPr bwMode="auto">
          <a:xfrm>
            <a:off x="3959906" y="3914465"/>
            <a:ext cx="144462" cy="71437"/>
          </a:xfrm>
          <a:prstGeom prst="roundRect">
            <a:avLst>
              <a:gd name="adj" fmla="val 16667"/>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40" name="AutoShape 38">
            <a:extLst>
              <a:ext uri="{FF2B5EF4-FFF2-40B4-BE49-F238E27FC236}">
                <a16:creationId xmlns:a16="http://schemas.microsoft.com/office/drawing/2014/main" id="{D71A9A1C-DC7F-4F0C-B8CE-D039B6954334}"/>
              </a:ext>
            </a:extLst>
          </p:cNvPr>
          <p:cNvSpPr>
            <a:spLocks noChangeArrowheads="1"/>
          </p:cNvSpPr>
          <p:nvPr/>
        </p:nvSpPr>
        <p:spPr bwMode="auto">
          <a:xfrm>
            <a:off x="3959906" y="4197040"/>
            <a:ext cx="144462" cy="71437"/>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grpSp>
        <p:nvGrpSpPr>
          <p:cNvPr id="41" name="Group 39">
            <a:extLst>
              <a:ext uri="{FF2B5EF4-FFF2-40B4-BE49-F238E27FC236}">
                <a16:creationId xmlns:a16="http://schemas.microsoft.com/office/drawing/2014/main" id="{6F96698F-5A82-4C7F-BB57-801D955A4975}"/>
              </a:ext>
            </a:extLst>
          </p:cNvPr>
          <p:cNvGrpSpPr>
            <a:grpSpLocks/>
          </p:cNvGrpSpPr>
          <p:nvPr/>
        </p:nvGrpSpPr>
        <p:grpSpPr bwMode="auto">
          <a:xfrm>
            <a:off x="4072618" y="2977840"/>
            <a:ext cx="142875" cy="215900"/>
            <a:chOff x="1837" y="1752"/>
            <a:chExt cx="90" cy="136"/>
          </a:xfrm>
        </p:grpSpPr>
        <p:sp>
          <p:nvSpPr>
            <p:cNvPr id="42" name="Arc 40">
              <a:extLst>
                <a:ext uri="{FF2B5EF4-FFF2-40B4-BE49-F238E27FC236}">
                  <a16:creationId xmlns:a16="http://schemas.microsoft.com/office/drawing/2014/main" id="{9E9B4CF8-9403-4770-97A0-EA197CE07E7B}"/>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43" name="Arc 41">
              <a:extLst>
                <a:ext uri="{FF2B5EF4-FFF2-40B4-BE49-F238E27FC236}">
                  <a16:creationId xmlns:a16="http://schemas.microsoft.com/office/drawing/2014/main" id="{D5E7E162-C26A-4DA1-B89D-809724315E09}"/>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44" name="Group 42">
            <a:extLst>
              <a:ext uri="{FF2B5EF4-FFF2-40B4-BE49-F238E27FC236}">
                <a16:creationId xmlns:a16="http://schemas.microsoft.com/office/drawing/2014/main" id="{F4820D45-3DBF-4DCF-A84D-695F96572246}"/>
              </a:ext>
            </a:extLst>
          </p:cNvPr>
          <p:cNvGrpSpPr>
            <a:grpSpLocks/>
          </p:cNvGrpSpPr>
          <p:nvPr/>
        </p:nvGrpSpPr>
        <p:grpSpPr bwMode="auto">
          <a:xfrm>
            <a:off x="4072618" y="3268352"/>
            <a:ext cx="142875" cy="215900"/>
            <a:chOff x="1837" y="1752"/>
            <a:chExt cx="90" cy="136"/>
          </a:xfrm>
        </p:grpSpPr>
        <p:sp>
          <p:nvSpPr>
            <p:cNvPr id="45" name="Arc 43">
              <a:extLst>
                <a:ext uri="{FF2B5EF4-FFF2-40B4-BE49-F238E27FC236}">
                  <a16:creationId xmlns:a16="http://schemas.microsoft.com/office/drawing/2014/main" id="{0771A297-4B2E-4A12-87A4-8B81A699D99A}"/>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46" name="Arc 44">
              <a:extLst>
                <a:ext uri="{FF2B5EF4-FFF2-40B4-BE49-F238E27FC236}">
                  <a16:creationId xmlns:a16="http://schemas.microsoft.com/office/drawing/2014/main" id="{39142A4B-D648-4805-9DC4-0CA1B58B5084}"/>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47" name="Group 45">
            <a:extLst>
              <a:ext uri="{FF2B5EF4-FFF2-40B4-BE49-F238E27FC236}">
                <a16:creationId xmlns:a16="http://schemas.microsoft.com/office/drawing/2014/main" id="{AD10BDD2-D1D8-4727-A9A2-E1E5C08C27AE}"/>
              </a:ext>
            </a:extLst>
          </p:cNvPr>
          <p:cNvGrpSpPr>
            <a:grpSpLocks/>
          </p:cNvGrpSpPr>
          <p:nvPr/>
        </p:nvGrpSpPr>
        <p:grpSpPr bwMode="auto">
          <a:xfrm>
            <a:off x="4072618" y="3555690"/>
            <a:ext cx="142875" cy="215900"/>
            <a:chOff x="1837" y="1752"/>
            <a:chExt cx="90" cy="136"/>
          </a:xfrm>
        </p:grpSpPr>
        <p:sp>
          <p:nvSpPr>
            <p:cNvPr id="48" name="Arc 46">
              <a:extLst>
                <a:ext uri="{FF2B5EF4-FFF2-40B4-BE49-F238E27FC236}">
                  <a16:creationId xmlns:a16="http://schemas.microsoft.com/office/drawing/2014/main" id="{92B00238-8796-47EB-812D-206A208008FA}"/>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49" name="Arc 47">
              <a:extLst>
                <a:ext uri="{FF2B5EF4-FFF2-40B4-BE49-F238E27FC236}">
                  <a16:creationId xmlns:a16="http://schemas.microsoft.com/office/drawing/2014/main" id="{788C0FA5-BB62-42EA-8A76-7943655533D2}"/>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50" name="Group 48">
            <a:extLst>
              <a:ext uri="{FF2B5EF4-FFF2-40B4-BE49-F238E27FC236}">
                <a16:creationId xmlns:a16="http://schemas.microsoft.com/office/drawing/2014/main" id="{84F08756-75ED-42F1-9924-387C6CAA27D9}"/>
              </a:ext>
            </a:extLst>
          </p:cNvPr>
          <p:cNvGrpSpPr>
            <a:grpSpLocks/>
          </p:cNvGrpSpPr>
          <p:nvPr/>
        </p:nvGrpSpPr>
        <p:grpSpPr bwMode="auto">
          <a:xfrm>
            <a:off x="4071031" y="3841440"/>
            <a:ext cx="142875" cy="215900"/>
            <a:chOff x="1837" y="1752"/>
            <a:chExt cx="90" cy="136"/>
          </a:xfrm>
        </p:grpSpPr>
        <p:sp>
          <p:nvSpPr>
            <p:cNvPr id="51" name="Arc 49">
              <a:extLst>
                <a:ext uri="{FF2B5EF4-FFF2-40B4-BE49-F238E27FC236}">
                  <a16:creationId xmlns:a16="http://schemas.microsoft.com/office/drawing/2014/main" id="{70DB3493-BC0D-428B-A3C4-F2C10C000E64}"/>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52" name="Arc 50">
              <a:extLst>
                <a:ext uri="{FF2B5EF4-FFF2-40B4-BE49-F238E27FC236}">
                  <a16:creationId xmlns:a16="http://schemas.microsoft.com/office/drawing/2014/main" id="{DCEA00EC-A857-4FC9-A3AC-D35F26D08752}"/>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grpSp>
        <p:nvGrpSpPr>
          <p:cNvPr id="53" name="Group 51">
            <a:extLst>
              <a:ext uri="{FF2B5EF4-FFF2-40B4-BE49-F238E27FC236}">
                <a16:creationId xmlns:a16="http://schemas.microsoft.com/office/drawing/2014/main" id="{B148409D-C19D-4286-9F48-70DB3C09C89A}"/>
              </a:ext>
            </a:extLst>
          </p:cNvPr>
          <p:cNvGrpSpPr>
            <a:grpSpLocks/>
          </p:cNvGrpSpPr>
          <p:nvPr/>
        </p:nvGrpSpPr>
        <p:grpSpPr bwMode="auto">
          <a:xfrm>
            <a:off x="4071031" y="4124015"/>
            <a:ext cx="142875" cy="215900"/>
            <a:chOff x="1837" y="1752"/>
            <a:chExt cx="90" cy="136"/>
          </a:xfrm>
        </p:grpSpPr>
        <p:sp>
          <p:nvSpPr>
            <p:cNvPr id="54" name="Arc 52">
              <a:extLst>
                <a:ext uri="{FF2B5EF4-FFF2-40B4-BE49-F238E27FC236}">
                  <a16:creationId xmlns:a16="http://schemas.microsoft.com/office/drawing/2014/main" id="{9FC5E097-FFF4-4005-A9EF-409C2424ACED}"/>
                </a:ext>
              </a:extLst>
            </p:cNvPr>
            <p:cNvSpPr>
              <a:spLocks/>
            </p:cNvSpPr>
            <p:nvPr/>
          </p:nvSpPr>
          <p:spPr bwMode="auto">
            <a:xfrm>
              <a:off x="1837" y="1752"/>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sp>
          <p:nvSpPr>
            <p:cNvPr id="55" name="Arc 53">
              <a:extLst>
                <a:ext uri="{FF2B5EF4-FFF2-40B4-BE49-F238E27FC236}">
                  <a16:creationId xmlns:a16="http://schemas.microsoft.com/office/drawing/2014/main" id="{7BC1F6AB-1DFB-4D79-80DD-CAFE38F73A0D}"/>
                </a:ext>
              </a:extLst>
            </p:cNvPr>
            <p:cNvSpPr>
              <a:spLocks/>
            </p:cNvSpPr>
            <p:nvPr/>
          </p:nvSpPr>
          <p:spPr bwMode="auto">
            <a:xfrm flipV="1">
              <a:off x="1837" y="1820"/>
              <a:ext cx="90" cy="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latin typeface="+mn-lt"/>
              </a:endParaRPr>
            </a:p>
          </p:txBody>
        </p:sp>
      </p:grpSp>
      <p:sp>
        <p:nvSpPr>
          <p:cNvPr id="56" name="Line 54">
            <a:extLst>
              <a:ext uri="{FF2B5EF4-FFF2-40B4-BE49-F238E27FC236}">
                <a16:creationId xmlns:a16="http://schemas.microsoft.com/office/drawing/2014/main" id="{2A4A18C7-D3E3-458C-9B85-04BC4EE9D09D}"/>
              </a:ext>
            </a:extLst>
          </p:cNvPr>
          <p:cNvSpPr>
            <a:spLocks noChangeShapeType="1"/>
          </p:cNvSpPr>
          <p:nvPr/>
        </p:nvSpPr>
        <p:spPr bwMode="auto">
          <a:xfrm>
            <a:off x="4207556" y="3668402"/>
            <a:ext cx="344487"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000">
              <a:latin typeface="+mn-lt"/>
            </a:endParaRPr>
          </a:p>
        </p:txBody>
      </p:sp>
      <p:sp>
        <p:nvSpPr>
          <p:cNvPr id="57" name="Text Box 55">
            <a:extLst>
              <a:ext uri="{FF2B5EF4-FFF2-40B4-BE49-F238E27FC236}">
                <a16:creationId xmlns:a16="http://schemas.microsoft.com/office/drawing/2014/main" id="{4EB6D4A5-3B53-4187-9110-68F0B2EF3C9D}"/>
              </a:ext>
            </a:extLst>
          </p:cNvPr>
          <p:cNvSpPr txBox="1">
            <a:spLocks noChangeArrowheads="1"/>
          </p:cNvSpPr>
          <p:nvPr/>
        </p:nvSpPr>
        <p:spPr bwMode="auto">
          <a:xfrm>
            <a:off x="3736068" y="3155640"/>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1</a:t>
            </a:r>
          </a:p>
        </p:txBody>
      </p:sp>
      <p:sp>
        <p:nvSpPr>
          <p:cNvPr id="58" name="Text Box 56">
            <a:extLst>
              <a:ext uri="{FF2B5EF4-FFF2-40B4-BE49-F238E27FC236}">
                <a16:creationId xmlns:a16="http://schemas.microsoft.com/office/drawing/2014/main" id="{97A5F01A-63E7-4335-8CA5-04BA0E3CECAF}"/>
              </a:ext>
            </a:extLst>
          </p:cNvPr>
          <p:cNvSpPr txBox="1">
            <a:spLocks noChangeArrowheads="1"/>
          </p:cNvSpPr>
          <p:nvPr/>
        </p:nvSpPr>
        <p:spPr bwMode="auto">
          <a:xfrm>
            <a:off x="3736068" y="2900052"/>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2</a:t>
            </a:r>
          </a:p>
        </p:txBody>
      </p:sp>
      <p:sp>
        <p:nvSpPr>
          <p:cNvPr id="59" name="Text Box 57">
            <a:extLst>
              <a:ext uri="{FF2B5EF4-FFF2-40B4-BE49-F238E27FC236}">
                <a16:creationId xmlns:a16="http://schemas.microsoft.com/office/drawing/2014/main" id="{B4B3B6C6-BF7D-4D1A-83E8-6A5611BA65E4}"/>
              </a:ext>
            </a:extLst>
          </p:cNvPr>
          <p:cNvSpPr txBox="1">
            <a:spLocks noChangeArrowheads="1"/>
          </p:cNvSpPr>
          <p:nvPr/>
        </p:nvSpPr>
        <p:spPr bwMode="auto">
          <a:xfrm>
            <a:off x="3736068" y="3450915"/>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4</a:t>
            </a:r>
          </a:p>
        </p:txBody>
      </p:sp>
      <p:sp>
        <p:nvSpPr>
          <p:cNvPr id="60" name="Text Box 58">
            <a:extLst>
              <a:ext uri="{FF2B5EF4-FFF2-40B4-BE49-F238E27FC236}">
                <a16:creationId xmlns:a16="http://schemas.microsoft.com/office/drawing/2014/main" id="{44A89EE3-2D29-4511-8D1D-8B2E6B622449}"/>
              </a:ext>
            </a:extLst>
          </p:cNvPr>
          <p:cNvSpPr txBox="1">
            <a:spLocks noChangeArrowheads="1"/>
          </p:cNvSpPr>
          <p:nvPr/>
        </p:nvSpPr>
        <p:spPr bwMode="auto">
          <a:xfrm>
            <a:off x="3726543" y="3766827"/>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3</a:t>
            </a:r>
          </a:p>
        </p:txBody>
      </p:sp>
      <p:sp>
        <p:nvSpPr>
          <p:cNvPr id="61" name="Text Box 59">
            <a:extLst>
              <a:ext uri="{FF2B5EF4-FFF2-40B4-BE49-F238E27FC236}">
                <a16:creationId xmlns:a16="http://schemas.microsoft.com/office/drawing/2014/main" id="{CD4CE6EF-A9E2-48E0-B941-292DD5E95F87}"/>
              </a:ext>
            </a:extLst>
          </p:cNvPr>
          <p:cNvSpPr txBox="1">
            <a:spLocks noChangeArrowheads="1"/>
          </p:cNvSpPr>
          <p:nvPr/>
        </p:nvSpPr>
        <p:spPr bwMode="auto">
          <a:xfrm>
            <a:off x="3736068" y="4055752"/>
            <a:ext cx="163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sz="1000">
                <a:solidFill>
                  <a:srgbClr val="000000"/>
                </a:solidFill>
                <a:latin typeface="Arial" charset="0"/>
              </a:defRPr>
            </a:lvl1pPr>
            <a:lvl2pPr marL="742950" indent="-285750" defTabSz="912813" eaLnBrk="0" hangingPunct="0">
              <a:defRPr sz="1000">
                <a:solidFill>
                  <a:srgbClr val="000000"/>
                </a:solidFill>
                <a:latin typeface="Arial" charset="0"/>
              </a:defRPr>
            </a:lvl2pPr>
            <a:lvl3pPr marL="1143000" indent="-228600" defTabSz="912813" eaLnBrk="0" hangingPunct="0">
              <a:defRPr sz="1000">
                <a:solidFill>
                  <a:srgbClr val="000000"/>
                </a:solidFill>
                <a:latin typeface="Arial" charset="0"/>
              </a:defRPr>
            </a:lvl3pPr>
            <a:lvl4pPr marL="1600200" indent="-228600" defTabSz="912813" eaLnBrk="0" hangingPunct="0">
              <a:defRPr sz="1000">
                <a:solidFill>
                  <a:srgbClr val="000000"/>
                </a:solidFill>
                <a:latin typeface="Arial" charset="0"/>
              </a:defRPr>
            </a:lvl4pPr>
            <a:lvl5pPr marL="2057400" indent="-228600" defTabSz="912813" eaLnBrk="0" hangingPunct="0">
              <a:defRPr sz="1000">
                <a:solidFill>
                  <a:srgbClr val="000000"/>
                </a:solidFill>
                <a:latin typeface="Arial" charset="0"/>
              </a:defRPr>
            </a:lvl5pPr>
            <a:lvl6pPr marL="2514600" indent="-228600" defTabSz="912813" eaLnBrk="0" fontAlgn="base" hangingPunct="0">
              <a:spcBef>
                <a:spcPct val="20000"/>
              </a:spcBef>
              <a:spcAft>
                <a:spcPct val="0"/>
              </a:spcAft>
              <a:defRPr sz="1000">
                <a:solidFill>
                  <a:srgbClr val="000000"/>
                </a:solidFill>
                <a:latin typeface="Arial" charset="0"/>
              </a:defRPr>
            </a:lvl6pPr>
            <a:lvl7pPr marL="2971800" indent="-228600" defTabSz="912813" eaLnBrk="0" fontAlgn="base" hangingPunct="0">
              <a:spcBef>
                <a:spcPct val="20000"/>
              </a:spcBef>
              <a:spcAft>
                <a:spcPct val="0"/>
              </a:spcAft>
              <a:defRPr sz="1000">
                <a:solidFill>
                  <a:srgbClr val="000000"/>
                </a:solidFill>
                <a:latin typeface="Arial" charset="0"/>
              </a:defRPr>
            </a:lvl7pPr>
            <a:lvl8pPr marL="3429000" indent="-228600" defTabSz="912813" eaLnBrk="0" fontAlgn="base" hangingPunct="0">
              <a:spcBef>
                <a:spcPct val="20000"/>
              </a:spcBef>
              <a:spcAft>
                <a:spcPct val="0"/>
              </a:spcAft>
              <a:defRPr sz="1000">
                <a:solidFill>
                  <a:srgbClr val="000000"/>
                </a:solidFill>
                <a:latin typeface="Arial" charset="0"/>
              </a:defRPr>
            </a:lvl8pPr>
            <a:lvl9pPr marL="3886200" indent="-228600" defTabSz="912813" eaLnBrk="0" fontAlgn="base" hangingPunct="0">
              <a:spcBef>
                <a:spcPct val="20000"/>
              </a:spcBef>
              <a:spcAft>
                <a:spcPct val="0"/>
              </a:spcAft>
              <a:defRPr sz="1000">
                <a:solidFill>
                  <a:srgbClr val="000000"/>
                </a:solidFill>
                <a:latin typeface="Arial" charset="0"/>
              </a:defRPr>
            </a:lvl9pPr>
          </a:lstStyle>
          <a:p>
            <a:pPr algn="r">
              <a:defRPr/>
            </a:pPr>
            <a:r>
              <a:rPr lang="en-US" b="1">
                <a:solidFill>
                  <a:schemeClr val="tx1"/>
                </a:solidFill>
                <a:latin typeface="+mn-lt"/>
              </a:rPr>
              <a:t>5</a:t>
            </a:r>
          </a:p>
        </p:txBody>
      </p:sp>
      <p:sp>
        <p:nvSpPr>
          <p:cNvPr id="62" name="Rectangle 61">
            <a:extLst>
              <a:ext uri="{FF2B5EF4-FFF2-40B4-BE49-F238E27FC236}">
                <a16:creationId xmlns:a16="http://schemas.microsoft.com/office/drawing/2014/main" id="{81027BA8-B83F-4FA9-A09B-425BB0F355C3}"/>
              </a:ext>
            </a:extLst>
          </p:cNvPr>
          <p:cNvSpPr>
            <a:spLocks noChangeArrowheads="1"/>
          </p:cNvSpPr>
          <p:nvPr/>
        </p:nvSpPr>
        <p:spPr bwMode="auto">
          <a:xfrm>
            <a:off x="4572680" y="1014724"/>
            <a:ext cx="352425" cy="2667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r>
              <a:rPr lang="de-DE" altLang="de-DE" sz="1000" b="1">
                <a:latin typeface="+mn-lt"/>
              </a:rPr>
              <a:t>I/Q</a:t>
            </a:r>
          </a:p>
        </p:txBody>
      </p:sp>
      <p:sp>
        <p:nvSpPr>
          <p:cNvPr id="63" name="Line 62">
            <a:extLst>
              <a:ext uri="{FF2B5EF4-FFF2-40B4-BE49-F238E27FC236}">
                <a16:creationId xmlns:a16="http://schemas.microsoft.com/office/drawing/2014/main" id="{3E3C8F67-D693-4E2C-97E2-A04E8A9B34CE}"/>
              </a:ext>
            </a:extLst>
          </p:cNvPr>
          <p:cNvSpPr>
            <a:spLocks noChangeShapeType="1"/>
          </p:cNvSpPr>
          <p:nvPr/>
        </p:nvSpPr>
        <p:spPr bwMode="auto">
          <a:xfrm>
            <a:off x="4201205" y="1138549"/>
            <a:ext cx="371475"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64" name="Line 63">
            <a:extLst>
              <a:ext uri="{FF2B5EF4-FFF2-40B4-BE49-F238E27FC236}">
                <a16:creationId xmlns:a16="http://schemas.microsoft.com/office/drawing/2014/main" id="{8523D7BA-DEC3-447C-9D87-92214A5F63D7}"/>
              </a:ext>
            </a:extLst>
          </p:cNvPr>
          <p:cNvSpPr>
            <a:spLocks noChangeShapeType="1"/>
          </p:cNvSpPr>
          <p:nvPr/>
        </p:nvSpPr>
        <p:spPr bwMode="auto">
          <a:xfrm>
            <a:off x="5241018" y="3090552"/>
            <a:ext cx="1371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65" name="Oval 64">
            <a:extLst>
              <a:ext uri="{FF2B5EF4-FFF2-40B4-BE49-F238E27FC236}">
                <a16:creationId xmlns:a16="http://schemas.microsoft.com/office/drawing/2014/main" id="{1250FD27-6CB2-4062-BB9B-7EAD8927BDC8}"/>
              </a:ext>
            </a:extLst>
          </p:cNvPr>
          <p:cNvSpPr>
            <a:spLocks noChangeArrowheads="1"/>
          </p:cNvSpPr>
          <p:nvPr/>
        </p:nvSpPr>
        <p:spPr bwMode="auto">
          <a:xfrm>
            <a:off x="5198156" y="3333440"/>
            <a:ext cx="71437" cy="71437"/>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66" name="Oval 65">
            <a:extLst>
              <a:ext uri="{FF2B5EF4-FFF2-40B4-BE49-F238E27FC236}">
                <a16:creationId xmlns:a16="http://schemas.microsoft.com/office/drawing/2014/main" id="{A4A4B2D7-0677-4775-A8DD-E90539DE18B0}"/>
              </a:ext>
            </a:extLst>
          </p:cNvPr>
          <p:cNvSpPr>
            <a:spLocks noChangeArrowheads="1"/>
          </p:cNvSpPr>
          <p:nvPr/>
        </p:nvSpPr>
        <p:spPr bwMode="auto">
          <a:xfrm>
            <a:off x="5198156" y="3906527"/>
            <a:ext cx="71437" cy="71438"/>
          </a:xfrm>
          <a:prstGeom prst="ellipse">
            <a:avLst/>
          </a:prstGeom>
          <a:solidFill>
            <a:schemeClr val="bg1"/>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cxnSp>
        <p:nvCxnSpPr>
          <p:cNvPr id="67" name="AutoShape 66">
            <a:extLst>
              <a:ext uri="{FF2B5EF4-FFF2-40B4-BE49-F238E27FC236}">
                <a16:creationId xmlns:a16="http://schemas.microsoft.com/office/drawing/2014/main" id="{AA92C394-9E0C-4183-93AB-B3A1922677AD}"/>
              </a:ext>
            </a:extLst>
          </p:cNvPr>
          <p:cNvCxnSpPr>
            <a:cxnSpLocks noChangeShapeType="1"/>
            <a:endCxn id="65" idx="2"/>
          </p:cNvCxnSpPr>
          <p:nvPr/>
        </p:nvCxnSpPr>
        <p:spPr bwMode="auto">
          <a:xfrm>
            <a:off x="4217081" y="3368365"/>
            <a:ext cx="971550" cy="1587"/>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67">
            <a:extLst>
              <a:ext uri="{FF2B5EF4-FFF2-40B4-BE49-F238E27FC236}">
                <a16:creationId xmlns:a16="http://schemas.microsoft.com/office/drawing/2014/main" id="{BAFB21B9-0840-4873-B2A9-9E3731FA7321}"/>
              </a:ext>
            </a:extLst>
          </p:cNvPr>
          <p:cNvCxnSpPr>
            <a:cxnSpLocks noChangeShapeType="1"/>
            <a:endCxn id="66" idx="2"/>
          </p:cNvCxnSpPr>
          <p:nvPr/>
        </p:nvCxnSpPr>
        <p:spPr bwMode="auto">
          <a:xfrm>
            <a:off x="4215493" y="3941452"/>
            <a:ext cx="973138" cy="1588"/>
          </a:xfrm>
          <a:prstGeom prst="straightConnector1">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a:extLst>
              <a:ext uri="{FF2B5EF4-FFF2-40B4-BE49-F238E27FC236}">
                <a16:creationId xmlns:a16="http://schemas.microsoft.com/office/drawing/2014/main" id="{24953E2F-081D-448F-8C58-9A7A60EE39DF}"/>
              </a:ext>
            </a:extLst>
          </p:cNvPr>
          <p:cNvSpPr>
            <a:spLocks noChangeArrowheads="1"/>
          </p:cNvSpPr>
          <p:nvPr/>
        </p:nvSpPr>
        <p:spPr bwMode="auto">
          <a:xfrm>
            <a:off x="5742668" y="1302062"/>
            <a:ext cx="727075" cy="830262"/>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DE" sz="1000" b="1" dirty="0">
                <a:solidFill>
                  <a:schemeClr val="tx1"/>
                </a:solidFill>
                <a:latin typeface="+mn-lt"/>
              </a:rPr>
              <a:t>Power 1</a:t>
            </a:r>
            <a:br>
              <a:rPr lang="de-DE" sz="1000" dirty="0">
                <a:solidFill>
                  <a:schemeClr val="tx1"/>
                </a:solidFill>
                <a:latin typeface="+mn-lt"/>
              </a:rPr>
            </a:br>
            <a:r>
              <a:rPr lang="de-DE" sz="1000" dirty="0">
                <a:solidFill>
                  <a:schemeClr val="tx1"/>
                </a:solidFill>
                <a:latin typeface="+mn-lt"/>
              </a:rPr>
              <a:t>power </a:t>
            </a:r>
            <a:br>
              <a:rPr lang="de-DE" sz="1000" dirty="0">
                <a:solidFill>
                  <a:schemeClr val="tx1"/>
                </a:solidFill>
                <a:latin typeface="+mn-lt"/>
              </a:rPr>
            </a:br>
            <a:r>
              <a:rPr lang="de-DE" sz="1000" dirty="0">
                <a:solidFill>
                  <a:schemeClr val="tx1"/>
                </a:solidFill>
                <a:latin typeface="+mn-lt"/>
              </a:rPr>
              <a:t>supply</a:t>
            </a:r>
          </a:p>
        </p:txBody>
      </p:sp>
      <p:sp>
        <p:nvSpPr>
          <p:cNvPr id="70" name="Line 69">
            <a:extLst>
              <a:ext uri="{FF2B5EF4-FFF2-40B4-BE49-F238E27FC236}">
                <a16:creationId xmlns:a16="http://schemas.microsoft.com/office/drawing/2014/main" id="{F9BC0672-8218-4E14-AA5E-F45A9D4E9BB2}"/>
              </a:ext>
            </a:extLst>
          </p:cNvPr>
          <p:cNvSpPr>
            <a:spLocks noChangeShapeType="1"/>
          </p:cNvSpPr>
          <p:nvPr/>
        </p:nvSpPr>
        <p:spPr bwMode="auto">
          <a:xfrm>
            <a:off x="5258480" y="1433824"/>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1" name="Line 70">
            <a:extLst>
              <a:ext uri="{FF2B5EF4-FFF2-40B4-BE49-F238E27FC236}">
                <a16:creationId xmlns:a16="http://schemas.microsoft.com/office/drawing/2014/main" id="{C99FD7AA-CF0C-4748-933D-B423957DEF59}"/>
              </a:ext>
            </a:extLst>
          </p:cNvPr>
          <p:cNvSpPr>
            <a:spLocks noChangeShapeType="1"/>
          </p:cNvSpPr>
          <p:nvPr/>
        </p:nvSpPr>
        <p:spPr bwMode="auto">
          <a:xfrm>
            <a:off x="5268005" y="1986274"/>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4" name="Rectangle 73">
            <a:extLst>
              <a:ext uri="{FF2B5EF4-FFF2-40B4-BE49-F238E27FC236}">
                <a16:creationId xmlns:a16="http://schemas.microsoft.com/office/drawing/2014/main" id="{27356A07-B849-4B0C-A11F-ECE4A09DB2EA}"/>
              </a:ext>
            </a:extLst>
          </p:cNvPr>
          <p:cNvSpPr>
            <a:spLocks noChangeArrowheads="1"/>
          </p:cNvSpPr>
          <p:nvPr/>
        </p:nvSpPr>
        <p:spPr bwMode="auto">
          <a:xfrm>
            <a:off x="5764893" y="3244540"/>
            <a:ext cx="733425" cy="830262"/>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DE" sz="1000" b="1" dirty="0">
                <a:solidFill>
                  <a:schemeClr val="tx1"/>
                </a:solidFill>
                <a:latin typeface="+mn-lt"/>
              </a:rPr>
              <a:t>Power 1</a:t>
            </a:r>
            <a:br>
              <a:rPr lang="de-DE" sz="1000" dirty="0">
                <a:solidFill>
                  <a:schemeClr val="tx1"/>
                </a:solidFill>
                <a:latin typeface="+mn-lt"/>
              </a:rPr>
            </a:br>
            <a:r>
              <a:rPr lang="de-DE" sz="1000" dirty="0">
                <a:solidFill>
                  <a:schemeClr val="tx1"/>
                </a:solidFill>
                <a:latin typeface="+mn-lt"/>
              </a:rPr>
              <a:t>power </a:t>
            </a:r>
            <a:br>
              <a:rPr lang="de-DE" sz="1000" dirty="0">
                <a:solidFill>
                  <a:schemeClr val="tx1"/>
                </a:solidFill>
                <a:latin typeface="+mn-lt"/>
              </a:rPr>
            </a:br>
            <a:r>
              <a:rPr lang="de-DE" sz="1000" dirty="0">
                <a:solidFill>
                  <a:schemeClr val="tx1"/>
                </a:solidFill>
                <a:latin typeface="+mn-lt"/>
              </a:rPr>
              <a:t>supply</a:t>
            </a:r>
          </a:p>
        </p:txBody>
      </p:sp>
      <p:sp>
        <p:nvSpPr>
          <p:cNvPr id="75" name="Line 74">
            <a:extLst>
              <a:ext uri="{FF2B5EF4-FFF2-40B4-BE49-F238E27FC236}">
                <a16:creationId xmlns:a16="http://schemas.microsoft.com/office/drawing/2014/main" id="{17BCF00F-03EB-4FFF-A2A3-9288FAA16EA3}"/>
              </a:ext>
            </a:extLst>
          </p:cNvPr>
          <p:cNvSpPr>
            <a:spLocks noChangeShapeType="1"/>
          </p:cNvSpPr>
          <p:nvPr/>
        </p:nvSpPr>
        <p:spPr bwMode="auto">
          <a:xfrm>
            <a:off x="5269593" y="3376302"/>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6" name="Line 75">
            <a:extLst>
              <a:ext uri="{FF2B5EF4-FFF2-40B4-BE49-F238E27FC236}">
                <a16:creationId xmlns:a16="http://schemas.microsoft.com/office/drawing/2014/main" id="{C7AAE83A-F8BF-46F0-BE42-A04296018A5D}"/>
              </a:ext>
            </a:extLst>
          </p:cNvPr>
          <p:cNvSpPr>
            <a:spLocks noChangeShapeType="1"/>
          </p:cNvSpPr>
          <p:nvPr/>
        </p:nvSpPr>
        <p:spPr bwMode="auto">
          <a:xfrm>
            <a:off x="5279118" y="3928752"/>
            <a:ext cx="466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7" name="Rectangle 76">
            <a:extLst>
              <a:ext uri="{FF2B5EF4-FFF2-40B4-BE49-F238E27FC236}">
                <a16:creationId xmlns:a16="http://schemas.microsoft.com/office/drawing/2014/main" id="{13469F9D-6D4B-4073-8302-EA88520C7B8C}"/>
              </a:ext>
            </a:extLst>
          </p:cNvPr>
          <p:cNvSpPr>
            <a:spLocks noChangeArrowheads="1"/>
          </p:cNvSpPr>
          <p:nvPr/>
        </p:nvSpPr>
        <p:spPr bwMode="auto">
          <a:xfrm>
            <a:off x="6620556" y="2900052"/>
            <a:ext cx="736600" cy="1543050"/>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defRPr/>
            </a:pPr>
            <a:r>
              <a:rPr lang="de-DE" sz="1000" b="1" dirty="0">
                <a:solidFill>
                  <a:schemeClr val="tx1"/>
                </a:solidFill>
                <a:latin typeface="+mn-lt"/>
              </a:rPr>
              <a:t>Power 2</a:t>
            </a:r>
            <a:br>
              <a:rPr lang="de-DE" sz="1000" b="1" dirty="0">
                <a:solidFill>
                  <a:schemeClr val="tx1"/>
                </a:solidFill>
                <a:latin typeface="+mn-lt"/>
              </a:rPr>
            </a:br>
            <a:r>
              <a:rPr lang="de-DE" sz="1000" dirty="0">
                <a:solidFill>
                  <a:schemeClr val="tx1"/>
                </a:solidFill>
                <a:latin typeface="+mn-lt"/>
              </a:rPr>
              <a:t>extra</a:t>
            </a:r>
            <a:br>
              <a:rPr lang="de-DE" sz="1000" dirty="0">
                <a:solidFill>
                  <a:schemeClr val="tx1"/>
                </a:solidFill>
                <a:latin typeface="+mn-lt"/>
              </a:rPr>
            </a:br>
            <a:r>
              <a:rPr lang="de-DE" sz="1000" dirty="0">
                <a:solidFill>
                  <a:schemeClr val="tx1"/>
                </a:solidFill>
                <a:latin typeface="+mn-lt"/>
              </a:rPr>
              <a:t>power</a:t>
            </a:r>
            <a:br>
              <a:rPr lang="de-DE" sz="1000" dirty="0">
                <a:solidFill>
                  <a:schemeClr val="tx1"/>
                </a:solidFill>
                <a:latin typeface="+mn-lt"/>
              </a:rPr>
            </a:br>
            <a:r>
              <a:rPr lang="de-DE" sz="1000" dirty="0">
                <a:solidFill>
                  <a:schemeClr val="tx1"/>
                </a:solidFill>
                <a:latin typeface="+mn-lt"/>
              </a:rPr>
              <a:t>supply</a:t>
            </a:r>
          </a:p>
          <a:p>
            <a:pPr>
              <a:spcBef>
                <a:spcPct val="0"/>
              </a:spcBef>
              <a:defRPr/>
            </a:pPr>
            <a:endParaRPr lang="de-DE" sz="1000" dirty="0">
              <a:solidFill>
                <a:schemeClr val="tx1"/>
              </a:solidFill>
              <a:latin typeface="+mn-lt"/>
            </a:endParaRPr>
          </a:p>
          <a:p>
            <a:pPr>
              <a:spcBef>
                <a:spcPct val="0"/>
              </a:spcBef>
              <a:defRPr/>
            </a:pPr>
            <a:endParaRPr lang="de-DE" sz="1000" dirty="0">
              <a:solidFill>
                <a:schemeClr val="tx1"/>
              </a:solidFill>
              <a:latin typeface="+mn-lt"/>
            </a:endParaRPr>
          </a:p>
          <a:p>
            <a:pPr>
              <a:spcBef>
                <a:spcPct val="0"/>
              </a:spcBef>
              <a:defRPr/>
            </a:pPr>
            <a:endParaRPr lang="de-DE" sz="1000" dirty="0">
              <a:solidFill>
                <a:schemeClr val="tx1"/>
              </a:solidFill>
              <a:latin typeface="+mn-lt"/>
            </a:endParaRPr>
          </a:p>
          <a:p>
            <a:pPr>
              <a:spcBef>
                <a:spcPct val="0"/>
              </a:spcBef>
              <a:defRPr/>
            </a:pPr>
            <a:endParaRPr lang="de-DE" sz="1000" dirty="0">
              <a:solidFill>
                <a:schemeClr val="tx1"/>
              </a:solidFill>
              <a:latin typeface="+mn-lt"/>
            </a:endParaRPr>
          </a:p>
        </p:txBody>
      </p:sp>
      <p:sp>
        <p:nvSpPr>
          <p:cNvPr id="78" name="Line 77">
            <a:extLst>
              <a:ext uri="{FF2B5EF4-FFF2-40B4-BE49-F238E27FC236}">
                <a16:creationId xmlns:a16="http://schemas.microsoft.com/office/drawing/2014/main" id="{49045AEE-6152-4D9D-BCE9-0F28FA23D33F}"/>
              </a:ext>
            </a:extLst>
          </p:cNvPr>
          <p:cNvSpPr>
            <a:spLocks noChangeShapeType="1"/>
          </p:cNvSpPr>
          <p:nvPr/>
        </p:nvSpPr>
        <p:spPr bwMode="auto">
          <a:xfrm>
            <a:off x="5241018" y="4233552"/>
            <a:ext cx="1371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79" name="Oval 78">
            <a:extLst>
              <a:ext uri="{FF2B5EF4-FFF2-40B4-BE49-F238E27FC236}">
                <a16:creationId xmlns:a16="http://schemas.microsoft.com/office/drawing/2014/main" id="{7C105ED3-35CA-4308-A2CB-38F3BCFB1495}"/>
              </a:ext>
            </a:extLst>
          </p:cNvPr>
          <p:cNvSpPr>
            <a:spLocks noChangeArrowheads="1"/>
          </p:cNvSpPr>
          <p:nvPr/>
        </p:nvSpPr>
        <p:spPr bwMode="auto">
          <a:xfrm>
            <a:off x="5198156" y="3057215"/>
            <a:ext cx="71437" cy="7143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80" name="Oval 79">
            <a:extLst>
              <a:ext uri="{FF2B5EF4-FFF2-40B4-BE49-F238E27FC236}">
                <a16:creationId xmlns:a16="http://schemas.microsoft.com/office/drawing/2014/main" id="{7D27777C-F014-4BEF-9A0C-FF08B47DAD64}"/>
              </a:ext>
            </a:extLst>
          </p:cNvPr>
          <p:cNvSpPr>
            <a:spLocks noChangeArrowheads="1"/>
          </p:cNvSpPr>
          <p:nvPr/>
        </p:nvSpPr>
        <p:spPr bwMode="auto">
          <a:xfrm>
            <a:off x="5198156" y="4200215"/>
            <a:ext cx="71437" cy="7143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latin typeface="+mn-lt"/>
            </a:endParaRPr>
          </a:p>
        </p:txBody>
      </p:sp>
      <p:sp>
        <p:nvSpPr>
          <p:cNvPr id="81" name="Line 80">
            <a:extLst>
              <a:ext uri="{FF2B5EF4-FFF2-40B4-BE49-F238E27FC236}">
                <a16:creationId xmlns:a16="http://schemas.microsoft.com/office/drawing/2014/main" id="{174FA845-B9E4-4B3D-AB93-81C4FB5C68D3}"/>
              </a:ext>
            </a:extLst>
          </p:cNvPr>
          <p:cNvSpPr>
            <a:spLocks noChangeShapeType="1"/>
          </p:cNvSpPr>
          <p:nvPr/>
        </p:nvSpPr>
        <p:spPr bwMode="auto">
          <a:xfrm>
            <a:off x="4221843" y="3090552"/>
            <a:ext cx="9620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82" name="Line 81">
            <a:extLst>
              <a:ext uri="{FF2B5EF4-FFF2-40B4-BE49-F238E27FC236}">
                <a16:creationId xmlns:a16="http://schemas.microsoft.com/office/drawing/2014/main" id="{E4EEEEBB-144F-4823-B32E-F4EC23FA409D}"/>
              </a:ext>
            </a:extLst>
          </p:cNvPr>
          <p:cNvSpPr>
            <a:spLocks noChangeShapeType="1"/>
          </p:cNvSpPr>
          <p:nvPr/>
        </p:nvSpPr>
        <p:spPr bwMode="auto">
          <a:xfrm>
            <a:off x="4231368" y="4233552"/>
            <a:ext cx="9620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000">
              <a:latin typeface="+mn-lt"/>
            </a:endParaRPr>
          </a:p>
        </p:txBody>
      </p:sp>
      <p:sp>
        <p:nvSpPr>
          <p:cNvPr id="84" name="Text Box 83">
            <a:extLst>
              <a:ext uri="{FF2B5EF4-FFF2-40B4-BE49-F238E27FC236}">
                <a16:creationId xmlns:a16="http://schemas.microsoft.com/office/drawing/2014/main" id="{6951E1F8-787E-46AC-A5E4-0F73B7E7C8EF}"/>
              </a:ext>
            </a:extLst>
          </p:cNvPr>
          <p:cNvSpPr txBox="1">
            <a:spLocks noChangeArrowheads="1"/>
          </p:cNvSpPr>
          <p:nvPr/>
        </p:nvSpPr>
        <p:spPr bwMode="auto">
          <a:xfrm>
            <a:off x="4237284" y="2869731"/>
            <a:ext cx="102143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P24 (</a:t>
            </a:r>
            <a:r>
              <a:rPr lang="de-DE" altLang="de-DE" sz="1000" dirty="0" err="1">
                <a:latin typeface="+mn-lt"/>
              </a:rPr>
              <a:t>Actuator</a:t>
            </a:r>
            <a:r>
              <a:rPr lang="de-DE" altLang="de-DE" sz="1000" dirty="0">
                <a:latin typeface="+mn-lt"/>
              </a:rPr>
              <a:t>)</a:t>
            </a:r>
          </a:p>
        </p:txBody>
      </p:sp>
      <p:sp>
        <p:nvSpPr>
          <p:cNvPr id="85" name="Text Box 84">
            <a:extLst>
              <a:ext uri="{FF2B5EF4-FFF2-40B4-BE49-F238E27FC236}">
                <a16:creationId xmlns:a16="http://schemas.microsoft.com/office/drawing/2014/main" id="{E0E65588-1FBF-4D18-9856-5A482669F456}"/>
              </a:ext>
            </a:extLst>
          </p:cNvPr>
          <p:cNvSpPr txBox="1">
            <a:spLocks noChangeArrowheads="1"/>
          </p:cNvSpPr>
          <p:nvPr/>
        </p:nvSpPr>
        <p:spPr bwMode="auto">
          <a:xfrm>
            <a:off x="4253593" y="4222440"/>
            <a:ext cx="103105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N24 (</a:t>
            </a:r>
            <a:r>
              <a:rPr lang="de-DE" altLang="de-DE" sz="1000" dirty="0" err="1">
                <a:latin typeface="+mn-lt"/>
              </a:rPr>
              <a:t>Actuator</a:t>
            </a:r>
            <a:r>
              <a:rPr lang="de-DE" altLang="de-DE" sz="1000" dirty="0">
                <a:latin typeface="+mn-lt"/>
              </a:rPr>
              <a:t>)</a:t>
            </a:r>
          </a:p>
        </p:txBody>
      </p:sp>
      <p:sp>
        <p:nvSpPr>
          <p:cNvPr id="92" name="Rectangle 91">
            <a:extLst>
              <a:ext uri="{FF2B5EF4-FFF2-40B4-BE49-F238E27FC236}">
                <a16:creationId xmlns:a16="http://schemas.microsoft.com/office/drawing/2014/main" id="{155D4DDB-6820-4F78-A2FB-4F5B01959A71}"/>
              </a:ext>
            </a:extLst>
          </p:cNvPr>
          <p:cNvSpPr>
            <a:spLocks noChangeArrowheads="1"/>
          </p:cNvSpPr>
          <p:nvPr/>
        </p:nvSpPr>
        <p:spPr bwMode="auto">
          <a:xfrm>
            <a:off x="7507586" y="4243047"/>
            <a:ext cx="1502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a:latin typeface="+mn-lt"/>
              </a:rPr>
              <a:t>Class B Ports </a:t>
            </a:r>
            <a:r>
              <a:rPr lang="de-DE" altLang="de-DE" sz="1000" dirty="0" err="1">
                <a:latin typeface="+mn-lt"/>
              </a:rPr>
              <a:t>shall</a:t>
            </a:r>
            <a:r>
              <a:rPr lang="de-DE" altLang="de-DE" sz="1000" dirty="0">
                <a:latin typeface="+mn-lt"/>
              </a:rPr>
              <a:t> </a:t>
            </a:r>
            <a:r>
              <a:rPr lang="de-DE" altLang="de-DE" sz="1000" dirty="0" err="1">
                <a:latin typeface="+mn-lt"/>
              </a:rPr>
              <a:t>be</a:t>
            </a:r>
            <a:r>
              <a:rPr lang="de-DE" altLang="de-DE" sz="1000" dirty="0">
                <a:latin typeface="+mn-lt"/>
              </a:rPr>
              <a:t> </a:t>
            </a:r>
            <a:br>
              <a:rPr lang="de-DE" altLang="de-DE" sz="1000" dirty="0">
                <a:latin typeface="+mn-lt"/>
              </a:rPr>
            </a:br>
            <a:r>
              <a:rPr lang="de-DE" altLang="de-DE" sz="1000" dirty="0" err="1">
                <a:latin typeface="+mn-lt"/>
              </a:rPr>
              <a:t>marked</a:t>
            </a:r>
            <a:r>
              <a:rPr lang="de-DE" altLang="de-DE" sz="1000" dirty="0">
                <a:latin typeface="+mn-lt"/>
              </a:rPr>
              <a:t> </a:t>
            </a:r>
            <a:r>
              <a:rPr lang="de-DE" altLang="de-DE" sz="1000" dirty="0" err="1">
                <a:latin typeface="+mn-lt"/>
              </a:rPr>
              <a:t>unambiguously</a:t>
            </a:r>
            <a:endParaRPr lang="de-DE" altLang="de-DE" sz="1000" dirty="0">
              <a:latin typeface="+mn-lt"/>
            </a:endParaRPr>
          </a:p>
        </p:txBody>
      </p:sp>
      <p:sp>
        <p:nvSpPr>
          <p:cNvPr id="93" name="Text Box 92">
            <a:extLst>
              <a:ext uri="{FF2B5EF4-FFF2-40B4-BE49-F238E27FC236}">
                <a16:creationId xmlns:a16="http://schemas.microsoft.com/office/drawing/2014/main" id="{41062E85-AFA5-4D55-837F-8257EEB68F3A}"/>
              </a:ext>
            </a:extLst>
          </p:cNvPr>
          <p:cNvSpPr txBox="1">
            <a:spLocks noChangeArrowheads="1"/>
          </p:cNvSpPr>
          <p:nvPr/>
        </p:nvSpPr>
        <p:spPr bwMode="auto">
          <a:xfrm>
            <a:off x="4545693" y="1578287"/>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latin typeface="+mn-lt"/>
              </a:rPr>
              <a:t>C/Q</a:t>
            </a:r>
          </a:p>
        </p:txBody>
      </p:sp>
      <p:sp>
        <p:nvSpPr>
          <p:cNvPr id="94" name="Text Box 93">
            <a:extLst>
              <a:ext uri="{FF2B5EF4-FFF2-40B4-BE49-F238E27FC236}">
                <a16:creationId xmlns:a16="http://schemas.microsoft.com/office/drawing/2014/main" id="{ADD47566-91FF-4F80-B40A-C20F20E8FED1}"/>
              </a:ext>
            </a:extLst>
          </p:cNvPr>
          <p:cNvSpPr txBox="1">
            <a:spLocks noChangeArrowheads="1"/>
          </p:cNvSpPr>
          <p:nvPr/>
        </p:nvSpPr>
        <p:spPr bwMode="auto">
          <a:xfrm>
            <a:off x="4569506" y="3557277"/>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latin typeface="+mn-lt"/>
              </a:rPr>
              <a:t>C/Q</a:t>
            </a:r>
          </a:p>
        </p:txBody>
      </p:sp>
      <p:sp>
        <p:nvSpPr>
          <p:cNvPr id="95" name="Rectangle 91">
            <a:extLst>
              <a:ext uri="{FF2B5EF4-FFF2-40B4-BE49-F238E27FC236}">
                <a16:creationId xmlns:a16="http://schemas.microsoft.com/office/drawing/2014/main" id="{2DB30EB0-865E-420A-8D4F-FE1B2C18573D}"/>
              </a:ext>
            </a:extLst>
          </p:cNvPr>
          <p:cNvSpPr>
            <a:spLocks noChangeArrowheads="1"/>
          </p:cNvSpPr>
          <p:nvPr/>
        </p:nvSpPr>
        <p:spPr bwMode="auto">
          <a:xfrm>
            <a:off x="6679293" y="2384750"/>
            <a:ext cx="14798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dirty="0" err="1">
                <a:latin typeface="+mn-lt"/>
              </a:rPr>
              <a:t>Isolated</a:t>
            </a:r>
            <a:r>
              <a:rPr lang="de-DE" altLang="de-DE" sz="1000" dirty="0">
                <a:latin typeface="+mn-lt"/>
              </a:rPr>
              <a:t> </a:t>
            </a:r>
            <a:r>
              <a:rPr lang="de-DE" altLang="de-DE" sz="1000" dirty="0" err="1">
                <a:latin typeface="+mn-lt"/>
              </a:rPr>
              <a:t>from</a:t>
            </a:r>
            <a:r>
              <a:rPr lang="de-DE" altLang="de-DE" sz="1000" dirty="0">
                <a:latin typeface="+mn-lt"/>
              </a:rPr>
              <a:t> </a:t>
            </a:r>
            <a:r>
              <a:rPr lang="de-DE" altLang="de-DE" sz="1000" b="1" dirty="0">
                <a:latin typeface="+mn-lt"/>
              </a:rPr>
              <a:t>Power 1</a:t>
            </a:r>
          </a:p>
        </p:txBody>
      </p:sp>
      <p:cxnSp>
        <p:nvCxnSpPr>
          <p:cNvPr id="96" name="Straight Arrow Connector 95">
            <a:extLst>
              <a:ext uri="{FF2B5EF4-FFF2-40B4-BE49-F238E27FC236}">
                <a16:creationId xmlns:a16="http://schemas.microsoft.com/office/drawing/2014/main" id="{4E79F67E-1C5A-48AB-825B-FC5D426D98F1}"/>
              </a:ext>
            </a:extLst>
          </p:cNvPr>
          <p:cNvCxnSpPr>
            <a:endCxn id="77" idx="0"/>
          </p:cNvCxnSpPr>
          <p:nvPr/>
        </p:nvCxnSpPr>
        <p:spPr>
          <a:xfrm flipH="1">
            <a:off x="6988856" y="2608111"/>
            <a:ext cx="138112" cy="2919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Rectangle 7">
            <a:extLst>
              <a:ext uri="{FF2B5EF4-FFF2-40B4-BE49-F238E27FC236}">
                <a16:creationId xmlns:a16="http://schemas.microsoft.com/office/drawing/2014/main" id="{826998AB-042B-4546-B2C2-32A587A07803}"/>
              </a:ext>
            </a:extLst>
          </p:cNvPr>
          <p:cNvSpPr>
            <a:spLocks noChangeArrowheads="1"/>
          </p:cNvSpPr>
          <p:nvPr/>
        </p:nvSpPr>
        <p:spPr bwMode="auto">
          <a:xfrm>
            <a:off x="1655863" y="1008389"/>
            <a:ext cx="10002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Class A (Device)</a:t>
            </a:r>
            <a:endParaRPr lang="de-DE" altLang="de-DE" sz="1000" dirty="0">
              <a:solidFill>
                <a:srgbClr val="000000"/>
              </a:solidFill>
            </a:endParaRPr>
          </a:p>
        </p:txBody>
      </p:sp>
      <p:grpSp>
        <p:nvGrpSpPr>
          <p:cNvPr id="130" name="Group 48">
            <a:extLst>
              <a:ext uri="{FF2B5EF4-FFF2-40B4-BE49-F238E27FC236}">
                <a16:creationId xmlns:a16="http://schemas.microsoft.com/office/drawing/2014/main" id="{E2816976-BCF4-44A2-AAE5-80C5C5EF5F72}"/>
              </a:ext>
            </a:extLst>
          </p:cNvPr>
          <p:cNvGrpSpPr>
            <a:grpSpLocks/>
          </p:cNvGrpSpPr>
          <p:nvPr/>
        </p:nvGrpSpPr>
        <p:grpSpPr bwMode="auto">
          <a:xfrm flipH="1">
            <a:off x="1821794" y="1360828"/>
            <a:ext cx="666750" cy="666750"/>
            <a:chOff x="3442" y="2382"/>
            <a:chExt cx="420" cy="420"/>
          </a:xfrm>
        </p:grpSpPr>
        <p:sp>
          <p:nvSpPr>
            <p:cNvPr id="131" name="Oval 49">
              <a:extLst>
                <a:ext uri="{FF2B5EF4-FFF2-40B4-BE49-F238E27FC236}">
                  <a16:creationId xmlns:a16="http://schemas.microsoft.com/office/drawing/2014/main" id="{86C6E331-6F0E-456E-AA63-9C65BA004D52}"/>
                </a:ext>
              </a:extLst>
            </p:cNvPr>
            <p:cNvSpPr>
              <a:spLocks noChangeArrowheads="1"/>
            </p:cNvSpPr>
            <p:nvPr/>
          </p:nvSpPr>
          <p:spPr bwMode="auto">
            <a:xfrm>
              <a:off x="3442" y="2382"/>
              <a:ext cx="420" cy="420"/>
            </a:xfrm>
            <a:prstGeom prst="ellipse">
              <a:avLst/>
            </a:prstGeom>
            <a:noFill/>
            <a:ln w="3175"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2" name="Freeform 50">
              <a:extLst>
                <a:ext uri="{FF2B5EF4-FFF2-40B4-BE49-F238E27FC236}">
                  <a16:creationId xmlns:a16="http://schemas.microsoft.com/office/drawing/2014/main" id="{86A64A9E-EBF0-4204-9FD6-2ED7B97B7AAD}"/>
                </a:ext>
              </a:extLst>
            </p:cNvPr>
            <p:cNvSpPr>
              <a:spLocks/>
            </p:cNvSpPr>
            <p:nvPr/>
          </p:nvSpPr>
          <p:spPr bwMode="auto">
            <a:xfrm>
              <a:off x="3486" y="2423"/>
              <a:ext cx="80" cy="79"/>
            </a:xfrm>
            <a:custGeom>
              <a:avLst/>
              <a:gdLst>
                <a:gd name="T0" fmla="*/ 0 w 80"/>
                <a:gd name="T1" fmla="*/ 39 h 79"/>
                <a:gd name="T2" fmla="*/ 39 w 80"/>
                <a:gd name="T3" fmla="*/ 74 h 79"/>
                <a:gd name="T4" fmla="*/ 69 w 80"/>
                <a:gd name="T5" fmla="*/ 68 h 79"/>
                <a:gd name="T6" fmla="*/ 76 w 80"/>
                <a:gd name="T7" fmla="*/ 38 h 79"/>
                <a:gd name="T8" fmla="*/ 42 w 8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79">
                  <a:moveTo>
                    <a:pt x="0" y="39"/>
                  </a:moveTo>
                  <a:cubicBezTo>
                    <a:pt x="6" y="45"/>
                    <a:pt x="28" y="69"/>
                    <a:pt x="39" y="74"/>
                  </a:cubicBezTo>
                  <a:cubicBezTo>
                    <a:pt x="50" y="79"/>
                    <a:pt x="63" y="74"/>
                    <a:pt x="69" y="68"/>
                  </a:cubicBezTo>
                  <a:cubicBezTo>
                    <a:pt x="75" y="62"/>
                    <a:pt x="80" y="49"/>
                    <a:pt x="76" y="38"/>
                  </a:cubicBezTo>
                  <a:cubicBezTo>
                    <a:pt x="72" y="27"/>
                    <a:pt x="49" y="8"/>
                    <a:pt x="42" y="0"/>
                  </a:cubicBezTo>
                </a:path>
              </a:pathLst>
            </a:custGeom>
            <a:noFill/>
            <a:ln w="31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3" name="Oval 51">
            <a:extLst>
              <a:ext uri="{FF2B5EF4-FFF2-40B4-BE49-F238E27FC236}">
                <a16:creationId xmlns:a16="http://schemas.microsoft.com/office/drawing/2014/main" id="{77A4FB06-58F5-4598-8463-191FDAF56238}"/>
              </a:ext>
            </a:extLst>
          </p:cNvPr>
          <p:cNvSpPr>
            <a:spLocks noChangeArrowheads="1"/>
          </p:cNvSpPr>
          <p:nvPr/>
        </p:nvSpPr>
        <p:spPr bwMode="auto">
          <a:xfrm>
            <a:off x="2107544" y="1454490"/>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4" name="Oval 52">
            <a:extLst>
              <a:ext uri="{FF2B5EF4-FFF2-40B4-BE49-F238E27FC236}">
                <a16:creationId xmlns:a16="http://schemas.microsoft.com/office/drawing/2014/main" id="{11C0D4DF-3C46-403D-B47A-55BC02697DDF}"/>
              </a:ext>
            </a:extLst>
          </p:cNvPr>
          <p:cNvSpPr>
            <a:spLocks noChangeArrowheads="1"/>
          </p:cNvSpPr>
          <p:nvPr/>
        </p:nvSpPr>
        <p:spPr bwMode="auto">
          <a:xfrm>
            <a:off x="2294869" y="1640228"/>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5" name="Oval 53">
            <a:extLst>
              <a:ext uri="{FF2B5EF4-FFF2-40B4-BE49-F238E27FC236}">
                <a16:creationId xmlns:a16="http://schemas.microsoft.com/office/drawing/2014/main" id="{B3AFDFF3-D6B6-48C3-8ED2-0479BD5B1C40}"/>
              </a:ext>
            </a:extLst>
          </p:cNvPr>
          <p:cNvSpPr>
            <a:spLocks noChangeArrowheads="1"/>
          </p:cNvSpPr>
          <p:nvPr/>
        </p:nvSpPr>
        <p:spPr bwMode="auto">
          <a:xfrm>
            <a:off x="1915457" y="1637053"/>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6" name="Oval 54">
            <a:extLst>
              <a:ext uri="{FF2B5EF4-FFF2-40B4-BE49-F238E27FC236}">
                <a16:creationId xmlns:a16="http://schemas.microsoft.com/office/drawing/2014/main" id="{DFC28CC2-E4D2-4999-9576-2471F5953B8C}"/>
              </a:ext>
            </a:extLst>
          </p:cNvPr>
          <p:cNvSpPr>
            <a:spLocks noChangeArrowheads="1"/>
          </p:cNvSpPr>
          <p:nvPr/>
        </p:nvSpPr>
        <p:spPr bwMode="auto">
          <a:xfrm>
            <a:off x="2104369" y="1827553"/>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37" name="Text Box 55">
            <a:extLst>
              <a:ext uri="{FF2B5EF4-FFF2-40B4-BE49-F238E27FC236}">
                <a16:creationId xmlns:a16="http://schemas.microsoft.com/office/drawing/2014/main" id="{00F38140-53B9-4CF3-A8EC-9A0751B49FA3}"/>
              </a:ext>
            </a:extLst>
          </p:cNvPr>
          <p:cNvSpPr txBox="1">
            <a:spLocks noChangeArrowheads="1"/>
          </p:cNvSpPr>
          <p:nvPr/>
        </p:nvSpPr>
        <p:spPr bwMode="auto">
          <a:xfrm>
            <a:off x="2523469" y="1551328"/>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1</a:t>
            </a:r>
            <a:endParaRPr lang="en-US" altLang="de-DE" sz="900">
              <a:solidFill>
                <a:srgbClr val="000000"/>
              </a:solidFill>
            </a:endParaRPr>
          </a:p>
        </p:txBody>
      </p:sp>
      <p:sp>
        <p:nvSpPr>
          <p:cNvPr id="138" name="Text Box 56">
            <a:extLst>
              <a:ext uri="{FF2B5EF4-FFF2-40B4-BE49-F238E27FC236}">
                <a16:creationId xmlns:a16="http://schemas.microsoft.com/office/drawing/2014/main" id="{BFBA4CE2-D108-4C3F-90AC-646C09CC72F7}"/>
              </a:ext>
            </a:extLst>
          </p:cNvPr>
          <p:cNvSpPr txBox="1">
            <a:spLocks noChangeArrowheads="1"/>
          </p:cNvSpPr>
          <p:nvPr/>
        </p:nvSpPr>
        <p:spPr bwMode="auto">
          <a:xfrm>
            <a:off x="2064682" y="1213190"/>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2</a:t>
            </a:r>
            <a:endParaRPr lang="en-US" altLang="de-DE" sz="900">
              <a:solidFill>
                <a:srgbClr val="000000"/>
              </a:solidFill>
            </a:endParaRPr>
          </a:p>
        </p:txBody>
      </p:sp>
      <p:sp>
        <p:nvSpPr>
          <p:cNvPr id="139" name="Text Box 57">
            <a:extLst>
              <a:ext uri="{FF2B5EF4-FFF2-40B4-BE49-F238E27FC236}">
                <a16:creationId xmlns:a16="http://schemas.microsoft.com/office/drawing/2014/main" id="{04791791-885B-444E-A0D9-B398A3490284}"/>
              </a:ext>
            </a:extLst>
          </p:cNvPr>
          <p:cNvSpPr txBox="1">
            <a:spLocks noChangeArrowheads="1"/>
          </p:cNvSpPr>
          <p:nvPr/>
        </p:nvSpPr>
        <p:spPr bwMode="auto">
          <a:xfrm>
            <a:off x="1724957" y="1711665"/>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3</a:t>
            </a:r>
            <a:endParaRPr lang="en-US" altLang="de-DE" sz="900">
              <a:solidFill>
                <a:srgbClr val="000000"/>
              </a:solidFill>
            </a:endParaRPr>
          </a:p>
        </p:txBody>
      </p:sp>
      <p:sp>
        <p:nvSpPr>
          <p:cNvPr id="140" name="Text Box 58">
            <a:extLst>
              <a:ext uri="{FF2B5EF4-FFF2-40B4-BE49-F238E27FC236}">
                <a16:creationId xmlns:a16="http://schemas.microsoft.com/office/drawing/2014/main" id="{EE8AC23F-8308-43F8-8B8E-8B6A2A49EF95}"/>
              </a:ext>
            </a:extLst>
          </p:cNvPr>
          <p:cNvSpPr txBox="1">
            <a:spLocks noChangeArrowheads="1"/>
          </p:cNvSpPr>
          <p:nvPr/>
        </p:nvSpPr>
        <p:spPr bwMode="auto">
          <a:xfrm>
            <a:off x="2072619" y="2054565"/>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dirty="0">
                <a:solidFill>
                  <a:srgbClr val="000000"/>
                </a:solidFill>
              </a:rPr>
              <a:t>4</a:t>
            </a:r>
            <a:endParaRPr lang="en-US" altLang="de-DE" sz="900" dirty="0">
              <a:solidFill>
                <a:srgbClr val="000000"/>
              </a:solidFill>
            </a:endParaRPr>
          </a:p>
        </p:txBody>
      </p:sp>
      <p:sp>
        <p:nvSpPr>
          <p:cNvPr id="141" name="Line 59">
            <a:extLst>
              <a:ext uri="{FF2B5EF4-FFF2-40B4-BE49-F238E27FC236}">
                <a16:creationId xmlns:a16="http://schemas.microsoft.com/office/drawing/2014/main" id="{AC2E558B-06B5-4258-ACB7-FE01A3D80EEA}"/>
              </a:ext>
            </a:extLst>
          </p:cNvPr>
          <p:cNvSpPr>
            <a:spLocks noChangeShapeType="1"/>
          </p:cNvSpPr>
          <p:nvPr/>
        </p:nvSpPr>
        <p:spPr bwMode="auto">
          <a:xfrm>
            <a:off x="2159932" y="1289390"/>
            <a:ext cx="0" cy="809625"/>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 name="Line 60">
            <a:extLst>
              <a:ext uri="{FF2B5EF4-FFF2-40B4-BE49-F238E27FC236}">
                <a16:creationId xmlns:a16="http://schemas.microsoft.com/office/drawing/2014/main" id="{F7F87BF9-C745-460F-8BCE-7F588D32979A}"/>
              </a:ext>
            </a:extLst>
          </p:cNvPr>
          <p:cNvSpPr>
            <a:spLocks noChangeShapeType="1"/>
          </p:cNvSpPr>
          <p:nvPr/>
        </p:nvSpPr>
        <p:spPr bwMode="auto">
          <a:xfrm>
            <a:off x="1755119" y="1692615"/>
            <a:ext cx="871538" cy="0"/>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Rectangle 84">
            <a:extLst>
              <a:ext uri="{FF2B5EF4-FFF2-40B4-BE49-F238E27FC236}">
                <a16:creationId xmlns:a16="http://schemas.microsoft.com/office/drawing/2014/main" id="{B9038A34-1C5F-4DB1-915C-11879FF464F6}"/>
              </a:ext>
            </a:extLst>
          </p:cNvPr>
          <p:cNvSpPr>
            <a:spLocks noChangeArrowheads="1"/>
          </p:cNvSpPr>
          <p:nvPr/>
        </p:nvSpPr>
        <p:spPr bwMode="auto">
          <a:xfrm>
            <a:off x="1685721" y="2958789"/>
            <a:ext cx="10002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Class B (Device)</a:t>
            </a:r>
            <a:endParaRPr lang="de-DE" altLang="de-DE" sz="1000" dirty="0">
              <a:solidFill>
                <a:srgbClr val="000000"/>
              </a:solidFill>
            </a:endParaRPr>
          </a:p>
        </p:txBody>
      </p:sp>
      <p:grpSp>
        <p:nvGrpSpPr>
          <p:cNvPr id="144" name="Group 101">
            <a:extLst>
              <a:ext uri="{FF2B5EF4-FFF2-40B4-BE49-F238E27FC236}">
                <a16:creationId xmlns:a16="http://schemas.microsoft.com/office/drawing/2014/main" id="{084C6C72-B0B5-4A83-B3BE-E4631108CBC1}"/>
              </a:ext>
            </a:extLst>
          </p:cNvPr>
          <p:cNvGrpSpPr>
            <a:grpSpLocks/>
          </p:cNvGrpSpPr>
          <p:nvPr/>
        </p:nvGrpSpPr>
        <p:grpSpPr bwMode="auto">
          <a:xfrm flipH="1">
            <a:off x="1858306" y="3309626"/>
            <a:ext cx="666750" cy="666750"/>
            <a:chOff x="3442" y="2382"/>
            <a:chExt cx="420" cy="420"/>
          </a:xfrm>
        </p:grpSpPr>
        <p:sp>
          <p:nvSpPr>
            <p:cNvPr id="145" name="Oval 102">
              <a:extLst>
                <a:ext uri="{FF2B5EF4-FFF2-40B4-BE49-F238E27FC236}">
                  <a16:creationId xmlns:a16="http://schemas.microsoft.com/office/drawing/2014/main" id="{D442E95C-76C7-48C5-8B20-441C6CEEA383}"/>
                </a:ext>
              </a:extLst>
            </p:cNvPr>
            <p:cNvSpPr>
              <a:spLocks noChangeArrowheads="1"/>
            </p:cNvSpPr>
            <p:nvPr/>
          </p:nvSpPr>
          <p:spPr bwMode="auto">
            <a:xfrm>
              <a:off x="3442" y="2382"/>
              <a:ext cx="420" cy="420"/>
            </a:xfrm>
            <a:prstGeom prst="ellipse">
              <a:avLst/>
            </a:prstGeom>
            <a:noFill/>
            <a:ln w="3175" algn="ctr">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46" name="Freeform 103">
              <a:extLst>
                <a:ext uri="{FF2B5EF4-FFF2-40B4-BE49-F238E27FC236}">
                  <a16:creationId xmlns:a16="http://schemas.microsoft.com/office/drawing/2014/main" id="{26FC6907-A55F-4762-B400-0BAD3FDDC1A1}"/>
                </a:ext>
              </a:extLst>
            </p:cNvPr>
            <p:cNvSpPr>
              <a:spLocks/>
            </p:cNvSpPr>
            <p:nvPr/>
          </p:nvSpPr>
          <p:spPr bwMode="auto">
            <a:xfrm>
              <a:off x="3486" y="2423"/>
              <a:ext cx="80" cy="79"/>
            </a:xfrm>
            <a:custGeom>
              <a:avLst/>
              <a:gdLst>
                <a:gd name="T0" fmla="*/ 0 w 80"/>
                <a:gd name="T1" fmla="*/ 39 h 79"/>
                <a:gd name="T2" fmla="*/ 39 w 80"/>
                <a:gd name="T3" fmla="*/ 74 h 79"/>
                <a:gd name="T4" fmla="*/ 69 w 80"/>
                <a:gd name="T5" fmla="*/ 68 h 79"/>
                <a:gd name="T6" fmla="*/ 76 w 80"/>
                <a:gd name="T7" fmla="*/ 38 h 79"/>
                <a:gd name="T8" fmla="*/ 42 w 8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79">
                  <a:moveTo>
                    <a:pt x="0" y="39"/>
                  </a:moveTo>
                  <a:cubicBezTo>
                    <a:pt x="6" y="45"/>
                    <a:pt x="28" y="69"/>
                    <a:pt x="39" y="74"/>
                  </a:cubicBezTo>
                  <a:cubicBezTo>
                    <a:pt x="50" y="79"/>
                    <a:pt x="63" y="74"/>
                    <a:pt x="69" y="68"/>
                  </a:cubicBezTo>
                  <a:cubicBezTo>
                    <a:pt x="75" y="62"/>
                    <a:pt x="80" y="49"/>
                    <a:pt x="76" y="38"/>
                  </a:cubicBezTo>
                  <a:cubicBezTo>
                    <a:pt x="72" y="27"/>
                    <a:pt x="49" y="8"/>
                    <a:pt x="42" y="0"/>
                  </a:cubicBezTo>
                </a:path>
              </a:pathLst>
            </a:custGeom>
            <a:noFill/>
            <a:ln w="31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7" name="Oval 104">
            <a:extLst>
              <a:ext uri="{FF2B5EF4-FFF2-40B4-BE49-F238E27FC236}">
                <a16:creationId xmlns:a16="http://schemas.microsoft.com/office/drawing/2014/main" id="{79834B45-EFD9-4C23-B5B1-4BDB44C74205}"/>
              </a:ext>
            </a:extLst>
          </p:cNvPr>
          <p:cNvSpPr>
            <a:spLocks noChangeArrowheads="1"/>
          </p:cNvSpPr>
          <p:nvPr/>
        </p:nvSpPr>
        <p:spPr bwMode="auto">
          <a:xfrm>
            <a:off x="2144056" y="3403289"/>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48" name="Oval 105">
            <a:extLst>
              <a:ext uri="{FF2B5EF4-FFF2-40B4-BE49-F238E27FC236}">
                <a16:creationId xmlns:a16="http://schemas.microsoft.com/office/drawing/2014/main" id="{341B0C0C-A22C-40A1-B7B5-9DE8B9BD1F77}"/>
              </a:ext>
            </a:extLst>
          </p:cNvPr>
          <p:cNvSpPr>
            <a:spLocks noChangeArrowheads="1"/>
          </p:cNvSpPr>
          <p:nvPr/>
        </p:nvSpPr>
        <p:spPr bwMode="auto">
          <a:xfrm>
            <a:off x="2331381" y="3589026"/>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49" name="Oval 106">
            <a:extLst>
              <a:ext uri="{FF2B5EF4-FFF2-40B4-BE49-F238E27FC236}">
                <a16:creationId xmlns:a16="http://schemas.microsoft.com/office/drawing/2014/main" id="{988F96C0-783B-4649-8348-122D8C63A13E}"/>
              </a:ext>
            </a:extLst>
          </p:cNvPr>
          <p:cNvSpPr>
            <a:spLocks noChangeArrowheads="1"/>
          </p:cNvSpPr>
          <p:nvPr/>
        </p:nvSpPr>
        <p:spPr bwMode="auto">
          <a:xfrm>
            <a:off x="1951969" y="3585851"/>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50" name="Oval 107">
            <a:extLst>
              <a:ext uri="{FF2B5EF4-FFF2-40B4-BE49-F238E27FC236}">
                <a16:creationId xmlns:a16="http://schemas.microsoft.com/office/drawing/2014/main" id="{FC91BDF5-FCC6-45B5-A3B1-9AADC7BBCDBA}"/>
              </a:ext>
            </a:extLst>
          </p:cNvPr>
          <p:cNvSpPr>
            <a:spLocks noChangeArrowheads="1"/>
          </p:cNvSpPr>
          <p:nvPr/>
        </p:nvSpPr>
        <p:spPr bwMode="auto">
          <a:xfrm>
            <a:off x="2140881" y="3776351"/>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51" name="Text Box 108">
            <a:extLst>
              <a:ext uri="{FF2B5EF4-FFF2-40B4-BE49-F238E27FC236}">
                <a16:creationId xmlns:a16="http://schemas.microsoft.com/office/drawing/2014/main" id="{B18E6438-A8EE-40AF-B815-6B73F5949BCD}"/>
              </a:ext>
            </a:extLst>
          </p:cNvPr>
          <p:cNvSpPr txBox="1">
            <a:spLocks noChangeArrowheads="1"/>
          </p:cNvSpPr>
          <p:nvPr/>
        </p:nvSpPr>
        <p:spPr bwMode="auto">
          <a:xfrm>
            <a:off x="2559981" y="3500126"/>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1</a:t>
            </a:r>
            <a:endParaRPr lang="en-US" altLang="de-DE" sz="900">
              <a:solidFill>
                <a:srgbClr val="000000"/>
              </a:solidFill>
            </a:endParaRPr>
          </a:p>
        </p:txBody>
      </p:sp>
      <p:sp>
        <p:nvSpPr>
          <p:cNvPr id="152" name="Text Box 109">
            <a:extLst>
              <a:ext uri="{FF2B5EF4-FFF2-40B4-BE49-F238E27FC236}">
                <a16:creationId xmlns:a16="http://schemas.microsoft.com/office/drawing/2014/main" id="{48AC7A20-2685-4061-8052-07D977BB2189}"/>
              </a:ext>
            </a:extLst>
          </p:cNvPr>
          <p:cNvSpPr txBox="1">
            <a:spLocks noChangeArrowheads="1"/>
          </p:cNvSpPr>
          <p:nvPr/>
        </p:nvSpPr>
        <p:spPr bwMode="auto">
          <a:xfrm>
            <a:off x="2101194" y="3161989"/>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2</a:t>
            </a:r>
            <a:endParaRPr lang="en-US" altLang="de-DE" sz="900">
              <a:solidFill>
                <a:srgbClr val="000000"/>
              </a:solidFill>
            </a:endParaRPr>
          </a:p>
        </p:txBody>
      </p:sp>
      <p:sp>
        <p:nvSpPr>
          <p:cNvPr id="153" name="Text Box 110">
            <a:extLst>
              <a:ext uri="{FF2B5EF4-FFF2-40B4-BE49-F238E27FC236}">
                <a16:creationId xmlns:a16="http://schemas.microsoft.com/office/drawing/2014/main" id="{3CF41063-E129-48B2-9B06-2DF481B50FF0}"/>
              </a:ext>
            </a:extLst>
          </p:cNvPr>
          <p:cNvSpPr txBox="1">
            <a:spLocks noChangeArrowheads="1"/>
          </p:cNvSpPr>
          <p:nvPr/>
        </p:nvSpPr>
        <p:spPr bwMode="auto">
          <a:xfrm>
            <a:off x="1751944" y="366046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3</a:t>
            </a:r>
            <a:endParaRPr lang="en-US" altLang="de-DE" sz="900">
              <a:solidFill>
                <a:srgbClr val="000000"/>
              </a:solidFill>
            </a:endParaRPr>
          </a:p>
        </p:txBody>
      </p:sp>
      <p:sp>
        <p:nvSpPr>
          <p:cNvPr id="154" name="Text Box 111">
            <a:extLst>
              <a:ext uri="{FF2B5EF4-FFF2-40B4-BE49-F238E27FC236}">
                <a16:creationId xmlns:a16="http://schemas.microsoft.com/office/drawing/2014/main" id="{22CAE52A-2367-43A1-8747-464F7E8B77BA}"/>
              </a:ext>
            </a:extLst>
          </p:cNvPr>
          <p:cNvSpPr txBox="1">
            <a:spLocks noChangeArrowheads="1"/>
          </p:cNvSpPr>
          <p:nvPr/>
        </p:nvSpPr>
        <p:spPr bwMode="auto">
          <a:xfrm>
            <a:off x="2109131" y="4003364"/>
            <a:ext cx="635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dirty="0">
                <a:solidFill>
                  <a:srgbClr val="000000"/>
                </a:solidFill>
              </a:rPr>
              <a:t>4</a:t>
            </a:r>
            <a:endParaRPr lang="en-US" altLang="de-DE" sz="900" dirty="0">
              <a:solidFill>
                <a:srgbClr val="000000"/>
              </a:solidFill>
            </a:endParaRPr>
          </a:p>
        </p:txBody>
      </p:sp>
      <p:sp>
        <p:nvSpPr>
          <p:cNvPr id="155" name="Line 112">
            <a:extLst>
              <a:ext uri="{FF2B5EF4-FFF2-40B4-BE49-F238E27FC236}">
                <a16:creationId xmlns:a16="http://schemas.microsoft.com/office/drawing/2014/main" id="{62614041-B7C4-466A-97A5-1587B855222C}"/>
              </a:ext>
            </a:extLst>
          </p:cNvPr>
          <p:cNvSpPr>
            <a:spLocks noChangeShapeType="1"/>
          </p:cNvSpPr>
          <p:nvPr/>
        </p:nvSpPr>
        <p:spPr bwMode="auto">
          <a:xfrm>
            <a:off x="2196444" y="3238189"/>
            <a:ext cx="0" cy="809625"/>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 name="Line 113">
            <a:extLst>
              <a:ext uri="{FF2B5EF4-FFF2-40B4-BE49-F238E27FC236}">
                <a16:creationId xmlns:a16="http://schemas.microsoft.com/office/drawing/2014/main" id="{1E6F4EF2-2986-46EA-8ADB-BD42816C61E5}"/>
              </a:ext>
            </a:extLst>
          </p:cNvPr>
          <p:cNvSpPr>
            <a:spLocks noChangeShapeType="1"/>
          </p:cNvSpPr>
          <p:nvPr/>
        </p:nvSpPr>
        <p:spPr bwMode="auto">
          <a:xfrm>
            <a:off x="1791631" y="3641414"/>
            <a:ext cx="871538" cy="0"/>
          </a:xfrm>
          <a:prstGeom prst="line">
            <a:avLst/>
          </a:prstGeom>
          <a:noFill/>
          <a:ln w="3175">
            <a:solidFill>
              <a:schemeClr val="tx1"/>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 name="Oval 114">
            <a:extLst>
              <a:ext uri="{FF2B5EF4-FFF2-40B4-BE49-F238E27FC236}">
                <a16:creationId xmlns:a16="http://schemas.microsoft.com/office/drawing/2014/main" id="{527B5A6F-D88E-4425-BA7D-31727AF6C080}"/>
              </a:ext>
            </a:extLst>
          </p:cNvPr>
          <p:cNvSpPr>
            <a:spLocks noChangeArrowheads="1"/>
          </p:cNvSpPr>
          <p:nvPr/>
        </p:nvSpPr>
        <p:spPr bwMode="auto">
          <a:xfrm>
            <a:off x="2142469" y="3587439"/>
            <a:ext cx="104775" cy="104775"/>
          </a:xfrm>
          <a:prstGeom prst="ellipse">
            <a:avLst/>
          </a:prstGeom>
          <a:solidFill>
            <a:schemeClr val="tx1"/>
          </a:solidFill>
          <a:ln w="3175"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de-DE" altLang="de-DE" sz="1000">
              <a:solidFill>
                <a:srgbClr val="000000"/>
              </a:solidFill>
            </a:endParaRPr>
          </a:p>
        </p:txBody>
      </p:sp>
      <p:sp>
        <p:nvSpPr>
          <p:cNvPr id="158" name="Text Box 115">
            <a:extLst>
              <a:ext uri="{FF2B5EF4-FFF2-40B4-BE49-F238E27FC236}">
                <a16:creationId xmlns:a16="http://schemas.microsoft.com/office/drawing/2014/main" id="{E4F021B4-99FD-44C9-A84B-2F8CD048ABA1}"/>
              </a:ext>
            </a:extLst>
          </p:cNvPr>
          <p:cNvSpPr txBox="1">
            <a:spLocks noChangeArrowheads="1"/>
          </p:cNvSpPr>
          <p:nvPr/>
        </p:nvSpPr>
        <p:spPr bwMode="auto">
          <a:xfrm>
            <a:off x="1810681" y="3836676"/>
            <a:ext cx="6350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900">
                <a:solidFill>
                  <a:srgbClr val="000000"/>
                </a:solidFill>
              </a:rPr>
              <a:t>5</a:t>
            </a:r>
            <a:endParaRPr lang="en-US" altLang="de-DE" sz="900">
              <a:solidFill>
                <a:srgbClr val="000000"/>
              </a:solidFill>
            </a:endParaRPr>
          </a:p>
        </p:txBody>
      </p:sp>
      <p:sp>
        <p:nvSpPr>
          <p:cNvPr id="159" name="Line 116">
            <a:extLst>
              <a:ext uri="{FF2B5EF4-FFF2-40B4-BE49-F238E27FC236}">
                <a16:creationId xmlns:a16="http://schemas.microsoft.com/office/drawing/2014/main" id="{C5674AD9-B562-493F-A3A3-392D7F12558F}"/>
              </a:ext>
            </a:extLst>
          </p:cNvPr>
          <p:cNvSpPr>
            <a:spLocks noChangeShapeType="1"/>
          </p:cNvSpPr>
          <p:nvPr/>
        </p:nvSpPr>
        <p:spPr bwMode="auto">
          <a:xfrm flipV="1">
            <a:off x="1901169" y="3673164"/>
            <a:ext cx="254000" cy="196850"/>
          </a:xfrm>
          <a:prstGeom prst="line">
            <a:avLst/>
          </a:prstGeom>
          <a:noFill/>
          <a:ln w="3175">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 name="Rectangle 117">
            <a:extLst>
              <a:ext uri="{FF2B5EF4-FFF2-40B4-BE49-F238E27FC236}">
                <a16:creationId xmlns:a16="http://schemas.microsoft.com/office/drawing/2014/main" id="{19DF4FA8-7F08-49BF-9F4A-9FE9B26E28ED}"/>
              </a:ext>
            </a:extLst>
          </p:cNvPr>
          <p:cNvSpPr>
            <a:spLocks noChangeArrowheads="1"/>
          </p:cNvSpPr>
          <p:nvPr/>
        </p:nvSpPr>
        <p:spPr bwMode="auto">
          <a:xfrm>
            <a:off x="1971019" y="2224428"/>
            <a:ext cx="358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rPr>
              <a:t>M12-4</a:t>
            </a:r>
            <a:endParaRPr lang="de-DE" altLang="de-DE" sz="1000">
              <a:solidFill>
                <a:srgbClr val="000000"/>
              </a:solidFill>
            </a:endParaRPr>
          </a:p>
        </p:txBody>
      </p:sp>
      <p:sp>
        <p:nvSpPr>
          <p:cNvPr id="161" name="Rectangle 118">
            <a:extLst>
              <a:ext uri="{FF2B5EF4-FFF2-40B4-BE49-F238E27FC236}">
                <a16:creationId xmlns:a16="http://schemas.microsoft.com/office/drawing/2014/main" id="{7C9BCD3B-743B-4458-96E9-D285657C1767}"/>
              </a:ext>
            </a:extLst>
          </p:cNvPr>
          <p:cNvSpPr>
            <a:spLocks noChangeArrowheads="1"/>
          </p:cNvSpPr>
          <p:nvPr/>
        </p:nvSpPr>
        <p:spPr bwMode="auto">
          <a:xfrm>
            <a:off x="2002769" y="4177989"/>
            <a:ext cx="358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a:solidFill>
                  <a:srgbClr val="000000"/>
                </a:solidFill>
              </a:rPr>
              <a:t>M12-5</a:t>
            </a:r>
            <a:endParaRPr lang="de-DE" altLang="de-DE" sz="1000">
              <a:solidFill>
                <a:srgbClr val="000000"/>
              </a:solidFill>
            </a:endParaRPr>
          </a:p>
        </p:txBody>
      </p:sp>
      <p:sp>
        <p:nvSpPr>
          <p:cNvPr id="162" name="Rectangle 7">
            <a:extLst>
              <a:ext uri="{FF2B5EF4-FFF2-40B4-BE49-F238E27FC236}">
                <a16:creationId xmlns:a16="http://schemas.microsoft.com/office/drawing/2014/main" id="{F875388D-C42E-465F-91CD-B8FAD451483B}"/>
              </a:ext>
            </a:extLst>
          </p:cNvPr>
          <p:cNvSpPr>
            <a:spLocks noChangeArrowheads="1"/>
          </p:cNvSpPr>
          <p:nvPr/>
        </p:nvSpPr>
        <p:spPr bwMode="auto">
          <a:xfrm>
            <a:off x="5283881" y="933798"/>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Master</a:t>
            </a:r>
            <a:endParaRPr lang="de-DE" altLang="de-DE" sz="1000" dirty="0">
              <a:solidFill>
                <a:srgbClr val="000000"/>
              </a:solidFill>
            </a:endParaRPr>
          </a:p>
        </p:txBody>
      </p:sp>
      <p:sp>
        <p:nvSpPr>
          <p:cNvPr id="163" name="Rectangle 7">
            <a:extLst>
              <a:ext uri="{FF2B5EF4-FFF2-40B4-BE49-F238E27FC236}">
                <a16:creationId xmlns:a16="http://schemas.microsoft.com/office/drawing/2014/main" id="{3D5649E2-C28E-43B2-A74E-3554C84452BB}"/>
              </a:ext>
            </a:extLst>
          </p:cNvPr>
          <p:cNvSpPr>
            <a:spLocks noChangeArrowheads="1"/>
          </p:cNvSpPr>
          <p:nvPr/>
        </p:nvSpPr>
        <p:spPr bwMode="auto">
          <a:xfrm>
            <a:off x="5292954" y="2837196"/>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000" b="1" dirty="0">
                <a:solidFill>
                  <a:srgbClr val="000000"/>
                </a:solidFill>
              </a:rPr>
              <a:t>Master</a:t>
            </a:r>
            <a:endParaRPr lang="de-DE" altLang="de-DE" sz="1000" dirty="0">
              <a:solidFill>
                <a:srgbClr val="000000"/>
              </a:solidFill>
            </a:endParaRPr>
          </a:p>
        </p:txBody>
      </p:sp>
    </p:spTree>
    <p:extLst>
      <p:ext uri="{BB962C8B-B14F-4D97-AF65-F5344CB8AC3E}">
        <p14:creationId xmlns:p14="http://schemas.microsoft.com/office/powerpoint/2010/main" val="63205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DEDB-1828-4142-9B2F-F546BFAAF270}"/>
              </a:ext>
            </a:extLst>
          </p:cNvPr>
          <p:cNvSpPr>
            <a:spLocks noGrp="1"/>
          </p:cNvSpPr>
          <p:nvPr>
            <p:ph type="title"/>
          </p:nvPr>
        </p:nvSpPr>
        <p:spPr/>
        <p:txBody>
          <a:bodyPr/>
          <a:lstStyle/>
          <a:p>
            <a:r>
              <a:rPr lang="en-US" dirty="0"/>
              <a:t>Class A Power Supply (Master and FS-Master)</a:t>
            </a:r>
          </a:p>
        </p:txBody>
      </p:sp>
      <p:sp>
        <p:nvSpPr>
          <p:cNvPr id="3" name="Slide Number Placeholder 2">
            <a:extLst>
              <a:ext uri="{FF2B5EF4-FFF2-40B4-BE49-F238E27FC236}">
                <a16:creationId xmlns:a16="http://schemas.microsoft.com/office/drawing/2014/main" id="{CC601C0F-1172-4F94-8673-4FBE4CBD8448}"/>
              </a:ext>
            </a:extLst>
          </p:cNvPr>
          <p:cNvSpPr>
            <a:spLocks noGrp="1"/>
          </p:cNvSpPr>
          <p:nvPr>
            <p:ph type="sldNum" sz="quarter" idx="12"/>
          </p:nvPr>
        </p:nvSpPr>
        <p:spPr/>
        <p:txBody>
          <a:bodyPr/>
          <a:lstStyle/>
          <a:p>
            <a:fld id="{892E6F36-0CB9-4B54-9134-62052D3A0080}" type="slidenum">
              <a:rPr lang="de-DE" smtClean="0"/>
              <a:pPr/>
              <a:t>9</a:t>
            </a:fld>
            <a:endParaRPr lang="de-DE" dirty="0"/>
          </a:p>
        </p:txBody>
      </p:sp>
      <p:sp>
        <p:nvSpPr>
          <p:cNvPr id="4" name="Rectangle 3">
            <a:extLst>
              <a:ext uri="{FF2B5EF4-FFF2-40B4-BE49-F238E27FC236}">
                <a16:creationId xmlns:a16="http://schemas.microsoft.com/office/drawing/2014/main" id="{FE8495C0-702C-453B-8051-BE76EA2DBF45}"/>
              </a:ext>
            </a:extLst>
          </p:cNvPr>
          <p:cNvSpPr/>
          <p:nvPr/>
        </p:nvSpPr>
        <p:spPr bwMode="auto">
          <a:xfrm>
            <a:off x="3493696" y="2125112"/>
            <a:ext cx="2747962" cy="863086"/>
          </a:xfrm>
          <a:prstGeom prst="rect">
            <a:avLst/>
          </a:prstGeom>
          <a:pattFill prst="pct10">
            <a:fgClr>
              <a:srgbClr val="FF0000"/>
            </a:fgClr>
            <a:bgClr>
              <a:schemeClr val="bg1"/>
            </a:bgClr>
          </a:pattFill>
          <a:ln w="9525" cap="flat" cmpd="sng" algn="ctr">
            <a:noFill/>
            <a:prstDash val="solid"/>
            <a:round/>
            <a:headEnd type="triangle" w="sm" len="sm"/>
            <a:tailEnd type="triangle" w="sm" len="sm"/>
          </a:ln>
          <a:effectLst/>
        </p:spPr>
        <p:txBody>
          <a:bodyPr/>
          <a:lstStyle/>
          <a:p>
            <a:pPr>
              <a:defRPr/>
            </a:pPr>
            <a:endParaRPr lang="de-DE">
              <a:latin typeface="+mn-lt"/>
            </a:endParaRPr>
          </a:p>
        </p:txBody>
      </p:sp>
      <p:sp>
        <p:nvSpPr>
          <p:cNvPr id="5" name="Rectangle 4">
            <a:extLst>
              <a:ext uri="{FF2B5EF4-FFF2-40B4-BE49-F238E27FC236}">
                <a16:creationId xmlns:a16="http://schemas.microsoft.com/office/drawing/2014/main" id="{AC0D454A-5654-46FC-A182-9A7786BDF2F9}"/>
              </a:ext>
            </a:extLst>
          </p:cNvPr>
          <p:cNvSpPr/>
          <p:nvPr/>
        </p:nvSpPr>
        <p:spPr bwMode="auto">
          <a:xfrm>
            <a:off x="2699946" y="1507562"/>
            <a:ext cx="3524130" cy="800684"/>
          </a:xfrm>
          <a:prstGeom prst="rect">
            <a:avLst/>
          </a:prstGeom>
          <a:pattFill prst="pct10">
            <a:fgClr>
              <a:srgbClr val="FF0000"/>
            </a:fgClr>
            <a:bgClr>
              <a:schemeClr val="bg1"/>
            </a:bgClr>
          </a:pattFill>
          <a:ln w="9525" cap="flat" cmpd="sng" algn="ctr">
            <a:noFill/>
            <a:prstDash val="solid"/>
            <a:round/>
            <a:headEnd type="triangle" w="sm" len="sm"/>
            <a:tailEnd type="triangle" w="sm" len="sm"/>
          </a:ln>
          <a:effectLst/>
        </p:spPr>
        <p:txBody>
          <a:bodyPr/>
          <a:lstStyle/>
          <a:p>
            <a:pPr>
              <a:defRPr/>
            </a:pPr>
            <a:endParaRPr lang="de-DE">
              <a:latin typeface="+mn-lt"/>
            </a:endParaRPr>
          </a:p>
        </p:txBody>
      </p:sp>
      <p:sp>
        <p:nvSpPr>
          <p:cNvPr id="6" name="Rectangle 5">
            <a:extLst>
              <a:ext uri="{FF2B5EF4-FFF2-40B4-BE49-F238E27FC236}">
                <a16:creationId xmlns:a16="http://schemas.microsoft.com/office/drawing/2014/main" id="{BDA2787B-28EE-42CA-B980-32458ECB9021}"/>
              </a:ext>
            </a:extLst>
          </p:cNvPr>
          <p:cNvSpPr/>
          <p:nvPr/>
        </p:nvSpPr>
        <p:spPr bwMode="auto">
          <a:xfrm>
            <a:off x="2699946" y="2255248"/>
            <a:ext cx="157179" cy="1465900"/>
          </a:xfrm>
          <a:prstGeom prst="rect">
            <a:avLst/>
          </a:prstGeom>
          <a:pattFill prst="pct10">
            <a:fgClr>
              <a:schemeClr val="bg1">
                <a:lumMod val="75000"/>
              </a:schemeClr>
            </a:fgClr>
            <a:bgClr>
              <a:schemeClr val="bg1"/>
            </a:bgClr>
          </a:pattFill>
          <a:ln w="9525" cap="flat" cmpd="sng" algn="ctr">
            <a:noFill/>
            <a:prstDash val="solid"/>
            <a:round/>
            <a:headEnd type="triangle" w="sm" len="sm"/>
            <a:tailEnd type="triangle" w="sm" len="sm"/>
          </a:ln>
          <a:effectLst/>
        </p:spPr>
        <p:txBody>
          <a:bodyPr/>
          <a:lstStyle/>
          <a:p>
            <a:pPr>
              <a:defRPr/>
            </a:pPr>
            <a:endParaRPr lang="de-DE">
              <a:latin typeface="+mn-lt"/>
            </a:endParaRPr>
          </a:p>
        </p:txBody>
      </p:sp>
      <p:sp>
        <p:nvSpPr>
          <p:cNvPr id="7" name="Line 9">
            <a:extLst>
              <a:ext uri="{FF2B5EF4-FFF2-40B4-BE49-F238E27FC236}">
                <a16:creationId xmlns:a16="http://schemas.microsoft.com/office/drawing/2014/main" id="{66B2CA22-22F4-4D64-B6B6-826E439A3778}"/>
              </a:ext>
            </a:extLst>
          </p:cNvPr>
          <p:cNvSpPr>
            <a:spLocks noChangeShapeType="1"/>
          </p:cNvSpPr>
          <p:nvPr/>
        </p:nvSpPr>
        <p:spPr bwMode="auto">
          <a:xfrm>
            <a:off x="2860508" y="3722735"/>
            <a:ext cx="0" cy="266089"/>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8" name="Rectangle 13">
            <a:extLst>
              <a:ext uri="{FF2B5EF4-FFF2-40B4-BE49-F238E27FC236}">
                <a16:creationId xmlns:a16="http://schemas.microsoft.com/office/drawing/2014/main" id="{032ED7D4-9784-4BD7-BEF4-B66B375C3557}"/>
              </a:ext>
            </a:extLst>
          </p:cNvPr>
          <p:cNvSpPr>
            <a:spLocks noChangeArrowheads="1"/>
          </p:cNvSpPr>
          <p:nvPr/>
        </p:nvSpPr>
        <p:spPr bwMode="auto">
          <a:xfrm>
            <a:off x="6716544" y="3779885"/>
            <a:ext cx="1074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de-DE" altLang="de-DE" sz="1200" dirty="0">
                <a:solidFill>
                  <a:srgbClr val="000000"/>
                </a:solidFill>
                <a:latin typeface="+mn-lt"/>
              </a:rPr>
              <a:t>t </a:t>
            </a:r>
          </a:p>
        </p:txBody>
      </p:sp>
      <p:sp>
        <p:nvSpPr>
          <p:cNvPr id="9" name="Line 14">
            <a:extLst>
              <a:ext uri="{FF2B5EF4-FFF2-40B4-BE49-F238E27FC236}">
                <a16:creationId xmlns:a16="http://schemas.microsoft.com/office/drawing/2014/main" id="{89FE8339-1A3A-47CA-BCD9-0F9B3D1BD179}"/>
              </a:ext>
            </a:extLst>
          </p:cNvPr>
          <p:cNvSpPr>
            <a:spLocks noChangeShapeType="1"/>
          </p:cNvSpPr>
          <p:nvPr/>
        </p:nvSpPr>
        <p:spPr bwMode="auto">
          <a:xfrm flipV="1">
            <a:off x="2699946" y="1291271"/>
            <a:ext cx="0" cy="2429875"/>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0" name="Line 15">
            <a:extLst>
              <a:ext uri="{FF2B5EF4-FFF2-40B4-BE49-F238E27FC236}">
                <a16:creationId xmlns:a16="http://schemas.microsoft.com/office/drawing/2014/main" id="{BD4233F5-D4C0-493E-93F3-A99A97A96F8E}"/>
              </a:ext>
            </a:extLst>
          </p:cNvPr>
          <p:cNvSpPr>
            <a:spLocks noChangeShapeType="1"/>
          </p:cNvSpPr>
          <p:nvPr/>
        </p:nvSpPr>
        <p:spPr bwMode="auto">
          <a:xfrm>
            <a:off x="1987114" y="3730673"/>
            <a:ext cx="4792752"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1" name="Line 5">
            <a:extLst>
              <a:ext uri="{FF2B5EF4-FFF2-40B4-BE49-F238E27FC236}">
                <a16:creationId xmlns:a16="http://schemas.microsoft.com/office/drawing/2014/main" id="{4B8F06E2-3458-44EE-950E-6D21DED02150}"/>
              </a:ext>
            </a:extLst>
          </p:cNvPr>
          <p:cNvSpPr>
            <a:spLocks noChangeShapeType="1"/>
          </p:cNvSpPr>
          <p:nvPr/>
        </p:nvSpPr>
        <p:spPr bwMode="auto">
          <a:xfrm>
            <a:off x="2863458" y="2286048"/>
            <a:ext cx="563563" cy="0"/>
          </a:xfrm>
          <a:prstGeom prst="line">
            <a:avLst/>
          </a:prstGeom>
          <a:noFill/>
          <a:ln w="19050">
            <a:solidFill>
              <a:srgbClr val="FF3B0D"/>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2" name="Line 5">
            <a:extLst>
              <a:ext uri="{FF2B5EF4-FFF2-40B4-BE49-F238E27FC236}">
                <a16:creationId xmlns:a16="http://schemas.microsoft.com/office/drawing/2014/main" id="{405B7B75-8B82-482C-BC68-06CB7B0A254C}"/>
              </a:ext>
            </a:extLst>
          </p:cNvPr>
          <p:cNvSpPr>
            <a:spLocks noChangeShapeType="1"/>
          </p:cNvSpPr>
          <p:nvPr/>
        </p:nvSpPr>
        <p:spPr bwMode="auto">
          <a:xfrm>
            <a:off x="3493696" y="3008360"/>
            <a:ext cx="2733274" cy="0"/>
          </a:xfrm>
          <a:prstGeom prst="line">
            <a:avLst/>
          </a:prstGeom>
          <a:noFill/>
          <a:ln w="19050">
            <a:solidFill>
              <a:srgbClr val="FF3B0D"/>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cxnSp>
        <p:nvCxnSpPr>
          <p:cNvPr id="13" name="Straight Connector 3">
            <a:extLst>
              <a:ext uri="{FF2B5EF4-FFF2-40B4-BE49-F238E27FC236}">
                <a16:creationId xmlns:a16="http://schemas.microsoft.com/office/drawing/2014/main" id="{4E5C8E17-E528-412E-B36D-AC6F69130B0C}"/>
              </a:ext>
            </a:extLst>
          </p:cNvPr>
          <p:cNvCxnSpPr>
            <a:cxnSpLocks noChangeShapeType="1"/>
            <a:stCxn id="11" idx="1"/>
            <a:endCxn id="12" idx="0"/>
          </p:cNvCxnSpPr>
          <p:nvPr/>
        </p:nvCxnSpPr>
        <p:spPr bwMode="auto">
          <a:xfrm>
            <a:off x="3427021" y="2286049"/>
            <a:ext cx="66675" cy="722311"/>
          </a:xfrm>
          <a:prstGeom prst="line">
            <a:avLst/>
          </a:prstGeom>
          <a:noFill/>
          <a:ln w="19050">
            <a:solidFill>
              <a:srgbClr val="FF3B0D"/>
            </a:solidFill>
            <a:round/>
            <a:headEnd/>
            <a:tailEnd/>
          </a:ln>
          <a:extLst>
            <a:ext uri="{909E8E84-426E-40DD-AFC4-6F175D3DCCD1}">
              <a14:hiddenFill xmlns:a14="http://schemas.microsoft.com/office/drawing/2010/main">
                <a:noFill/>
              </a14:hiddenFill>
            </a:ext>
          </a:extLst>
        </p:spPr>
      </p:cxnSp>
      <p:sp>
        <p:nvSpPr>
          <p:cNvPr id="14" name="Line 9">
            <a:extLst>
              <a:ext uri="{FF2B5EF4-FFF2-40B4-BE49-F238E27FC236}">
                <a16:creationId xmlns:a16="http://schemas.microsoft.com/office/drawing/2014/main" id="{684A1758-2000-4D9C-8B4B-2E77555D334A}"/>
              </a:ext>
            </a:extLst>
          </p:cNvPr>
          <p:cNvSpPr>
            <a:spLocks noChangeShapeType="1"/>
          </p:cNvSpPr>
          <p:nvPr/>
        </p:nvSpPr>
        <p:spPr bwMode="auto">
          <a:xfrm>
            <a:off x="3427021" y="3730673"/>
            <a:ext cx="0" cy="21907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5" name="Line 18">
            <a:extLst>
              <a:ext uri="{FF2B5EF4-FFF2-40B4-BE49-F238E27FC236}">
                <a16:creationId xmlns:a16="http://schemas.microsoft.com/office/drawing/2014/main" id="{A1675964-EAE3-4DAF-88CD-BD2798D6A767}"/>
              </a:ext>
            </a:extLst>
          </p:cNvPr>
          <p:cNvSpPr>
            <a:spLocks noChangeShapeType="1"/>
          </p:cNvSpPr>
          <p:nvPr/>
        </p:nvSpPr>
        <p:spPr bwMode="auto">
          <a:xfrm>
            <a:off x="2857125" y="3860848"/>
            <a:ext cx="569896" cy="0"/>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6" name="Rectangle 10">
            <a:extLst>
              <a:ext uri="{FF2B5EF4-FFF2-40B4-BE49-F238E27FC236}">
                <a16:creationId xmlns:a16="http://schemas.microsoft.com/office/drawing/2014/main" id="{5293B45F-32C8-4B09-B7AE-1602AAD28C32}"/>
              </a:ext>
            </a:extLst>
          </p:cNvPr>
          <p:cNvSpPr>
            <a:spLocks noChangeArrowheads="1"/>
          </p:cNvSpPr>
          <p:nvPr/>
        </p:nvSpPr>
        <p:spPr bwMode="auto">
          <a:xfrm>
            <a:off x="2947187" y="3760835"/>
            <a:ext cx="418995" cy="184666"/>
          </a:xfrm>
          <a:prstGeom prst="rect">
            <a:avLst/>
          </a:prstGeom>
          <a:solidFill>
            <a:schemeClr val="bg1"/>
          </a:solidFill>
          <a:ln>
            <a:noFill/>
          </a:ln>
        </p:spPr>
        <p:txBody>
          <a:bodyPr wrap="square" lIns="0" tIns="0" rIns="0" bIns="0">
            <a:spAutoFit/>
          </a:bodyPr>
          <a:lstStyle/>
          <a:p>
            <a:pPr>
              <a:defRPr/>
            </a:pPr>
            <a:r>
              <a:rPr lang="de-DE" sz="1200" dirty="0">
                <a:latin typeface="+mn-lt"/>
              </a:rPr>
              <a:t>50 </a:t>
            </a:r>
            <a:r>
              <a:rPr lang="de-DE" sz="1200" dirty="0" err="1">
                <a:latin typeface="+mn-lt"/>
              </a:rPr>
              <a:t>ms</a:t>
            </a:r>
            <a:endParaRPr lang="de-DE" sz="1200" baseline="-25000" dirty="0">
              <a:latin typeface="+mn-lt"/>
            </a:endParaRPr>
          </a:p>
        </p:txBody>
      </p:sp>
      <p:sp>
        <p:nvSpPr>
          <p:cNvPr id="17" name="Rectangle 7">
            <a:extLst>
              <a:ext uri="{FF2B5EF4-FFF2-40B4-BE49-F238E27FC236}">
                <a16:creationId xmlns:a16="http://schemas.microsoft.com/office/drawing/2014/main" id="{EF9EA6F0-46BE-4DF9-9C13-BFB8F3B452D9}"/>
              </a:ext>
            </a:extLst>
          </p:cNvPr>
          <p:cNvSpPr>
            <a:spLocks noChangeArrowheads="1"/>
          </p:cNvSpPr>
          <p:nvPr/>
        </p:nvSpPr>
        <p:spPr bwMode="auto">
          <a:xfrm>
            <a:off x="2123683" y="2209848"/>
            <a:ext cx="47929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de-DE" sz="1100" i="1" dirty="0">
                <a:solidFill>
                  <a:srgbClr val="FF0000"/>
                </a:solidFill>
                <a:latin typeface="+mn-lt"/>
              </a:rPr>
              <a:t>ISIR</a:t>
            </a:r>
            <a:r>
              <a:rPr lang="de-DE" sz="1100" baseline="-25000" dirty="0">
                <a:solidFill>
                  <a:srgbClr val="FF0000"/>
                </a:solidFill>
                <a:latin typeface="+mn-lt"/>
              </a:rPr>
              <a:t>M min</a:t>
            </a:r>
          </a:p>
        </p:txBody>
      </p:sp>
      <p:sp>
        <p:nvSpPr>
          <p:cNvPr id="18" name="Line 16">
            <a:extLst>
              <a:ext uri="{FF2B5EF4-FFF2-40B4-BE49-F238E27FC236}">
                <a16:creationId xmlns:a16="http://schemas.microsoft.com/office/drawing/2014/main" id="{81A8C792-9CD0-47CB-B80D-BB84DB7469EC}"/>
              </a:ext>
            </a:extLst>
          </p:cNvPr>
          <p:cNvSpPr>
            <a:spLocks noChangeShapeType="1"/>
          </p:cNvSpPr>
          <p:nvPr/>
        </p:nvSpPr>
        <p:spPr bwMode="auto">
          <a:xfrm>
            <a:off x="2699946" y="3017885"/>
            <a:ext cx="793750"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9" name="Rectangle 7">
            <a:extLst>
              <a:ext uri="{FF2B5EF4-FFF2-40B4-BE49-F238E27FC236}">
                <a16:creationId xmlns:a16="http://schemas.microsoft.com/office/drawing/2014/main" id="{B7D2190F-CD6E-4943-B16D-F2BB44756B1D}"/>
              </a:ext>
            </a:extLst>
          </p:cNvPr>
          <p:cNvSpPr>
            <a:spLocks noChangeArrowheads="1"/>
          </p:cNvSpPr>
          <p:nvPr/>
        </p:nvSpPr>
        <p:spPr bwMode="auto">
          <a:xfrm>
            <a:off x="2244333" y="2932160"/>
            <a:ext cx="3590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de-DE" sz="1100" i="1" dirty="0">
                <a:solidFill>
                  <a:srgbClr val="FF0000"/>
                </a:solidFill>
                <a:latin typeface="+mn-lt"/>
              </a:rPr>
              <a:t>IS</a:t>
            </a:r>
            <a:r>
              <a:rPr lang="de-DE" sz="1100" baseline="-25000" dirty="0">
                <a:solidFill>
                  <a:srgbClr val="FF0000"/>
                </a:solidFill>
                <a:latin typeface="+mn-lt"/>
              </a:rPr>
              <a:t>M min</a:t>
            </a:r>
          </a:p>
        </p:txBody>
      </p:sp>
      <p:sp>
        <p:nvSpPr>
          <p:cNvPr id="20" name="Rectangle 7">
            <a:extLst>
              <a:ext uri="{FF2B5EF4-FFF2-40B4-BE49-F238E27FC236}">
                <a16:creationId xmlns:a16="http://schemas.microsoft.com/office/drawing/2014/main" id="{6F6E6881-866E-41C0-BE4B-1E36A0743C63}"/>
              </a:ext>
            </a:extLst>
          </p:cNvPr>
          <p:cNvSpPr>
            <a:spLocks noChangeArrowheads="1"/>
          </p:cNvSpPr>
          <p:nvPr/>
        </p:nvSpPr>
        <p:spPr bwMode="auto">
          <a:xfrm>
            <a:off x="2406258" y="1462722"/>
            <a:ext cx="173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de-DE" sz="1100" i="1" dirty="0">
                <a:solidFill>
                  <a:srgbClr val="FF0000"/>
                </a:solidFill>
                <a:latin typeface="+mn-lt"/>
              </a:rPr>
              <a:t>IS</a:t>
            </a:r>
            <a:r>
              <a:rPr lang="de-DE" sz="1100" baseline="-25000" dirty="0">
                <a:solidFill>
                  <a:srgbClr val="FF0000"/>
                </a:solidFill>
                <a:latin typeface="+mn-lt"/>
              </a:rPr>
              <a:t>M</a:t>
            </a:r>
          </a:p>
        </p:txBody>
      </p:sp>
      <p:sp>
        <p:nvSpPr>
          <p:cNvPr id="21" name="Line 17">
            <a:extLst>
              <a:ext uri="{FF2B5EF4-FFF2-40B4-BE49-F238E27FC236}">
                <a16:creationId xmlns:a16="http://schemas.microsoft.com/office/drawing/2014/main" id="{8D51649C-ED33-4DC3-B3DA-75C504F164C2}"/>
              </a:ext>
            </a:extLst>
          </p:cNvPr>
          <p:cNvSpPr>
            <a:spLocks noChangeShapeType="1"/>
          </p:cNvSpPr>
          <p:nvPr/>
        </p:nvSpPr>
        <p:spPr bwMode="auto">
          <a:xfrm flipV="1">
            <a:off x="3427021" y="2286048"/>
            <a:ext cx="0" cy="1439862"/>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2" name="Line 5">
            <a:extLst>
              <a:ext uri="{FF2B5EF4-FFF2-40B4-BE49-F238E27FC236}">
                <a16:creationId xmlns:a16="http://schemas.microsoft.com/office/drawing/2014/main" id="{AC70D341-1EC0-47EF-A8F7-0B00FAA6C345}"/>
              </a:ext>
            </a:extLst>
          </p:cNvPr>
          <p:cNvSpPr>
            <a:spLocks noChangeShapeType="1"/>
          </p:cNvSpPr>
          <p:nvPr/>
        </p:nvSpPr>
        <p:spPr bwMode="auto">
          <a:xfrm>
            <a:off x="6241658" y="3008360"/>
            <a:ext cx="506636" cy="0"/>
          </a:xfrm>
          <a:prstGeom prst="line">
            <a:avLst/>
          </a:prstGeom>
          <a:noFill/>
          <a:ln w="19050">
            <a:solidFill>
              <a:srgbClr val="FF3B0D"/>
            </a:solidFill>
            <a:prstDash val="dash"/>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23" name="Rectangle 10">
            <a:extLst>
              <a:ext uri="{FF2B5EF4-FFF2-40B4-BE49-F238E27FC236}">
                <a16:creationId xmlns:a16="http://schemas.microsoft.com/office/drawing/2014/main" id="{4675FE9E-24ED-4D79-987D-FD98EFB81304}"/>
              </a:ext>
            </a:extLst>
          </p:cNvPr>
          <p:cNvSpPr>
            <a:spLocks noChangeArrowheads="1"/>
          </p:cNvSpPr>
          <p:nvPr/>
        </p:nvSpPr>
        <p:spPr bwMode="auto">
          <a:xfrm>
            <a:off x="1582437" y="3220509"/>
            <a:ext cx="995123" cy="369332"/>
          </a:xfrm>
          <a:prstGeom prst="rect">
            <a:avLst/>
          </a:prstGeom>
          <a:solidFill>
            <a:schemeClr val="bg1"/>
          </a:solidFill>
          <a:ln>
            <a:noFill/>
          </a:ln>
        </p:spPr>
        <p:txBody>
          <a:bodyPr wrap="square" lIns="36000" tIns="0" rIns="36000" bIns="0">
            <a:spAutoFit/>
          </a:bodyPr>
          <a:lstStyle/>
          <a:p>
            <a:pPr>
              <a:defRPr/>
            </a:pPr>
            <a:r>
              <a:rPr lang="de-DE" sz="1200" dirty="0" err="1">
                <a:solidFill>
                  <a:schemeClr val="tx1">
                    <a:lumMod val="85000"/>
                    <a:lumOff val="15000"/>
                  </a:schemeClr>
                </a:solidFill>
                <a:latin typeface="+mn-lt"/>
              </a:rPr>
              <a:t>Unspecified</a:t>
            </a:r>
            <a:r>
              <a:rPr lang="de-DE" sz="1200" dirty="0">
                <a:solidFill>
                  <a:schemeClr val="tx1">
                    <a:lumMod val="85000"/>
                    <a:lumOff val="15000"/>
                  </a:schemeClr>
                </a:solidFill>
                <a:latin typeface="+mn-lt"/>
              </a:rPr>
              <a:t> </a:t>
            </a:r>
          </a:p>
          <a:p>
            <a:pPr>
              <a:defRPr/>
            </a:pPr>
            <a:r>
              <a:rPr lang="de-DE" sz="1200" dirty="0" err="1">
                <a:solidFill>
                  <a:schemeClr val="tx1">
                    <a:lumMod val="85000"/>
                    <a:lumOff val="15000"/>
                  </a:schemeClr>
                </a:solidFill>
                <a:latin typeface="+mn-lt"/>
              </a:rPr>
              <a:t>behavior</a:t>
            </a:r>
            <a:endParaRPr lang="de-DE" sz="1200" baseline="-25000" dirty="0">
              <a:solidFill>
                <a:schemeClr val="tx1">
                  <a:lumMod val="85000"/>
                  <a:lumOff val="15000"/>
                </a:schemeClr>
              </a:solidFill>
              <a:latin typeface="+mn-lt"/>
            </a:endParaRPr>
          </a:p>
        </p:txBody>
      </p:sp>
      <p:sp>
        <p:nvSpPr>
          <p:cNvPr id="24" name="Line 16">
            <a:extLst>
              <a:ext uri="{FF2B5EF4-FFF2-40B4-BE49-F238E27FC236}">
                <a16:creationId xmlns:a16="http://schemas.microsoft.com/office/drawing/2014/main" id="{8F361850-4F39-4578-A7C0-F0C1ED4A381A}"/>
              </a:ext>
            </a:extLst>
          </p:cNvPr>
          <p:cNvSpPr>
            <a:spLocks noChangeShapeType="1"/>
          </p:cNvSpPr>
          <p:nvPr/>
        </p:nvSpPr>
        <p:spPr bwMode="auto">
          <a:xfrm>
            <a:off x="2699946" y="1562521"/>
            <a:ext cx="3695358" cy="0"/>
          </a:xfrm>
          <a:prstGeom prst="line">
            <a:avLst/>
          </a:prstGeom>
          <a:noFill/>
          <a:ln w="19050">
            <a:solidFill>
              <a:srgbClr val="0070C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 name="Line 17">
            <a:extLst>
              <a:ext uri="{FF2B5EF4-FFF2-40B4-BE49-F238E27FC236}">
                <a16:creationId xmlns:a16="http://schemas.microsoft.com/office/drawing/2014/main" id="{A1765981-0118-492C-97A5-E2244EEC8570}"/>
              </a:ext>
            </a:extLst>
          </p:cNvPr>
          <p:cNvSpPr>
            <a:spLocks noChangeShapeType="1"/>
          </p:cNvSpPr>
          <p:nvPr/>
        </p:nvSpPr>
        <p:spPr bwMode="auto">
          <a:xfrm flipV="1">
            <a:off x="6226970" y="1445260"/>
            <a:ext cx="0" cy="2280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6" name="Line 17">
            <a:extLst>
              <a:ext uri="{FF2B5EF4-FFF2-40B4-BE49-F238E27FC236}">
                <a16:creationId xmlns:a16="http://schemas.microsoft.com/office/drawing/2014/main" id="{42FBD3B8-30A1-4AE9-B3D4-CD25B57BE590}"/>
              </a:ext>
            </a:extLst>
          </p:cNvPr>
          <p:cNvSpPr>
            <a:spLocks noChangeShapeType="1"/>
          </p:cNvSpPr>
          <p:nvPr/>
        </p:nvSpPr>
        <p:spPr bwMode="auto">
          <a:xfrm flipV="1">
            <a:off x="2857125" y="2286048"/>
            <a:ext cx="0" cy="1439862"/>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cxnSp>
        <p:nvCxnSpPr>
          <p:cNvPr id="27" name="Straight Connector 26">
            <a:extLst>
              <a:ext uri="{FF2B5EF4-FFF2-40B4-BE49-F238E27FC236}">
                <a16:creationId xmlns:a16="http://schemas.microsoft.com/office/drawing/2014/main" id="{F4D7460A-804B-4748-9279-644560DF1F3C}"/>
              </a:ext>
            </a:extLst>
          </p:cNvPr>
          <p:cNvCxnSpPr>
            <a:endCxn id="11" idx="0"/>
          </p:cNvCxnSpPr>
          <p:nvPr/>
        </p:nvCxnSpPr>
        <p:spPr bwMode="auto">
          <a:xfrm flipV="1">
            <a:off x="2699946" y="2286048"/>
            <a:ext cx="163512" cy="1439862"/>
          </a:xfrm>
          <a:prstGeom prst="line">
            <a:avLst/>
          </a:prstGeom>
          <a:solidFill>
            <a:schemeClr val="accent1"/>
          </a:solidFill>
          <a:ln w="190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3">
            <a:extLst>
              <a:ext uri="{FF2B5EF4-FFF2-40B4-BE49-F238E27FC236}">
                <a16:creationId xmlns:a16="http://schemas.microsoft.com/office/drawing/2014/main" id="{8BAD07BC-B033-4011-89D6-6A1AD018B4D4}"/>
              </a:ext>
            </a:extLst>
          </p:cNvPr>
          <p:cNvCxnSpPr>
            <a:cxnSpLocks noChangeShapeType="1"/>
          </p:cNvCxnSpPr>
          <p:nvPr/>
        </p:nvCxnSpPr>
        <p:spPr bwMode="auto">
          <a:xfrm flipV="1">
            <a:off x="2416577" y="3364801"/>
            <a:ext cx="328612" cy="1047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Rectangle 10">
            <a:extLst>
              <a:ext uri="{FF2B5EF4-FFF2-40B4-BE49-F238E27FC236}">
                <a16:creationId xmlns:a16="http://schemas.microsoft.com/office/drawing/2014/main" id="{9D349BAC-3C1B-4FDF-9519-C50C6CCABBFD}"/>
              </a:ext>
            </a:extLst>
          </p:cNvPr>
          <p:cNvSpPr>
            <a:spLocks noChangeArrowheads="1"/>
          </p:cNvSpPr>
          <p:nvPr/>
        </p:nvSpPr>
        <p:spPr bwMode="auto">
          <a:xfrm>
            <a:off x="3622283" y="2435579"/>
            <a:ext cx="2524125" cy="184666"/>
          </a:xfrm>
          <a:prstGeom prst="rect">
            <a:avLst/>
          </a:prstGeom>
          <a:solidFill>
            <a:schemeClr val="bg1"/>
          </a:solidFill>
          <a:ln>
            <a:noFill/>
          </a:ln>
        </p:spPr>
        <p:txBody>
          <a:bodyPr wrap="square" lIns="36000" tIns="0" rIns="36000" bIns="0">
            <a:spAutoFit/>
          </a:bodyPr>
          <a:lstStyle/>
          <a:p>
            <a:pPr>
              <a:defRPr/>
            </a:pPr>
            <a:r>
              <a:rPr lang="de-DE" sz="1200" dirty="0">
                <a:solidFill>
                  <a:schemeClr val="tx1">
                    <a:lumMod val="85000"/>
                    <a:lumOff val="15000"/>
                  </a:schemeClr>
                </a:solidFill>
                <a:latin typeface="+mn-lt"/>
              </a:rPr>
              <a:t>Master </a:t>
            </a:r>
            <a:r>
              <a:rPr lang="de-DE" sz="1200" dirty="0" err="1">
                <a:solidFill>
                  <a:schemeClr val="tx1">
                    <a:lumMod val="85000"/>
                    <a:lumOff val="15000"/>
                  </a:schemeClr>
                </a:solidFill>
                <a:latin typeface="+mn-lt"/>
              </a:rPr>
              <a:t>can</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provide</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higher</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currents</a:t>
            </a:r>
            <a:endParaRPr lang="de-DE" sz="1200" baseline="-25000" dirty="0">
              <a:solidFill>
                <a:schemeClr val="tx1">
                  <a:lumMod val="85000"/>
                  <a:lumOff val="15000"/>
                </a:schemeClr>
              </a:solidFill>
              <a:latin typeface="+mn-lt"/>
            </a:endParaRPr>
          </a:p>
        </p:txBody>
      </p:sp>
      <p:sp>
        <p:nvSpPr>
          <p:cNvPr id="30" name="Rectangle 10">
            <a:extLst>
              <a:ext uri="{FF2B5EF4-FFF2-40B4-BE49-F238E27FC236}">
                <a16:creationId xmlns:a16="http://schemas.microsoft.com/office/drawing/2014/main" id="{1C47BAD2-9438-4BC3-9CF6-E83B5E7F86A6}"/>
              </a:ext>
            </a:extLst>
          </p:cNvPr>
          <p:cNvSpPr>
            <a:spLocks noChangeArrowheads="1"/>
          </p:cNvSpPr>
          <p:nvPr/>
        </p:nvSpPr>
        <p:spPr bwMode="auto">
          <a:xfrm>
            <a:off x="3622283" y="3066621"/>
            <a:ext cx="2524125" cy="184666"/>
          </a:xfrm>
          <a:prstGeom prst="rect">
            <a:avLst/>
          </a:prstGeom>
          <a:solidFill>
            <a:schemeClr val="bg1"/>
          </a:solidFill>
          <a:ln>
            <a:noFill/>
          </a:ln>
        </p:spPr>
        <p:txBody>
          <a:bodyPr wrap="square" lIns="36000" tIns="0" rIns="36000" bIns="0">
            <a:spAutoFit/>
          </a:bodyPr>
          <a:lstStyle/>
          <a:p>
            <a:pPr>
              <a:defRPr/>
            </a:pPr>
            <a:r>
              <a:rPr lang="de-DE" sz="1200" dirty="0">
                <a:solidFill>
                  <a:schemeClr val="tx1">
                    <a:lumMod val="85000"/>
                    <a:lumOff val="15000"/>
                  </a:schemeClr>
                </a:solidFill>
                <a:latin typeface="+mn-lt"/>
              </a:rPr>
              <a:t>Minimum </a:t>
            </a:r>
            <a:r>
              <a:rPr lang="de-DE" sz="1200" dirty="0" err="1">
                <a:solidFill>
                  <a:schemeClr val="tx1">
                    <a:lumMod val="85000"/>
                    <a:lumOff val="15000"/>
                  </a:schemeClr>
                </a:solidFill>
                <a:latin typeface="+mn-lt"/>
              </a:rPr>
              <a:t>current</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of</a:t>
            </a:r>
            <a:r>
              <a:rPr lang="de-DE" sz="1200" dirty="0">
                <a:solidFill>
                  <a:schemeClr val="tx1">
                    <a:lumMod val="85000"/>
                    <a:lumOff val="15000"/>
                  </a:schemeClr>
                </a:solidFill>
                <a:latin typeface="+mn-lt"/>
              </a:rPr>
              <a:t> </a:t>
            </a:r>
            <a:r>
              <a:rPr lang="de-DE" sz="1200" dirty="0" err="1">
                <a:solidFill>
                  <a:schemeClr val="tx1">
                    <a:lumMod val="85000"/>
                    <a:lumOff val="15000"/>
                  </a:schemeClr>
                </a:solidFill>
                <a:latin typeface="+mn-lt"/>
              </a:rPr>
              <a:t>the</a:t>
            </a:r>
            <a:r>
              <a:rPr lang="de-DE" sz="1200" dirty="0">
                <a:solidFill>
                  <a:schemeClr val="tx1">
                    <a:lumMod val="85000"/>
                    <a:lumOff val="15000"/>
                  </a:schemeClr>
                </a:solidFill>
                <a:latin typeface="+mn-lt"/>
              </a:rPr>
              <a:t> Master </a:t>
            </a:r>
            <a:r>
              <a:rPr lang="de-DE" sz="1200" dirty="0" err="1">
                <a:solidFill>
                  <a:schemeClr val="tx1">
                    <a:lumMod val="85000"/>
                    <a:lumOff val="15000"/>
                  </a:schemeClr>
                </a:solidFill>
                <a:latin typeface="+mn-lt"/>
              </a:rPr>
              <a:t>port</a:t>
            </a:r>
            <a:endParaRPr lang="de-DE" sz="1200" baseline="-25000" dirty="0">
              <a:solidFill>
                <a:schemeClr val="tx1">
                  <a:lumMod val="85000"/>
                  <a:lumOff val="15000"/>
                </a:schemeClr>
              </a:solidFill>
              <a:latin typeface="+mn-lt"/>
            </a:endParaRPr>
          </a:p>
        </p:txBody>
      </p:sp>
      <p:sp>
        <p:nvSpPr>
          <p:cNvPr id="31" name="TextBox 30">
            <a:extLst>
              <a:ext uri="{FF2B5EF4-FFF2-40B4-BE49-F238E27FC236}">
                <a16:creationId xmlns:a16="http://schemas.microsoft.com/office/drawing/2014/main" id="{539AE5DD-215F-4650-8B77-CA73B234E2B6}"/>
              </a:ext>
            </a:extLst>
          </p:cNvPr>
          <p:cNvSpPr txBox="1"/>
          <p:nvPr/>
        </p:nvSpPr>
        <p:spPr>
          <a:xfrm>
            <a:off x="2922461" y="2317618"/>
            <a:ext cx="506549" cy="184666"/>
          </a:xfrm>
          <a:prstGeom prst="rect">
            <a:avLst/>
          </a:prstGeom>
          <a:noFill/>
        </p:spPr>
        <p:txBody>
          <a:bodyPr wrap="none" lIns="0" tIns="0" rIns="0" bIns="0" rtlCol="0">
            <a:spAutoFit/>
          </a:bodyPr>
          <a:lstStyle/>
          <a:p>
            <a:r>
              <a:rPr lang="de-DE" sz="1200" dirty="0">
                <a:latin typeface="+mn-lt"/>
              </a:rPr>
              <a:t>400 mA</a:t>
            </a:r>
          </a:p>
        </p:txBody>
      </p:sp>
      <p:sp>
        <p:nvSpPr>
          <p:cNvPr id="32" name="TextBox 31">
            <a:extLst>
              <a:ext uri="{FF2B5EF4-FFF2-40B4-BE49-F238E27FC236}">
                <a16:creationId xmlns:a16="http://schemas.microsoft.com/office/drawing/2014/main" id="{51CE44F6-B330-4460-B7C2-24FB9E55B9AA}"/>
              </a:ext>
            </a:extLst>
          </p:cNvPr>
          <p:cNvSpPr txBox="1"/>
          <p:nvPr/>
        </p:nvSpPr>
        <p:spPr>
          <a:xfrm>
            <a:off x="2922460" y="3019228"/>
            <a:ext cx="506549" cy="184666"/>
          </a:xfrm>
          <a:prstGeom prst="rect">
            <a:avLst/>
          </a:prstGeom>
          <a:noFill/>
        </p:spPr>
        <p:txBody>
          <a:bodyPr wrap="none" lIns="0" tIns="0" rIns="0" bIns="0" rtlCol="0">
            <a:spAutoFit/>
          </a:bodyPr>
          <a:lstStyle/>
          <a:p>
            <a:r>
              <a:rPr lang="de-DE" sz="1200" dirty="0">
                <a:latin typeface="+mn-lt"/>
              </a:rPr>
              <a:t>200 mA</a:t>
            </a:r>
          </a:p>
        </p:txBody>
      </p:sp>
      <p:sp>
        <p:nvSpPr>
          <p:cNvPr id="33" name="TextBox 32">
            <a:extLst>
              <a:ext uri="{FF2B5EF4-FFF2-40B4-BE49-F238E27FC236}">
                <a16:creationId xmlns:a16="http://schemas.microsoft.com/office/drawing/2014/main" id="{AFE8B057-BA2D-42DF-9D11-5F4B78C3FDBD}"/>
              </a:ext>
            </a:extLst>
          </p:cNvPr>
          <p:cNvSpPr txBox="1"/>
          <p:nvPr/>
        </p:nvSpPr>
        <p:spPr>
          <a:xfrm>
            <a:off x="6461666" y="1466527"/>
            <a:ext cx="1221488" cy="553998"/>
          </a:xfrm>
          <a:prstGeom prst="rect">
            <a:avLst/>
          </a:prstGeom>
          <a:noFill/>
        </p:spPr>
        <p:txBody>
          <a:bodyPr wrap="none" lIns="0" tIns="0" rIns="0" bIns="0" rtlCol="0">
            <a:spAutoFit/>
          </a:bodyPr>
          <a:lstStyle/>
          <a:p>
            <a:r>
              <a:rPr lang="de-DE" sz="1200" dirty="0">
                <a:solidFill>
                  <a:srgbClr val="0070C0"/>
                </a:solidFill>
                <a:latin typeface="+mn-lt"/>
              </a:rPr>
              <a:t>1000 mA </a:t>
            </a:r>
            <a:br>
              <a:rPr lang="de-DE" sz="1200" dirty="0">
                <a:solidFill>
                  <a:srgbClr val="0070C0"/>
                </a:solidFill>
                <a:latin typeface="+mn-lt"/>
              </a:rPr>
            </a:br>
            <a:r>
              <a:rPr lang="de-DE" sz="1200" dirty="0">
                <a:solidFill>
                  <a:srgbClr val="0070C0"/>
                </a:solidFill>
                <a:latin typeface="+mn-lt"/>
              </a:rPr>
              <a:t>(</a:t>
            </a:r>
            <a:r>
              <a:rPr lang="de-DE" sz="1200" dirty="0" err="1">
                <a:solidFill>
                  <a:srgbClr val="0070C0"/>
                </a:solidFill>
                <a:latin typeface="+mn-lt"/>
              </a:rPr>
              <a:t>current</a:t>
            </a:r>
            <a:r>
              <a:rPr lang="de-DE" sz="1200" dirty="0">
                <a:solidFill>
                  <a:srgbClr val="0070C0"/>
                </a:solidFill>
                <a:latin typeface="+mn-lt"/>
              </a:rPr>
              <a:t> </a:t>
            </a:r>
            <a:r>
              <a:rPr lang="de-DE" sz="1200" dirty="0" err="1">
                <a:solidFill>
                  <a:srgbClr val="0070C0"/>
                </a:solidFill>
                <a:latin typeface="+mn-lt"/>
              </a:rPr>
              <a:t>limit</a:t>
            </a:r>
            <a:r>
              <a:rPr lang="de-DE" sz="1200" dirty="0">
                <a:solidFill>
                  <a:srgbClr val="0070C0"/>
                </a:solidFill>
                <a:latin typeface="+mn-lt"/>
              </a:rPr>
              <a:t> </a:t>
            </a:r>
            <a:r>
              <a:rPr lang="de-DE" sz="1200" dirty="0" err="1">
                <a:solidFill>
                  <a:srgbClr val="0070C0"/>
                </a:solidFill>
                <a:latin typeface="+mn-lt"/>
              </a:rPr>
              <a:t>for</a:t>
            </a:r>
            <a:r>
              <a:rPr lang="de-DE" sz="1200" dirty="0">
                <a:solidFill>
                  <a:srgbClr val="0070C0"/>
                </a:solidFill>
                <a:latin typeface="+mn-lt"/>
              </a:rPr>
              <a:t> </a:t>
            </a:r>
            <a:br>
              <a:rPr lang="de-DE" sz="1200" dirty="0">
                <a:solidFill>
                  <a:srgbClr val="0070C0"/>
                </a:solidFill>
                <a:latin typeface="+mn-lt"/>
              </a:rPr>
            </a:br>
            <a:r>
              <a:rPr lang="de-DE" sz="1200" dirty="0">
                <a:solidFill>
                  <a:srgbClr val="0070C0"/>
                </a:solidFill>
                <a:latin typeface="+mn-lt"/>
              </a:rPr>
              <a:t>IO-Link </a:t>
            </a:r>
            <a:r>
              <a:rPr lang="de-DE" sz="1200" dirty="0" err="1">
                <a:solidFill>
                  <a:srgbClr val="0070C0"/>
                </a:solidFill>
                <a:latin typeface="+mn-lt"/>
              </a:rPr>
              <a:t>Safety</a:t>
            </a:r>
            <a:r>
              <a:rPr lang="de-DE" sz="1200" dirty="0">
                <a:solidFill>
                  <a:srgbClr val="0070C0"/>
                </a:solidFill>
                <a:latin typeface="+mn-lt"/>
              </a:rPr>
              <a:t>) </a:t>
            </a:r>
          </a:p>
        </p:txBody>
      </p:sp>
    </p:spTree>
    <p:extLst>
      <p:ext uri="{BB962C8B-B14F-4D97-AF65-F5344CB8AC3E}">
        <p14:creationId xmlns:p14="http://schemas.microsoft.com/office/powerpoint/2010/main" val="2876118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
</p:tagLst>
</file>

<file path=ppt/theme/theme1.xml><?xml version="1.0" encoding="utf-8"?>
<a:theme xmlns:a="http://schemas.openxmlformats.org/drawingml/2006/main" name="IO_Link_Folienmaster">
  <a:themeElements>
    <a:clrScheme name="IO_Link_Folie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O_Link_Folienmaster">
      <a:majorFont>
        <a:latin typeface="Trebuchet MS"/>
        <a:ea typeface="ＭＳ Ｐゴシック"/>
        <a:cs typeface=""/>
      </a:majorFont>
      <a:minorFont>
        <a:latin typeface="Trebuchet MS"/>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O_Link_Folie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O_Link_Folien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O_Link_Folien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O_Link_Folien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O_Link_Folien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O_Link_Folien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O_Link_Folien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O_Link_Folien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O_Link_Folien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O_Link_Folien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O_Link_Folien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O_Link_Folien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IO_Link_Folienmaster</Template>
  <TotalTime>840</TotalTime>
  <Words>5321</Words>
  <Application>Microsoft Office PowerPoint</Application>
  <PresentationFormat>On-screen Show (16:9)</PresentationFormat>
  <Paragraphs>1027</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Trebuchet MS</vt:lpstr>
      <vt:lpstr>Wingdings</vt:lpstr>
      <vt:lpstr>IO_Link_Folienmaster</vt:lpstr>
      <vt:lpstr>IO-Link Safety Digitalization down to smallest functional safe Sensors/Actuators/Mechatronics</vt:lpstr>
      <vt:lpstr>Overview</vt:lpstr>
      <vt:lpstr>Current status   </vt:lpstr>
      <vt:lpstr>11,4 million IO-Link nodes by end of 2018</vt:lpstr>
      <vt:lpstr>The IO-Link Story("V1.1.3")</vt:lpstr>
      <vt:lpstr>Basics  </vt:lpstr>
      <vt:lpstr>IO-Link Topology (Point-to-Point)</vt:lpstr>
      <vt:lpstr>Port Class A and B</vt:lpstr>
      <vt:lpstr>Class A Power Supply (Master and FS-Master)</vt:lpstr>
      <vt:lpstr>SIO (Standard Input/output) to IO-Link communication</vt:lpstr>
      <vt:lpstr>SIO to OSSDe and Functional Safety Communication</vt:lpstr>
      <vt:lpstr>Basic Start-up Procedure of IO-Link</vt:lpstr>
      <vt:lpstr>Upper level Systems (fieldbus &amp; FSCPs) </vt:lpstr>
      <vt:lpstr>Functional Safety Communication Profiles (FSCP)</vt:lpstr>
      <vt:lpstr>"Black Channel" Architecture of FSCPs</vt:lpstr>
      <vt:lpstr>Safety Function (Example)</vt:lpstr>
      <vt:lpstr>Current situation with FSCPs </vt:lpstr>
      <vt:lpstr>Manufacturer's Situation</vt:lpstr>
      <vt:lpstr>Customer's Situation</vt:lpstr>
      <vt:lpstr>IO-Link Safety as a Solution</vt:lpstr>
      <vt:lpstr>Automation "hierarchy" with IO-Link Safety</vt:lpstr>
      <vt:lpstr>"Off-Site" Parameterization and Test (OSSDe)</vt:lpstr>
      <vt:lpstr>Migration Strategy (example: PROFIsafe)</vt:lpstr>
      <vt:lpstr>Communication </vt:lpstr>
      <vt:lpstr>Specifications and Assessment Reports</vt:lpstr>
      <vt:lpstr>"Black Channel" Principle also with IO-Link Safety</vt:lpstr>
      <vt:lpstr>Messages with IO-Link Safety</vt:lpstr>
      <vt:lpstr>Start-up and Securing Measures</vt:lpstr>
      <vt:lpstr>Integration into FSCPs </vt:lpstr>
      <vt:lpstr>Integration Objectives of IO-Link Safety</vt:lpstr>
      <vt:lpstr>Prospects</vt:lpstr>
      <vt:lpstr>Integration</vt:lpstr>
      <vt:lpstr>System Overview (PROFINET / IO-Link)</vt:lpstr>
      <vt:lpstr>Safety is Linear Extension of Fieldbus Integration (Example PN)</vt:lpstr>
      <vt:lpstr>Test &amp; Certification </vt:lpstr>
      <vt:lpstr>Test &amp; Assessment</vt:lpstr>
      <vt:lpstr>Automated Test Case Generation</vt:lpstr>
      <vt:lpstr>FS-Master Tester</vt:lpstr>
      <vt:lpstr>FS-Master Tester (without fieldbus dependency)</vt:lpstr>
      <vt:lpstr>FS-Device Tester</vt:lpstr>
      <vt:lpstr>Assessment &amp; Certification (FS-Device or stand-alone FS-Master) </vt:lpstr>
      <vt:lpstr>Assessment &amp; Certification (FS-Master on Fieldbus/FSCP) </vt:lpstr>
      <vt:lpstr>Development SUPPORT </vt:lpstr>
      <vt:lpstr>Technology Provider</vt:lpstr>
      <vt:lpstr>What's next?</vt:lpstr>
      <vt:lpstr>Working Group Members</vt:lpstr>
      <vt:lpstr>Thank you!</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neue Standard in der unteren Feldebene der führenden Automatisierungshersteller</dc:title>
  <dc:creator>André Loburg - Tel. +49 (911) 895-3257   (ADLOAN6)</dc:creator>
  <cp:lastModifiedBy>Hans-Wolfgang Stripf</cp:lastModifiedBy>
  <cp:revision>434</cp:revision>
  <cp:lastPrinted>2019-08-13T11:16:02Z</cp:lastPrinted>
  <dcterms:created xsi:type="dcterms:W3CDTF">2009-03-06T15:59:41Z</dcterms:created>
  <dcterms:modified xsi:type="dcterms:W3CDTF">2019-08-13T12:46:02Z</dcterms:modified>
</cp:coreProperties>
</file>